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8" r:id="rId2"/>
    <p:sldMasterId id="2147484478" r:id="rId3"/>
    <p:sldMasterId id="2147484836" r:id="rId4"/>
  </p:sldMasterIdLst>
  <p:notesMasterIdLst>
    <p:notesMasterId r:id="rId59"/>
  </p:notesMasterIdLst>
  <p:sldIdLst>
    <p:sldId id="510" r:id="rId5"/>
    <p:sldId id="511" r:id="rId6"/>
    <p:sldId id="560" r:id="rId7"/>
    <p:sldId id="559" r:id="rId8"/>
    <p:sldId id="516" r:id="rId9"/>
    <p:sldId id="592" r:id="rId10"/>
    <p:sldId id="532" r:id="rId11"/>
    <p:sldId id="513" r:id="rId12"/>
    <p:sldId id="534" r:id="rId13"/>
    <p:sldId id="533" r:id="rId14"/>
    <p:sldId id="517" r:id="rId15"/>
    <p:sldId id="519" r:id="rId16"/>
    <p:sldId id="531" r:id="rId17"/>
    <p:sldId id="530" r:id="rId18"/>
    <p:sldId id="523" r:id="rId19"/>
    <p:sldId id="525" r:id="rId20"/>
    <p:sldId id="546" r:id="rId21"/>
    <p:sldId id="551" r:id="rId22"/>
    <p:sldId id="550" r:id="rId23"/>
    <p:sldId id="425" r:id="rId24"/>
    <p:sldId id="548" r:id="rId25"/>
    <p:sldId id="446" r:id="rId26"/>
    <p:sldId id="561" r:id="rId27"/>
    <p:sldId id="474" r:id="rId28"/>
    <p:sldId id="475" r:id="rId29"/>
    <p:sldId id="477" r:id="rId30"/>
    <p:sldId id="478" r:id="rId31"/>
    <p:sldId id="555" r:id="rId32"/>
    <p:sldId id="554" r:id="rId33"/>
    <p:sldId id="488" r:id="rId34"/>
    <p:sldId id="591" r:id="rId35"/>
    <p:sldId id="556" r:id="rId36"/>
    <p:sldId id="562" r:id="rId37"/>
    <p:sldId id="563" r:id="rId38"/>
    <p:sldId id="564" r:id="rId39"/>
    <p:sldId id="566" r:id="rId40"/>
    <p:sldId id="567" r:id="rId41"/>
    <p:sldId id="568" r:id="rId42"/>
    <p:sldId id="569" r:id="rId43"/>
    <p:sldId id="570" r:id="rId44"/>
    <p:sldId id="571" r:id="rId45"/>
    <p:sldId id="572" r:id="rId46"/>
    <p:sldId id="573" r:id="rId47"/>
    <p:sldId id="574" r:id="rId48"/>
    <p:sldId id="575" r:id="rId49"/>
    <p:sldId id="576" r:id="rId50"/>
    <p:sldId id="577" r:id="rId51"/>
    <p:sldId id="578" r:id="rId52"/>
    <p:sldId id="579" r:id="rId53"/>
    <p:sldId id="580" r:id="rId54"/>
    <p:sldId id="581" r:id="rId55"/>
    <p:sldId id="582" r:id="rId56"/>
    <p:sldId id="583" r:id="rId57"/>
    <p:sldId id="584" r:id="rId58"/>
  </p:sldIdLst>
  <p:sldSz cx="9144000" cy="6858000" type="screen4x3"/>
  <p:notesSz cx="6867525" cy="999172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5pPr>
    <a:lvl6pPr marL="2286000" algn="l" defTabSz="914400" rtl="0" eaLnBrk="1" latinLnBrk="1" hangingPunct="1"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6pPr>
    <a:lvl7pPr marL="2743200" algn="l" defTabSz="914400" rtl="0" eaLnBrk="1" latinLnBrk="1" hangingPunct="1"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7pPr>
    <a:lvl8pPr marL="3200400" algn="l" defTabSz="914400" rtl="0" eaLnBrk="1" latinLnBrk="1" hangingPunct="1"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8pPr>
    <a:lvl9pPr marL="3657600" algn="l" defTabSz="914400" rtl="0" eaLnBrk="1" latinLnBrk="1" hangingPunct="1"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CCFF"/>
    <a:srgbClr val="FF6600"/>
    <a:srgbClr val="FF9900"/>
    <a:srgbClr val="0033CC"/>
    <a:srgbClr val="FFFFFF"/>
    <a:srgbClr val="0099FF"/>
    <a:srgbClr val="FFFFCC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63" autoAdjust="0"/>
    <p:restoredTop sz="94640" autoAdjust="0"/>
  </p:normalViewPr>
  <p:slideViewPr>
    <p:cSldViewPr>
      <p:cViewPr>
        <p:scale>
          <a:sx n="70" d="100"/>
          <a:sy n="70" d="100"/>
        </p:scale>
        <p:origin x="-900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5928" cy="4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0008" y="0"/>
            <a:ext cx="2975928" cy="4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03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49300"/>
            <a:ext cx="4994275" cy="374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753" y="4746070"/>
            <a:ext cx="5494020" cy="449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0405"/>
            <a:ext cx="2975928" cy="4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8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0008" y="9490405"/>
            <a:ext cx="2975928" cy="4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124C11B-D954-4935-94E8-11395E674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A8C8A4-1446-4F9B-AF77-8789F80C1B61}" type="slidenum">
              <a:rPr lang="en-US" altLang="ko-KR" smtClean="0"/>
              <a:pPr/>
              <a:t>1</a:t>
            </a:fld>
            <a:endParaRPr lang="en-US" altLang="ko-KR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6FA769-B5CE-4DF1-95B5-696D2E8461B3}" type="slidenum">
              <a:rPr lang="en-US" altLang="ko-KR" smtClean="0"/>
              <a:pPr/>
              <a:t>8</a:t>
            </a:fld>
            <a:endParaRPr lang="en-US" altLang="ko-KR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latin typeface="Arial" charset="0"/>
            </a:endParaRPr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0EA255-548C-42D6-9ED6-419F28591953}" type="slidenum">
              <a:rPr lang="ko-KR" altLang="en-US" smtClean="0">
                <a:latin typeface="Arial" charset="0"/>
              </a:rPr>
              <a:pPr/>
              <a:t>31</a:t>
            </a:fld>
            <a:endParaRPr lang="ko-K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53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05722F-BAA3-42B3-90DD-841F23BA95AB}" type="slidenum">
              <a:rPr lang="ko-KR" altLang="en-US" smtClean="0"/>
              <a:pPr/>
              <a:t>43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4C11B-D954-4935-94E8-11395E67408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B1541E-7628-41DD-9D13-EE0807063E16}" type="slidenum">
              <a:rPr lang="en-US" altLang="ko-KR" smtClean="0"/>
              <a:pPr/>
              <a:t>51</a:t>
            </a:fld>
            <a:endParaRPr lang="en-US" altLang="ko-KR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58825"/>
            <a:ext cx="4994275" cy="3746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753" y="4744335"/>
            <a:ext cx="5494020" cy="4496276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92B53-4DAC-43D5-B51A-BA2EAD6EEEA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8B3B0-5E7D-45B8-B46E-04A0C36E447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58E3-2D8E-4298-A666-7560B92FBAE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0CA9D-AA93-4EDE-88B1-14500218B42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1B09A-BF16-4BED-9ADD-180404E9F6F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D2468-BCD5-440F-AFF4-EB2591EBCDD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B378B-BBC8-4D21-9A24-F0DACD510D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85EDB-D1B4-4BC8-A60E-B9B7F3E3167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75F81-7947-4C44-B655-16938FDAB75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F0785CA0-3D8C-4D2C-8FF7-F64AD638B8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B95A1117-9FD6-4CAE-927C-9415A264E1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47E10E33-5034-4B57-8432-CF35EF359C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09E9600F-F34D-432F-8EBD-016267FE87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CB3857F0-575F-4F25-8FC6-D93E2C4D06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76EC7B7C-97AD-4B9A-93E4-EE47F73C1F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682724A9-3F37-4990-9BC6-41874EED90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228FB78B-7D47-4923-8646-65A36F913C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AAAC8A23-20C2-4315-A32F-348FC59DF6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954C6A91-2E68-4460-80DA-78884F23C8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85B7A6EE-0AF7-4B0A-901A-75442CD0B0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982C11DA-2FD6-42EF-AA2C-6278D6C03E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ACDA-58F0-487C-A61A-15D4017923F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508E7-49CB-4F47-81EC-8B569AB70E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E395-0D4D-4000-B7E1-C785142FDAC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6D84-BF63-48A0-8E33-DB4E9B2AEBF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3A0D8-F7CB-4D83-9486-535964CC11C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A05C-3527-43B5-BD00-D158A9F6D6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33054-C86B-4E26-B21D-6EA40CEBDF7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A14F-A4F4-4C97-9F08-D1AB707254A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32446-08E7-4B52-8728-C11F1DD2B82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A620F-99AA-4294-BA25-3F0CD778DF1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45091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44067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46115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50211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51235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4816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49187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47139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ko-KR" altLang="ko-KR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4304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3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2519E-822C-4C7F-A435-6914A5EAAAF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78C1-5CD2-4310-B030-6AEC2635BCC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47D46-35FB-485A-8EC4-E338172A8A3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9A852-5737-416E-AC68-B33B9D217CF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F8C9E-1743-4C4F-90E0-337E29927170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4F0C9-2899-44BD-A50C-9DC8AB1BF03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F8327-F21B-41A3-80BC-19357FE7174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C8334-24D2-4A90-938E-02CA43AFD15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E38B-23E2-497A-917B-55189E284DF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E30A3-A0FC-4C09-A5FC-BE8ED49083A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22490-C770-4CE2-8C6D-7D0A2F3841C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FC4E3D-0BDC-4B3F-ABA4-783ED66607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681" r:id="rId9"/>
    <p:sldLayoutId id="2147484682" r:id="rId10"/>
    <p:sldLayoutId id="2147484683" r:id="rId11"/>
    <p:sldLayoutId id="2147484684" r:id="rId12"/>
    <p:sldLayoutId id="2147484685" r:id="rId13"/>
    <p:sldLayoutId id="2147484686" r:id="rId14"/>
    <p:sldLayoutId id="2147484687" r:id="rId15"/>
    <p:sldLayoutId id="2147484688" r:id="rId16"/>
    <p:sldLayoutId id="2147484689" r:id="rId17"/>
    <p:sldLayoutId id="2147484690" r:id="rId18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sz="1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sz="1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sz="1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8EFAB5-CA52-4D31-A802-4EE72270306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  <p:sldLayoutId id="21474847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212BAF-32D1-4CDE-B789-66DD956C55C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  <p:sldLayoutId id="2147484811" r:id="rId12"/>
    <p:sldLayoutId id="2147484812" r:id="rId13"/>
    <p:sldLayoutId id="2147484813" r:id="rId14"/>
    <p:sldLayoutId id="2147484814" r:id="rId15"/>
    <p:sldLayoutId id="2147484815" r:id="rId16"/>
    <p:sldLayoutId id="2147484816" r:id="rId17"/>
    <p:sldLayoutId id="2147484817" r:id="rId18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algn="ctr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fld id="{0A26A953-59F0-4A3A-A37B-8068B1AA830D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  <p:sldLayoutId id="2147484849" r:id="rId13"/>
    <p:sldLayoutId id="2147484850" r:id="rId14"/>
    <p:sldLayoutId id="2147484851" r:id="rId15"/>
    <p:sldLayoutId id="2147484852" r:id="rId16"/>
    <p:sldLayoutId id="2147484853" r:id="rId17"/>
    <p:sldLayoutId id="2147484854" r:id="rId18"/>
    <p:sldLayoutId id="2147484855" r:id="rId19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hyperlink" Target="http://reno01.snu.ac.kr/~reno/wiki/images/b/b1/IMG02_07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.wmf"/><Relationship Id="rId4" Type="http://schemas.openxmlformats.org/officeDocument/2006/relationships/image" Target="../media/image107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yg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4499992" y="5877272"/>
            <a:ext cx="4392786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lnSpc>
                <a:spcPct val="80000"/>
              </a:lnSpc>
              <a:spcBef>
                <a:spcPct val="50000"/>
              </a:spcBef>
            </a:pP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</a:rPr>
              <a:t>Kim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pitchFamily="34" charset="0"/>
              </a:rPr>
              <a:t>Siyeon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ko-KR" altLang="en-US" sz="2400" b="1" dirty="0" smtClean="0">
                <a:solidFill>
                  <a:schemeClr val="bg1"/>
                </a:solidFill>
                <a:latin typeface="Arial" pitchFamily="34" charset="0"/>
              </a:rPr>
              <a:t>金始衍</a:t>
            </a:r>
            <a:endParaRPr lang="en-US" altLang="ko-KR" sz="2400" b="1" dirty="0">
              <a:solidFill>
                <a:schemeClr val="bg1"/>
              </a:solidFill>
              <a:latin typeface="Arial" pitchFamily="34" charset="0"/>
            </a:endParaRPr>
          </a:p>
          <a:p>
            <a:pPr latinLnBrk="0">
              <a:lnSpc>
                <a:spcPct val="50000"/>
              </a:lnSpc>
              <a:spcBef>
                <a:spcPct val="50000"/>
              </a:spcBef>
            </a:pP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</a:rPr>
              <a:t>Chung-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pitchFamily="34" charset="0"/>
              </a:rPr>
              <a:t>Ang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</a:rPr>
              <a:t> University </a:t>
            </a:r>
            <a:r>
              <a:rPr lang="ko-KR" altLang="en-US" sz="2400" b="1" dirty="0" smtClean="0">
                <a:solidFill>
                  <a:schemeClr val="bg1"/>
                </a:solidFill>
                <a:latin typeface="Arial" pitchFamily="34" charset="0"/>
              </a:rPr>
              <a:t>中央大</a:t>
            </a:r>
            <a:endParaRPr lang="en-US" altLang="ko-KR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152400" y="188913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/>
            <a:r>
              <a:rPr kumimoji="0" lang="en-US" altLang="ko-KR" sz="3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Status </a:t>
            </a:r>
            <a:r>
              <a:rPr kumimoji="0" lang="en-US" altLang="ko-KR" sz="3600" b="1" dirty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of </a:t>
            </a:r>
            <a:r>
              <a:rPr kumimoji="0" lang="en-US" altLang="ko-KR" sz="3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RENO Experiment</a:t>
            </a:r>
            <a:br>
              <a:rPr kumimoji="0" lang="en-US" altLang="ko-KR" sz="3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</a:br>
            <a:r>
              <a:rPr kumimoji="0" lang="en-US" altLang="ko-KR" sz="20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Reactor Neutrino Oscillation in Korea</a:t>
            </a:r>
            <a:endParaRPr lang="en-US" altLang="ja-JP" sz="2000" b="1" baseline="-25000" dirty="0">
              <a:solidFill>
                <a:schemeClr val="bg1"/>
              </a:solidFill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162822" name="Picture 7" descr="RENO로고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70550"/>
            <a:ext cx="31321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67544" y="1268760"/>
            <a:ext cx="8280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0">
              <a:lnSpc>
                <a:spcPct val="80000"/>
              </a:lnSpc>
              <a:spcBef>
                <a:spcPct val="50000"/>
              </a:spcBef>
            </a:pP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Sapporo Winter School, Hokkaido University </a:t>
            </a:r>
            <a:b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March 8-10, 2012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0" name="Group 4"/>
          <p:cNvGrpSpPr>
            <a:grpSpLocks/>
          </p:cNvGrpSpPr>
          <p:nvPr/>
        </p:nvGrpSpPr>
        <p:grpSpPr bwMode="auto">
          <a:xfrm>
            <a:off x="184150" y="1362075"/>
            <a:ext cx="8458200" cy="787400"/>
            <a:chOff x="0" y="0"/>
            <a:chExt cx="5328" cy="496"/>
          </a:xfrm>
        </p:grpSpPr>
        <p:sp>
          <p:nvSpPr>
            <p:cNvPr id="171069" name="AutoShape 5"/>
            <p:cNvSpPr>
              <a:spLocks/>
            </p:cNvSpPr>
            <p:nvPr/>
          </p:nvSpPr>
          <p:spPr bwMode="auto">
            <a:xfrm>
              <a:off x="43" y="2"/>
              <a:ext cx="472" cy="486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21600"/>
                  </a:moveTo>
                  <a:lnTo>
                    <a:pt x="4485" y="13867"/>
                  </a:lnTo>
                  <a:lnTo>
                    <a:pt x="5766" y="10667"/>
                  </a:lnTo>
                  <a:lnTo>
                    <a:pt x="5766" y="7556"/>
                  </a:lnTo>
                  <a:lnTo>
                    <a:pt x="5766" y="5689"/>
                  </a:lnTo>
                  <a:lnTo>
                    <a:pt x="3936" y="0"/>
                  </a:lnTo>
                  <a:lnTo>
                    <a:pt x="17847" y="0"/>
                  </a:lnTo>
                  <a:lnTo>
                    <a:pt x="16475" y="3644"/>
                  </a:lnTo>
                  <a:lnTo>
                    <a:pt x="15651" y="7289"/>
                  </a:lnTo>
                  <a:lnTo>
                    <a:pt x="16108" y="10667"/>
                  </a:lnTo>
                  <a:lnTo>
                    <a:pt x="17207" y="1368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70" name="Line 6"/>
            <p:cNvSpPr>
              <a:spLocks noChangeShapeType="1"/>
            </p:cNvSpPr>
            <p:nvPr/>
          </p:nvSpPr>
          <p:spPr bwMode="auto">
            <a:xfrm>
              <a:off x="38" y="495"/>
              <a:ext cx="49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71" name="Line 7"/>
            <p:cNvSpPr>
              <a:spLocks noChangeShapeType="1"/>
            </p:cNvSpPr>
            <p:nvPr/>
          </p:nvSpPr>
          <p:spPr bwMode="auto">
            <a:xfrm>
              <a:off x="121" y="2"/>
              <a:ext cx="317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72" name="Freeform 8"/>
            <p:cNvSpPr>
              <a:spLocks/>
            </p:cNvSpPr>
            <p:nvPr/>
          </p:nvSpPr>
          <p:spPr bwMode="auto">
            <a:xfrm>
              <a:off x="387" y="0"/>
              <a:ext cx="135" cy="496"/>
            </a:xfrm>
            <a:custGeom>
              <a:avLst/>
              <a:gdLst>
                <a:gd name="T0" fmla="*/ 0 w 20015"/>
                <a:gd name="T1" fmla="*/ 0 h 21600"/>
                <a:gd name="T2" fmla="*/ 0 w 20015"/>
                <a:gd name="T3" fmla="*/ 0 h 21600"/>
                <a:gd name="T4" fmla="*/ 0 w 200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15"/>
                <a:gd name="T10" fmla="*/ 0 h 21600"/>
                <a:gd name="T11" fmla="*/ 20015 w 200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15" h="21600">
                  <a:moveTo>
                    <a:pt x="20015" y="21600"/>
                  </a:moveTo>
                  <a:cubicBezTo>
                    <a:pt x="11375" y="17509"/>
                    <a:pt x="2735" y="13418"/>
                    <a:pt x="575" y="9818"/>
                  </a:cubicBezTo>
                  <a:cubicBezTo>
                    <a:pt x="-1585" y="6218"/>
                    <a:pt x="2735" y="3109"/>
                    <a:pt x="7055" y="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73" name="Freeform 9"/>
            <p:cNvSpPr>
              <a:spLocks/>
            </p:cNvSpPr>
            <p:nvPr/>
          </p:nvSpPr>
          <p:spPr bwMode="auto">
            <a:xfrm>
              <a:off x="38" y="0"/>
              <a:ext cx="134" cy="496"/>
            </a:xfrm>
            <a:custGeom>
              <a:avLst/>
              <a:gdLst>
                <a:gd name="T0" fmla="*/ 0 w 20015"/>
                <a:gd name="T1" fmla="*/ 0 h 21600"/>
                <a:gd name="T2" fmla="*/ 0 w 20015"/>
                <a:gd name="T3" fmla="*/ 0 h 21600"/>
                <a:gd name="T4" fmla="*/ 0 w 200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15"/>
                <a:gd name="T10" fmla="*/ 0 h 21600"/>
                <a:gd name="T11" fmla="*/ 20015 w 200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15" h="21600">
                  <a:moveTo>
                    <a:pt x="0" y="21600"/>
                  </a:moveTo>
                  <a:cubicBezTo>
                    <a:pt x="8640" y="17509"/>
                    <a:pt x="17280" y="13418"/>
                    <a:pt x="19440" y="9818"/>
                  </a:cubicBezTo>
                  <a:cubicBezTo>
                    <a:pt x="21600" y="6218"/>
                    <a:pt x="17280" y="3109"/>
                    <a:pt x="12960" y="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74" name="Line 10"/>
            <p:cNvSpPr>
              <a:spLocks noChangeShapeType="1"/>
            </p:cNvSpPr>
            <p:nvPr/>
          </p:nvSpPr>
          <p:spPr bwMode="auto">
            <a:xfrm>
              <a:off x="649" y="352"/>
              <a:ext cx="183" cy="1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75" name="Line 11"/>
            <p:cNvSpPr>
              <a:spLocks noChangeShapeType="1"/>
            </p:cNvSpPr>
            <p:nvPr/>
          </p:nvSpPr>
          <p:spPr bwMode="auto">
            <a:xfrm>
              <a:off x="0" y="495"/>
              <a:ext cx="532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76" name="Oval 12"/>
            <p:cNvSpPr>
              <a:spLocks/>
            </p:cNvSpPr>
            <p:nvPr/>
          </p:nvSpPr>
          <p:spPr bwMode="auto">
            <a:xfrm>
              <a:off x="639" y="258"/>
              <a:ext cx="202" cy="173"/>
            </a:xfrm>
            <a:prstGeom prst="ellipse">
              <a:avLst/>
            </a:prstGeom>
            <a:gradFill rotWithShape="0">
              <a:gsLst>
                <a:gs pos="0">
                  <a:srgbClr val="AEAEAE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latinLnBrk="0"/>
              <a:endParaRPr kumimoji="0" lang="en-GB" altLang="ko-KR" sz="2400">
                <a:solidFill>
                  <a:srgbClr val="000000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endParaRPr>
            </a:p>
          </p:txBody>
        </p:sp>
        <p:sp>
          <p:nvSpPr>
            <p:cNvPr id="171077" name="AutoShape 13"/>
            <p:cNvSpPr>
              <a:spLocks/>
            </p:cNvSpPr>
            <p:nvPr/>
          </p:nvSpPr>
          <p:spPr bwMode="auto">
            <a:xfrm>
              <a:off x="637" y="348"/>
              <a:ext cx="206" cy="141"/>
            </a:xfrm>
            <a:prstGeom prst="roundRect">
              <a:avLst>
                <a:gd name="adj" fmla="val 662"/>
              </a:avLst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latinLnBrk="0"/>
              <a:endParaRPr kumimoji="0" lang="en-GB" altLang="ko-KR" sz="2400">
                <a:solidFill>
                  <a:srgbClr val="000000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endParaRPr>
            </a:p>
          </p:txBody>
        </p:sp>
        <p:sp>
          <p:nvSpPr>
            <p:cNvPr id="171078" name="Rectangle 14"/>
            <p:cNvSpPr>
              <a:spLocks/>
            </p:cNvSpPr>
            <p:nvPr/>
          </p:nvSpPr>
          <p:spPr bwMode="auto">
            <a:xfrm>
              <a:off x="645" y="339"/>
              <a:ext cx="190" cy="23"/>
            </a:xfrm>
            <a:prstGeom prst="rect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latinLnBrk="0"/>
              <a:endParaRPr kumimoji="0" lang="en-GB" altLang="ko-KR" sz="2400">
                <a:solidFill>
                  <a:srgbClr val="000000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endParaRPr>
            </a:p>
          </p:txBody>
        </p:sp>
      </p:grpSp>
      <p:sp>
        <p:nvSpPr>
          <p:cNvPr id="171011" name="Line 15"/>
          <p:cNvSpPr>
            <a:spLocks noChangeShapeType="1"/>
          </p:cNvSpPr>
          <p:nvPr/>
        </p:nvSpPr>
        <p:spPr bwMode="auto">
          <a:xfrm>
            <a:off x="179388" y="2149475"/>
            <a:ext cx="84582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171012" name="Group 16"/>
          <p:cNvGrpSpPr>
            <a:grpSpLocks/>
          </p:cNvGrpSpPr>
          <p:nvPr/>
        </p:nvGrpSpPr>
        <p:grpSpPr bwMode="auto">
          <a:xfrm>
            <a:off x="2206625" y="2584450"/>
            <a:ext cx="381000" cy="396875"/>
            <a:chOff x="0" y="0"/>
            <a:chExt cx="240" cy="250"/>
          </a:xfrm>
        </p:grpSpPr>
        <p:sp>
          <p:nvSpPr>
            <p:cNvPr id="171066" name="Oval 17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B6B6B6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latinLnBrk="0"/>
              <a:endParaRPr kumimoji="0" lang="en-GB" altLang="ko-KR" sz="2400">
                <a:solidFill>
                  <a:srgbClr val="000000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endParaRPr>
            </a:p>
          </p:txBody>
        </p:sp>
        <p:sp>
          <p:nvSpPr>
            <p:cNvPr id="171067" name="Line 18"/>
            <p:cNvSpPr>
              <a:spLocks noChangeShapeType="1"/>
            </p:cNvSpPr>
            <p:nvPr/>
          </p:nvSpPr>
          <p:spPr bwMode="auto">
            <a:xfrm>
              <a:off x="11" y="164"/>
              <a:ext cx="1" cy="8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68" name="Line 19"/>
            <p:cNvSpPr>
              <a:spLocks noChangeShapeType="1"/>
            </p:cNvSpPr>
            <p:nvPr/>
          </p:nvSpPr>
          <p:spPr bwMode="auto">
            <a:xfrm>
              <a:off x="229" y="164"/>
              <a:ext cx="1" cy="8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171013" name="Group 20"/>
          <p:cNvGrpSpPr>
            <a:grpSpLocks/>
          </p:cNvGrpSpPr>
          <p:nvPr/>
        </p:nvGrpSpPr>
        <p:grpSpPr bwMode="auto">
          <a:xfrm>
            <a:off x="8031163" y="2584450"/>
            <a:ext cx="381000" cy="396875"/>
            <a:chOff x="0" y="0"/>
            <a:chExt cx="240" cy="250"/>
          </a:xfrm>
        </p:grpSpPr>
        <p:sp>
          <p:nvSpPr>
            <p:cNvPr id="171063" name="Oval 21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B6B6B6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latinLnBrk="0"/>
              <a:endParaRPr kumimoji="0" lang="en-GB" altLang="ko-KR" sz="2400">
                <a:solidFill>
                  <a:srgbClr val="000000"/>
                </a:solidFill>
                <a:latin typeface="Arial" pitchFamily="34" charset="0"/>
                <a:ea typeface="ヒラギノ角ゴ ProN W3"/>
                <a:cs typeface="ヒラギノ角ゴ ProN W3"/>
                <a:sym typeface="Arial" pitchFamily="34" charset="0"/>
              </a:endParaRPr>
            </a:p>
          </p:txBody>
        </p:sp>
        <p:sp>
          <p:nvSpPr>
            <p:cNvPr id="171064" name="Line 22"/>
            <p:cNvSpPr>
              <a:spLocks noChangeShapeType="1"/>
            </p:cNvSpPr>
            <p:nvPr/>
          </p:nvSpPr>
          <p:spPr bwMode="auto">
            <a:xfrm>
              <a:off x="11" y="164"/>
              <a:ext cx="1" cy="8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65" name="Line 23"/>
            <p:cNvSpPr>
              <a:spLocks noChangeShapeType="1"/>
            </p:cNvSpPr>
            <p:nvPr/>
          </p:nvSpPr>
          <p:spPr bwMode="auto">
            <a:xfrm>
              <a:off x="229" y="164"/>
              <a:ext cx="1" cy="8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171014" name="Line 24"/>
          <p:cNvSpPr>
            <a:spLocks noChangeShapeType="1"/>
          </p:cNvSpPr>
          <p:nvPr/>
        </p:nvSpPr>
        <p:spPr bwMode="auto">
          <a:xfrm rot="10800000" flipH="1">
            <a:off x="1597025" y="167005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71015" name="Line 25"/>
          <p:cNvSpPr>
            <a:spLocks noChangeShapeType="1"/>
          </p:cNvSpPr>
          <p:nvPr/>
        </p:nvSpPr>
        <p:spPr bwMode="auto">
          <a:xfrm rot="10800000" flipH="1">
            <a:off x="1368425" y="1289050"/>
            <a:ext cx="1588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71016" name="Line 26"/>
          <p:cNvSpPr>
            <a:spLocks noChangeShapeType="1"/>
          </p:cNvSpPr>
          <p:nvPr/>
        </p:nvSpPr>
        <p:spPr bwMode="auto">
          <a:xfrm rot="10800000">
            <a:off x="682625" y="167005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71017" name="Line 27"/>
          <p:cNvSpPr>
            <a:spLocks noChangeShapeType="1"/>
          </p:cNvSpPr>
          <p:nvPr/>
        </p:nvSpPr>
        <p:spPr bwMode="auto">
          <a:xfrm flipH="1">
            <a:off x="682625" y="205105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71018" name="Line 28"/>
          <p:cNvSpPr>
            <a:spLocks noChangeShapeType="1"/>
          </p:cNvSpPr>
          <p:nvPr/>
        </p:nvSpPr>
        <p:spPr bwMode="auto">
          <a:xfrm>
            <a:off x="1597025" y="205105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71019" name="Line 29"/>
          <p:cNvSpPr>
            <a:spLocks noChangeShapeType="1"/>
          </p:cNvSpPr>
          <p:nvPr/>
        </p:nvSpPr>
        <p:spPr bwMode="auto">
          <a:xfrm>
            <a:off x="1368425" y="2279650"/>
            <a:ext cx="1588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171020" name="Group 30"/>
          <p:cNvGrpSpPr>
            <a:grpSpLocks/>
          </p:cNvGrpSpPr>
          <p:nvPr/>
        </p:nvGrpSpPr>
        <p:grpSpPr bwMode="auto">
          <a:xfrm>
            <a:off x="1978025" y="1441450"/>
            <a:ext cx="469900" cy="406400"/>
            <a:chOff x="0" y="0"/>
            <a:chExt cx="296" cy="256"/>
          </a:xfrm>
        </p:grpSpPr>
        <p:sp>
          <p:nvSpPr>
            <p:cNvPr id="171061" name="Rectangle 31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latinLnBrk="0">
                <a:spcBef>
                  <a:spcPts val="1050"/>
                </a:spcBef>
              </a:pPr>
              <a:r>
                <a:rPr kumimoji="0" lang="en-US" altLang="ko-KR" sz="18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sz="1800" baseline="-250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171062" name="Line 32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171021" name="Group 33"/>
          <p:cNvGrpSpPr>
            <a:grpSpLocks/>
          </p:cNvGrpSpPr>
          <p:nvPr/>
        </p:nvGrpSpPr>
        <p:grpSpPr bwMode="auto">
          <a:xfrm>
            <a:off x="1216025" y="908050"/>
            <a:ext cx="469900" cy="406400"/>
            <a:chOff x="0" y="0"/>
            <a:chExt cx="296" cy="256"/>
          </a:xfrm>
        </p:grpSpPr>
        <p:sp>
          <p:nvSpPr>
            <p:cNvPr id="171059" name="Rectangle 34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latinLnBrk="0">
                <a:spcBef>
                  <a:spcPts val="1050"/>
                </a:spcBef>
              </a:pPr>
              <a:r>
                <a:rPr kumimoji="0" lang="en-US" altLang="ko-KR" sz="18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sz="1800" baseline="-250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171060" name="Line 35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171022" name="Group 36"/>
          <p:cNvGrpSpPr>
            <a:grpSpLocks/>
          </p:cNvGrpSpPr>
          <p:nvPr/>
        </p:nvGrpSpPr>
        <p:grpSpPr bwMode="auto">
          <a:xfrm>
            <a:off x="1978025" y="2127250"/>
            <a:ext cx="469900" cy="406400"/>
            <a:chOff x="0" y="0"/>
            <a:chExt cx="296" cy="256"/>
          </a:xfrm>
        </p:grpSpPr>
        <p:sp>
          <p:nvSpPr>
            <p:cNvPr id="171057" name="Rectangle 37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latinLnBrk="0">
                <a:spcBef>
                  <a:spcPts val="1050"/>
                </a:spcBef>
              </a:pPr>
              <a:r>
                <a:rPr kumimoji="0" lang="en-US" altLang="ko-KR" sz="18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sz="1800" baseline="-250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171058" name="Line 38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171023" name="Group 39"/>
          <p:cNvGrpSpPr>
            <a:grpSpLocks/>
          </p:cNvGrpSpPr>
          <p:nvPr/>
        </p:nvGrpSpPr>
        <p:grpSpPr bwMode="auto">
          <a:xfrm>
            <a:off x="1216025" y="2584450"/>
            <a:ext cx="469900" cy="406400"/>
            <a:chOff x="0" y="0"/>
            <a:chExt cx="296" cy="256"/>
          </a:xfrm>
        </p:grpSpPr>
        <p:sp>
          <p:nvSpPr>
            <p:cNvPr id="171055" name="Rectangle 40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latinLnBrk="0">
                <a:spcBef>
                  <a:spcPts val="1050"/>
                </a:spcBef>
              </a:pPr>
              <a:r>
                <a:rPr kumimoji="0" lang="en-US" altLang="ko-KR" sz="18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sz="1800" baseline="-250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171056" name="Line 41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171024" name="Group 42"/>
          <p:cNvGrpSpPr>
            <a:grpSpLocks/>
          </p:cNvGrpSpPr>
          <p:nvPr/>
        </p:nvGrpSpPr>
        <p:grpSpPr bwMode="auto">
          <a:xfrm>
            <a:off x="454025" y="2203450"/>
            <a:ext cx="469900" cy="406400"/>
            <a:chOff x="0" y="0"/>
            <a:chExt cx="296" cy="256"/>
          </a:xfrm>
        </p:grpSpPr>
        <p:sp>
          <p:nvSpPr>
            <p:cNvPr id="171053" name="Rectangle 43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latinLnBrk="0">
                <a:spcBef>
                  <a:spcPts val="1050"/>
                </a:spcBef>
              </a:pPr>
              <a:r>
                <a:rPr kumimoji="0" lang="en-US" altLang="ko-KR" sz="18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sz="1800" baseline="-250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171054" name="Line 44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171025" name="Group 45"/>
          <p:cNvGrpSpPr>
            <a:grpSpLocks/>
          </p:cNvGrpSpPr>
          <p:nvPr/>
        </p:nvGrpSpPr>
        <p:grpSpPr bwMode="auto">
          <a:xfrm>
            <a:off x="377825" y="1365250"/>
            <a:ext cx="469900" cy="406400"/>
            <a:chOff x="0" y="0"/>
            <a:chExt cx="296" cy="256"/>
          </a:xfrm>
        </p:grpSpPr>
        <p:sp>
          <p:nvSpPr>
            <p:cNvPr id="171051" name="Rectangle 46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latinLnBrk="0">
                <a:spcBef>
                  <a:spcPts val="1050"/>
                </a:spcBef>
              </a:pPr>
              <a:r>
                <a:rPr kumimoji="0" lang="en-US" altLang="ko-KR" sz="18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sz="1800" baseline="-25000">
                  <a:solidFill>
                    <a:srgbClr val="FF00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171052" name="Line 47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171026" name="Line 48"/>
          <p:cNvSpPr>
            <a:spLocks noChangeShapeType="1"/>
          </p:cNvSpPr>
          <p:nvPr/>
        </p:nvSpPr>
        <p:spPr bwMode="auto">
          <a:xfrm>
            <a:off x="1368425" y="2965450"/>
            <a:ext cx="0" cy="2362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71027" name="Rectangle 49"/>
          <p:cNvSpPr>
            <a:spLocks/>
          </p:cNvSpPr>
          <p:nvPr/>
        </p:nvSpPr>
        <p:spPr bwMode="auto">
          <a:xfrm>
            <a:off x="3095625" y="5213350"/>
            <a:ext cx="32893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latinLnBrk="0">
              <a:spcBef>
                <a:spcPts val="1150"/>
              </a:spcBef>
            </a:pPr>
            <a:r>
              <a:rPr kumimoji="0" lang="en-US" altLang="ko-KR" sz="2000">
                <a:solidFill>
                  <a:srgbClr val="00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Distance</a:t>
            </a:r>
          </a:p>
        </p:txBody>
      </p:sp>
      <p:sp>
        <p:nvSpPr>
          <p:cNvPr id="171028" name="Rectangle 50"/>
          <p:cNvSpPr>
            <a:spLocks/>
          </p:cNvSpPr>
          <p:nvPr/>
        </p:nvSpPr>
        <p:spPr bwMode="auto">
          <a:xfrm rot="-5400000">
            <a:off x="-22225" y="4203700"/>
            <a:ext cx="22987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latinLnBrk="0">
              <a:spcBef>
                <a:spcPts val="1150"/>
              </a:spcBef>
            </a:pPr>
            <a:r>
              <a:rPr kumimoji="0" lang="en-US" altLang="ko-KR" sz="2000">
                <a:solidFill>
                  <a:srgbClr val="00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Probabilité ν</a:t>
            </a:r>
            <a:r>
              <a:rPr kumimoji="0" lang="en-US" altLang="ko-KR" sz="2000" baseline="-25000">
                <a:solidFill>
                  <a:srgbClr val="00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e</a:t>
            </a:r>
          </a:p>
        </p:txBody>
      </p:sp>
      <p:sp>
        <p:nvSpPr>
          <p:cNvPr id="171029" name="Rectangle 51"/>
          <p:cNvSpPr>
            <a:spLocks/>
          </p:cNvSpPr>
          <p:nvPr/>
        </p:nvSpPr>
        <p:spPr bwMode="auto">
          <a:xfrm>
            <a:off x="835025" y="3041650"/>
            <a:ext cx="5461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r" latinLnBrk="0">
              <a:spcBef>
                <a:spcPts val="1050"/>
              </a:spcBef>
            </a:pPr>
            <a:r>
              <a:rPr kumimoji="0" lang="en-US" altLang="ko-KR" sz="1800">
                <a:solidFill>
                  <a:srgbClr val="00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1.0</a:t>
            </a:r>
          </a:p>
        </p:txBody>
      </p:sp>
      <p:sp>
        <p:nvSpPr>
          <p:cNvPr id="171030" name="Line 52"/>
          <p:cNvSpPr>
            <a:spLocks noChangeShapeType="1"/>
          </p:cNvSpPr>
          <p:nvPr/>
        </p:nvSpPr>
        <p:spPr bwMode="auto">
          <a:xfrm rot="10800000" flipH="1">
            <a:off x="1044575" y="3795713"/>
            <a:ext cx="1588" cy="10953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71031" name="Line 54"/>
          <p:cNvSpPr>
            <a:spLocks noChangeShapeType="1"/>
          </p:cNvSpPr>
          <p:nvPr/>
        </p:nvSpPr>
        <p:spPr bwMode="auto">
          <a:xfrm rot="10800000" flipH="1">
            <a:off x="8201025" y="5099050"/>
            <a:ext cx="1588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71032" name="Rectangle 55"/>
          <p:cNvSpPr>
            <a:spLocks/>
          </p:cNvSpPr>
          <p:nvPr/>
        </p:nvSpPr>
        <p:spPr bwMode="auto">
          <a:xfrm>
            <a:off x="7083425" y="5226050"/>
            <a:ext cx="19939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latinLnBrk="0">
              <a:spcBef>
                <a:spcPts val="1050"/>
              </a:spcBef>
            </a:pPr>
            <a:r>
              <a:rPr kumimoji="0" lang="en-US" altLang="ko-KR" sz="1800">
                <a:solidFill>
                  <a:srgbClr val="00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1200 to 1800 meters</a:t>
            </a:r>
          </a:p>
        </p:txBody>
      </p:sp>
      <p:sp>
        <p:nvSpPr>
          <p:cNvPr id="171033" name="Line 56"/>
          <p:cNvSpPr>
            <a:spLocks noChangeShapeType="1"/>
          </p:cNvSpPr>
          <p:nvPr/>
        </p:nvSpPr>
        <p:spPr bwMode="auto">
          <a:xfrm>
            <a:off x="1368425" y="3194050"/>
            <a:ext cx="1524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202" name="Line 58"/>
          <p:cNvSpPr>
            <a:spLocks noChangeShapeType="1"/>
          </p:cNvSpPr>
          <p:nvPr/>
        </p:nvSpPr>
        <p:spPr bwMode="auto">
          <a:xfrm rot="10800000">
            <a:off x="2435225" y="3041650"/>
            <a:ext cx="228600" cy="6858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203" name="Rectangle 59"/>
          <p:cNvSpPr>
            <a:spLocks/>
          </p:cNvSpPr>
          <p:nvPr/>
        </p:nvSpPr>
        <p:spPr bwMode="auto">
          <a:xfrm>
            <a:off x="1749425" y="3727450"/>
            <a:ext cx="24384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latinLnBrk="0">
              <a:spcBef>
                <a:spcPts val="1150"/>
              </a:spcBef>
            </a:pPr>
            <a:r>
              <a:rPr kumimoji="0" lang="en-US" altLang="ko-KR" sz="2000">
                <a:solidFill>
                  <a:srgbClr val="3333FF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flux before oscillation observed here</a:t>
            </a:r>
          </a:p>
        </p:txBody>
      </p:sp>
      <p:sp>
        <p:nvSpPr>
          <p:cNvPr id="6206" name="Rectangle 62"/>
          <p:cNvSpPr>
            <a:spLocks/>
          </p:cNvSpPr>
          <p:nvPr/>
        </p:nvSpPr>
        <p:spPr bwMode="auto">
          <a:xfrm>
            <a:off x="5940425" y="1289050"/>
            <a:ext cx="2908300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latinLnBrk="0">
              <a:spcBef>
                <a:spcPts val="1150"/>
              </a:spcBef>
            </a:pPr>
            <a:r>
              <a:rPr kumimoji="0" lang="en-US" altLang="ko-KR" sz="2000">
                <a:solidFill>
                  <a:srgbClr val="3333FF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Oscillations observed as a deficit of anti-neutrinos</a:t>
            </a:r>
            <a:endParaRPr kumimoji="0" lang="en-US" altLang="ko-KR" sz="2000" baseline="-25000">
              <a:solidFill>
                <a:srgbClr val="3333FF"/>
              </a:solidFill>
              <a:latin typeface="Times New Roman" pitchFamily="18" charset="0"/>
              <a:ea typeface="ヒラギノ角ゴ ProN W3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207" name="Line 63"/>
          <p:cNvSpPr>
            <a:spLocks noChangeShapeType="1"/>
          </p:cNvSpPr>
          <p:nvPr/>
        </p:nvSpPr>
        <p:spPr bwMode="auto">
          <a:xfrm>
            <a:off x="7235825" y="2051050"/>
            <a:ext cx="762000" cy="5334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209" name="Freeform 65"/>
          <p:cNvSpPr>
            <a:spLocks/>
          </p:cNvSpPr>
          <p:nvPr/>
        </p:nvSpPr>
        <p:spPr bwMode="auto">
          <a:xfrm>
            <a:off x="1368425" y="3194050"/>
            <a:ext cx="7681913" cy="914400"/>
          </a:xfrm>
          <a:custGeom>
            <a:avLst/>
            <a:gdLst>
              <a:gd name="T0" fmla="*/ 0 w 21600"/>
              <a:gd name="T1" fmla="*/ 0 h 21564"/>
              <a:gd name="T2" fmla="*/ 2147483647 w 21600"/>
              <a:gd name="T3" fmla="*/ 2147483647 h 21564"/>
              <a:gd name="T4" fmla="*/ 2147483647 w 21600"/>
              <a:gd name="T5" fmla="*/ 2147483647 h 21564"/>
              <a:gd name="T6" fmla="*/ 2147483647 w 21600"/>
              <a:gd name="T7" fmla="*/ 2147483647 h 21564"/>
              <a:gd name="T8" fmla="*/ 2147483647 w 21600"/>
              <a:gd name="T9" fmla="*/ 2147483647 h 21564"/>
              <a:gd name="T10" fmla="*/ 2147483647 w 21600"/>
              <a:gd name="T11" fmla="*/ 2147483647 h 21564"/>
              <a:gd name="T12" fmla="*/ 2147483647 w 21600"/>
              <a:gd name="T13" fmla="*/ 2147483647 h 21564"/>
              <a:gd name="T14" fmla="*/ 2147483647 w 21600"/>
              <a:gd name="T15" fmla="*/ 2147483647 h 21564"/>
              <a:gd name="T16" fmla="*/ 2147483647 w 21600"/>
              <a:gd name="T17" fmla="*/ 2147483647 h 215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564"/>
              <a:gd name="T29" fmla="*/ 21600 w 21600"/>
              <a:gd name="T30" fmla="*/ 21564 h 215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564">
                <a:moveTo>
                  <a:pt x="0" y="0"/>
                </a:moveTo>
                <a:cubicBezTo>
                  <a:pt x="147" y="37"/>
                  <a:pt x="558" y="0"/>
                  <a:pt x="879" y="187"/>
                </a:cubicBezTo>
                <a:cubicBezTo>
                  <a:pt x="1201" y="374"/>
                  <a:pt x="1357" y="487"/>
                  <a:pt x="1924" y="1048"/>
                </a:cubicBezTo>
                <a:cubicBezTo>
                  <a:pt x="2491" y="1610"/>
                  <a:pt x="3241" y="2059"/>
                  <a:pt x="4285" y="3594"/>
                </a:cubicBezTo>
                <a:cubicBezTo>
                  <a:pt x="5330" y="5129"/>
                  <a:pt x="6838" y="7936"/>
                  <a:pt x="8186" y="10220"/>
                </a:cubicBezTo>
                <a:cubicBezTo>
                  <a:pt x="9535" y="12503"/>
                  <a:pt x="11048" y="15498"/>
                  <a:pt x="12360" y="17258"/>
                </a:cubicBezTo>
                <a:cubicBezTo>
                  <a:pt x="13672" y="19017"/>
                  <a:pt x="14922" y="19990"/>
                  <a:pt x="16074" y="20702"/>
                </a:cubicBezTo>
                <a:cubicBezTo>
                  <a:pt x="17226" y="21413"/>
                  <a:pt x="18364" y="21525"/>
                  <a:pt x="19283" y="21563"/>
                </a:cubicBezTo>
                <a:cubicBezTo>
                  <a:pt x="20203" y="21600"/>
                  <a:pt x="21118" y="21038"/>
                  <a:pt x="21600" y="20889"/>
                </a:cubicBezTo>
              </a:path>
            </a:pathLst>
          </a:custGeom>
          <a:noFill/>
          <a:ln w="25400">
            <a:solidFill>
              <a:srgbClr val="3333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7524750" y="3213100"/>
            <a:ext cx="1247775" cy="895350"/>
            <a:chOff x="0" y="0"/>
            <a:chExt cx="632" cy="576"/>
          </a:xfrm>
        </p:grpSpPr>
        <p:sp>
          <p:nvSpPr>
            <p:cNvPr id="171049" name="Line 67"/>
            <p:cNvSpPr>
              <a:spLocks noChangeShapeType="1"/>
            </p:cNvSpPr>
            <p:nvPr/>
          </p:nvSpPr>
          <p:spPr bwMode="auto">
            <a:xfrm>
              <a:off x="288" y="0"/>
              <a:ext cx="1" cy="576"/>
            </a:xfrm>
            <a:prstGeom prst="line">
              <a:avLst/>
            </a:prstGeom>
            <a:noFill/>
            <a:ln w="31750">
              <a:solidFill>
                <a:srgbClr val="0066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171050" name="Rectangle 68"/>
            <p:cNvSpPr>
              <a:spLocks/>
            </p:cNvSpPr>
            <p:nvPr/>
          </p:nvSpPr>
          <p:spPr bwMode="auto">
            <a:xfrm>
              <a:off x="0" y="168"/>
              <a:ext cx="632" cy="224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bIns="12700"/>
            <a:lstStyle/>
            <a:p>
              <a:pPr marL="65088" algn="ctr" latinLnBrk="0">
                <a:spcBef>
                  <a:spcPts val="1150"/>
                </a:spcBef>
              </a:pPr>
              <a:r>
                <a:rPr kumimoji="0" lang="en-US" altLang="ko-KR" sz="2000">
                  <a:solidFill>
                    <a:srgbClr val="0066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sin</a:t>
              </a:r>
              <a:r>
                <a:rPr kumimoji="0" lang="en-US" altLang="ko-KR" sz="2000" baseline="30000">
                  <a:solidFill>
                    <a:srgbClr val="0066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2</a:t>
              </a:r>
              <a:r>
                <a:rPr kumimoji="0" lang="en-US" altLang="ko-KR" sz="2000">
                  <a:solidFill>
                    <a:srgbClr val="0066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2θ</a:t>
              </a:r>
              <a:r>
                <a:rPr kumimoji="0" lang="en-US" altLang="ko-KR" sz="2000" baseline="-25000">
                  <a:solidFill>
                    <a:srgbClr val="006600"/>
                  </a:solidFill>
                  <a:latin typeface="Times New Roman" pitchFamily="18" charset="0"/>
                  <a:ea typeface="ヒラギノ角ゴ ProN W3"/>
                  <a:cs typeface="Times New Roman" pitchFamily="18" charset="0"/>
                  <a:sym typeface="Times New Roman" pitchFamily="18" charset="0"/>
                </a:rPr>
                <a:t>13</a:t>
              </a:r>
            </a:p>
          </p:txBody>
        </p:sp>
      </p:grpSp>
      <p:sp>
        <p:nvSpPr>
          <p:cNvPr id="171040" name="Line 69"/>
          <p:cNvSpPr>
            <a:spLocks noChangeShapeType="1"/>
          </p:cNvSpPr>
          <p:nvPr/>
        </p:nvSpPr>
        <p:spPr bwMode="auto">
          <a:xfrm>
            <a:off x="1368425" y="3194050"/>
            <a:ext cx="7239000" cy="1588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6217" name="Picture 7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7025" y="4413250"/>
            <a:ext cx="670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42" name="Line 74"/>
          <p:cNvSpPr>
            <a:spLocks noChangeShapeType="1"/>
          </p:cNvSpPr>
          <p:nvPr/>
        </p:nvSpPr>
        <p:spPr bwMode="auto">
          <a:xfrm>
            <a:off x="1343025" y="5251450"/>
            <a:ext cx="72390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81" name="Line 63"/>
          <p:cNvSpPr>
            <a:spLocks noChangeShapeType="1"/>
          </p:cNvSpPr>
          <p:nvPr/>
        </p:nvSpPr>
        <p:spPr bwMode="auto">
          <a:xfrm>
            <a:off x="5254625" y="3041650"/>
            <a:ext cx="2438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82" name="Rectangle 62"/>
          <p:cNvSpPr>
            <a:spLocks/>
          </p:cNvSpPr>
          <p:nvPr/>
        </p:nvSpPr>
        <p:spPr bwMode="auto">
          <a:xfrm>
            <a:off x="3578225" y="2279650"/>
            <a:ext cx="28956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latinLnBrk="0">
              <a:spcBef>
                <a:spcPts val="1150"/>
              </a:spcBef>
            </a:pPr>
            <a:r>
              <a:rPr kumimoji="0" lang="en-US" altLang="ko-KR" sz="2000">
                <a:solidFill>
                  <a:srgbClr val="FF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the position of the minimum is defined by Δm</a:t>
            </a:r>
            <a:r>
              <a:rPr kumimoji="0" lang="en-US" altLang="ko-KR" sz="2000" baseline="30000">
                <a:solidFill>
                  <a:srgbClr val="FF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2</a:t>
            </a:r>
            <a:r>
              <a:rPr kumimoji="0" lang="en-US" altLang="ko-KR" sz="2000" baseline="-25000">
                <a:solidFill>
                  <a:srgbClr val="FF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13</a:t>
            </a:r>
            <a:r>
              <a:rPr kumimoji="0" lang="en-US" altLang="ko-KR" sz="2000">
                <a:solidFill>
                  <a:srgbClr val="FF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 (~Δm</a:t>
            </a:r>
            <a:r>
              <a:rPr kumimoji="0" lang="en-US" altLang="ko-KR" sz="2000" baseline="30000">
                <a:solidFill>
                  <a:srgbClr val="FF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2</a:t>
            </a:r>
            <a:r>
              <a:rPr kumimoji="0" lang="en-US" altLang="ko-KR" sz="2000" baseline="-25000">
                <a:solidFill>
                  <a:srgbClr val="FF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23</a:t>
            </a:r>
            <a:r>
              <a:rPr kumimoji="0" lang="en-US" altLang="ko-KR" sz="2000">
                <a:solidFill>
                  <a:srgbClr val="FF0000"/>
                </a:solidFill>
                <a:latin typeface="Times New Roman" pitchFamily="18" charset="0"/>
                <a:ea typeface="ヒラギノ角ゴ ProN W3"/>
                <a:cs typeface="Times New Roman" pitchFamily="18" charset="0"/>
                <a:sym typeface="Times New Roman" pitchFamily="18" charset="0"/>
              </a:rPr>
              <a:t>)</a:t>
            </a:r>
            <a:endParaRPr kumimoji="0" lang="en-US" altLang="ko-KR" sz="2000" baseline="-25000">
              <a:solidFill>
                <a:srgbClr val="FF0000"/>
              </a:solidFill>
              <a:latin typeface="Times New Roman" pitchFamily="18" charset="0"/>
              <a:ea typeface="ヒラギノ角ゴ ProN W3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14470" name="Rectangle 70"/>
          <p:cNvSpPr>
            <a:spLocks noChangeArrowheads="1"/>
          </p:cNvSpPr>
          <p:nvPr/>
        </p:nvSpPr>
        <p:spPr bwMode="auto">
          <a:xfrm>
            <a:off x="611188" y="260350"/>
            <a:ext cx="8015287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>
                <a:solidFill>
                  <a:srgbClr val="000000"/>
                </a:solidFill>
                <a:latin typeface="Arial" charset="0"/>
              </a:rPr>
              <a:t>Experimental Method of </a:t>
            </a:r>
            <a:r>
              <a:rPr lang="en-US" altLang="ja-JP" sz="3000" b="1">
                <a:solidFill>
                  <a:srgbClr val="000000"/>
                </a:solidFill>
                <a:latin typeface="Symbol" pitchFamily="18" charset="2"/>
                <a:ea typeface="굴림" charset="-127"/>
              </a:rPr>
              <a:t>q</a:t>
            </a:r>
            <a:r>
              <a:rPr lang="en-US" altLang="ja-JP" sz="3000" b="1" baseline="-25000">
                <a:solidFill>
                  <a:srgbClr val="000000"/>
                </a:solidFill>
                <a:latin typeface="굴림" charset="-127"/>
                <a:ea typeface="굴림" charset="-127"/>
              </a:rPr>
              <a:t>13</a:t>
            </a:r>
            <a:r>
              <a:rPr lang="en-US" altLang="ko-KR" sz="3000" b="1">
                <a:solidFill>
                  <a:srgbClr val="000000"/>
                </a:solidFill>
                <a:latin typeface="Arial" charset="0"/>
              </a:rPr>
              <a:t> Measurement</a:t>
            </a:r>
          </a:p>
        </p:txBody>
      </p: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179388" y="5876925"/>
            <a:ext cx="8893175" cy="731838"/>
            <a:chOff x="158" y="3802"/>
            <a:chExt cx="5602" cy="461"/>
          </a:xfrm>
        </p:grpSpPr>
        <p:sp>
          <p:nvSpPr>
            <p:cNvPr id="171047" name="Text Box 72"/>
            <p:cNvSpPr txBox="1">
              <a:spLocks noChangeArrowheads="1"/>
            </p:cNvSpPr>
            <p:nvPr/>
          </p:nvSpPr>
          <p:spPr bwMode="auto">
            <a:xfrm>
              <a:off x="158" y="3802"/>
              <a:ext cx="5602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>
                <a:buFont typeface="Wingdings" pitchFamily="2" charset="2"/>
                <a:buChar char="q"/>
              </a:pPr>
              <a:r>
                <a:rPr lang="en-US" altLang="ja-JP" sz="18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altLang="ko-KR" sz="18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Find disappearance of </a:t>
              </a:r>
              <a:r>
                <a:rPr lang="en-US" altLang="ja-JP" sz="1800" b="1">
                  <a:solidFill>
                    <a:srgbClr val="000000"/>
                  </a:solidFill>
                  <a:latin typeface="Symbol" pitchFamily="18" charset="2"/>
                  <a:ea typeface="MS PGothic" pitchFamily="34" charset="-128"/>
                </a:rPr>
                <a:t>n</a:t>
              </a:r>
              <a:r>
                <a:rPr lang="en-US" altLang="ja-JP" sz="1800" b="1" baseline="-250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e</a:t>
              </a:r>
              <a:r>
                <a:rPr lang="en-US" altLang="ko-KR" sz="18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fluxes due to neutrino oscillation as a function of energy using multiple, identical detectors to reduce the systematic errors in 1% level</a:t>
              </a:r>
              <a:r>
                <a:rPr lang="en-US" altLang="ko-KR" sz="1800" b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.</a:t>
              </a:r>
              <a:r>
                <a:rPr lang="en-US" altLang="ko-KR" sz="24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endParaRPr lang="en-US" altLang="ja-JP"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71048" name="Line 73"/>
            <p:cNvSpPr>
              <a:spLocks noChangeShapeType="1"/>
            </p:cNvSpPr>
            <p:nvPr/>
          </p:nvSpPr>
          <p:spPr bwMode="auto">
            <a:xfrm>
              <a:off x="1837" y="3838"/>
              <a:ext cx="14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6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2" grpId="0" animBg="1"/>
      <p:bldP spid="6203" grpId="0" autoUpdateAnimBg="0"/>
      <p:bldP spid="6206" grpId="0" autoUpdateAnimBg="0"/>
      <p:bldP spid="6207" grpId="0" animBg="1"/>
      <p:bldP spid="6209" grpId="0" animBg="1"/>
      <p:bldP spid="81" grpId="0" animBg="1"/>
      <p:bldP spid="8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258" name="Group 2"/>
          <p:cNvGraphicFramePr>
            <a:graphicFrameLocks noGrp="1"/>
          </p:cNvGraphicFramePr>
          <p:nvPr/>
        </p:nvGraphicFramePr>
        <p:xfrm>
          <a:off x="323850" y="1484313"/>
          <a:ext cx="8496944" cy="4572000"/>
        </p:xfrm>
        <a:graphic>
          <a:graphicData uri="http://schemas.openxmlformats.org/drawingml/2006/table">
            <a:tbl>
              <a:tblPr/>
              <a:tblGrid>
                <a:gridCol w="2119031"/>
                <a:gridCol w="3641609"/>
                <a:gridCol w="1368152"/>
                <a:gridCol w="1368152"/>
              </a:tblGrid>
              <a:tr h="2365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Systematic 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CHOOZ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RENO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Reactor related absolute normalization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Reactor antineutrino flux and cross section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Reactor power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Energy released per fission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Number of protons in target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H/C ratio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Target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Detector Efficiency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Positron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Positron geode distance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Neutron capture (H/Gd ratio)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Capture energy containment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Neutron geode distance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Neutron 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Positron-neutron distance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Neutron multiplicity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combined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&lt; 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2328" name="Rectangle 72"/>
          <p:cNvSpPr>
            <a:spLocks noChangeArrowheads="1"/>
          </p:cNvSpPr>
          <p:nvPr/>
        </p:nvSpPr>
        <p:spPr bwMode="auto">
          <a:xfrm>
            <a:off x="250825" y="377825"/>
            <a:ext cx="8640763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>
                <a:solidFill>
                  <a:srgbClr val="000000"/>
                </a:solidFill>
                <a:latin typeface="Arial" charset="0"/>
              </a:rPr>
              <a:t>Expected Systematic Uncertainty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250825" y="115888"/>
            <a:ext cx="8640763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>
                <a:solidFill>
                  <a:srgbClr val="000000"/>
                </a:solidFill>
                <a:latin typeface="Arial" charset="0"/>
              </a:rPr>
              <a:t>RENO Expected Sensivity</a:t>
            </a:r>
          </a:p>
        </p:txBody>
      </p:sp>
      <p:grpSp>
        <p:nvGrpSpPr>
          <p:cNvPr id="174083" name="Group 3"/>
          <p:cNvGrpSpPr>
            <a:grpSpLocks/>
          </p:cNvGrpSpPr>
          <p:nvPr/>
        </p:nvGrpSpPr>
        <p:grpSpPr bwMode="auto">
          <a:xfrm>
            <a:off x="684213" y="765175"/>
            <a:ext cx="3814762" cy="3219450"/>
            <a:chOff x="431" y="482"/>
            <a:chExt cx="2403" cy="2028"/>
          </a:xfrm>
        </p:grpSpPr>
        <p:pic>
          <p:nvPicPr>
            <p:cNvPr id="174105" name="Picture 4" descr="limit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527"/>
              <a:ext cx="2403" cy="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06" name="Rectangle 5"/>
            <p:cNvSpPr>
              <a:spLocks noChangeArrowheads="1"/>
            </p:cNvSpPr>
            <p:nvPr/>
          </p:nvSpPr>
          <p:spPr bwMode="auto">
            <a:xfrm>
              <a:off x="612" y="482"/>
              <a:ext cx="1769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ko-KR" sz="2400" b="1">
                  <a:latin typeface="Arial" pitchFamily="34" charset="0"/>
                  <a:ea typeface="굴림" pitchFamily="50" charset="-127"/>
                </a:rPr>
                <a:t>90% CL Limits</a:t>
              </a:r>
            </a:p>
          </p:txBody>
        </p:sp>
        <p:sp>
          <p:nvSpPr>
            <p:cNvPr id="174107" name="Line 6"/>
            <p:cNvSpPr>
              <a:spLocks noChangeShapeType="1"/>
            </p:cNvSpPr>
            <p:nvPr/>
          </p:nvSpPr>
          <p:spPr bwMode="auto">
            <a:xfrm>
              <a:off x="657" y="1797"/>
              <a:ext cx="195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4108" name="Line 7"/>
            <p:cNvSpPr>
              <a:spLocks noChangeShapeType="1"/>
            </p:cNvSpPr>
            <p:nvPr/>
          </p:nvSpPr>
          <p:spPr bwMode="auto">
            <a:xfrm>
              <a:off x="657" y="1706"/>
              <a:ext cx="195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859338" y="765175"/>
            <a:ext cx="3960812" cy="3201988"/>
            <a:chOff x="3061" y="482"/>
            <a:chExt cx="2495" cy="2017"/>
          </a:xfrm>
        </p:grpSpPr>
        <p:pic>
          <p:nvPicPr>
            <p:cNvPr id="174101" name="Picture 9" descr="discover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61" y="546"/>
              <a:ext cx="2313" cy="1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02" name="Rectangle 10"/>
            <p:cNvSpPr>
              <a:spLocks noChangeArrowheads="1"/>
            </p:cNvSpPr>
            <p:nvPr/>
          </p:nvSpPr>
          <p:spPr bwMode="auto">
            <a:xfrm>
              <a:off x="3061" y="482"/>
              <a:ext cx="2495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ko-KR" sz="2400" b="1">
                  <a:latin typeface="Arial" pitchFamily="34" charset="0"/>
                  <a:ea typeface="굴림" pitchFamily="50" charset="-127"/>
                </a:rPr>
                <a:t>Discovery Potential</a:t>
              </a:r>
              <a:r>
                <a:rPr lang="en-US" altLang="ko-KR" sz="2400" b="1">
                  <a:latin typeface="Times New Roman" pitchFamily="18" charset="0"/>
                  <a:ea typeface="굴림" pitchFamily="50" charset="-127"/>
                </a:rPr>
                <a:t>”</a:t>
              </a:r>
              <a:r>
                <a:rPr lang="en-US" altLang="ko-KR" sz="2400" b="1">
                  <a:latin typeface="굴림" pitchFamily="50" charset="-127"/>
                  <a:ea typeface="굴림" pitchFamily="50" charset="-127"/>
                </a:rPr>
                <a:t> (3</a:t>
              </a:r>
              <a:r>
                <a:rPr lang="en-US" altLang="ko-KR" sz="2400" b="1">
                  <a:latin typeface="Symbol" pitchFamily="18" charset="2"/>
                  <a:ea typeface="굴림" pitchFamily="50" charset="-127"/>
                </a:rPr>
                <a:t>s</a:t>
              </a:r>
              <a:r>
                <a:rPr lang="en-US" altLang="ko-KR" sz="2400" b="1">
                  <a:latin typeface="굴림" pitchFamily="50" charset="-127"/>
                  <a:ea typeface="굴림" pitchFamily="50" charset="-127"/>
                </a:rPr>
                <a:t>)</a:t>
              </a:r>
            </a:p>
          </p:txBody>
        </p:sp>
        <p:sp>
          <p:nvSpPr>
            <p:cNvPr id="174103" name="Line 11"/>
            <p:cNvSpPr>
              <a:spLocks noChangeShapeType="1"/>
            </p:cNvSpPr>
            <p:nvPr/>
          </p:nvSpPr>
          <p:spPr bwMode="auto">
            <a:xfrm>
              <a:off x="3424" y="1706"/>
              <a:ext cx="1724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4104" name="Line 12"/>
            <p:cNvSpPr>
              <a:spLocks noChangeShapeType="1"/>
            </p:cNvSpPr>
            <p:nvPr/>
          </p:nvSpPr>
          <p:spPr bwMode="auto">
            <a:xfrm>
              <a:off x="3379" y="1797"/>
              <a:ext cx="176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56365" name="Text Box 13"/>
          <p:cNvSpPr txBox="1">
            <a:spLocks noChangeArrowheads="1"/>
          </p:cNvSpPr>
          <p:nvPr/>
        </p:nvSpPr>
        <p:spPr bwMode="auto">
          <a:xfrm>
            <a:off x="179388" y="4149725"/>
            <a:ext cx="2592387" cy="1212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10 times better sensitivity than the current limit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63713" y="4151313"/>
            <a:ext cx="7200900" cy="2733675"/>
            <a:chOff x="1111" y="2615"/>
            <a:chExt cx="4536" cy="1722"/>
          </a:xfrm>
        </p:grpSpPr>
        <p:pic>
          <p:nvPicPr>
            <p:cNvPr id="174099" name="Picture 15" descr="Fogli-theta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5" y="2615"/>
              <a:ext cx="3402" cy="1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00" name="Text Box 16"/>
            <p:cNvSpPr txBox="1">
              <a:spLocks noChangeArrowheads="1"/>
            </p:cNvSpPr>
            <p:nvPr/>
          </p:nvSpPr>
          <p:spPr bwMode="auto">
            <a:xfrm>
              <a:off x="1111" y="3702"/>
              <a:ext cx="1089" cy="40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18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G. Fogli </a:t>
              </a:r>
              <a:r>
                <a:rPr lang="en-US" altLang="ko-KR" sz="1800" i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et al</a:t>
              </a:r>
              <a:r>
                <a:rPr lang="en-US" altLang="ko-KR" sz="18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.  (2009)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995738" y="3789363"/>
            <a:ext cx="2592387" cy="3068637"/>
            <a:chOff x="2517" y="2387"/>
            <a:chExt cx="1633" cy="1933"/>
          </a:xfrm>
        </p:grpSpPr>
        <p:grpSp>
          <p:nvGrpSpPr>
            <p:cNvPr id="174094" name="Group 18"/>
            <p:cNvGrpSpPr>
              <a:grpSpLocks/>
            </p:cNvGrpSpPr>
            <p:nvPr/>
          </p:nvGrpSpPr>
          <p:grpSpPr bwMode="auto">
            <a:xfrm>
              <a:off x="2517" y="2478"/>
              <a:ext cx="1633" cy="1842"/>
              <a:chOff x="2517" y="2478"/>
              <a:chExt cx="1633" cy="1842"/>
            </a:xfrm>
          </p:grpSpPr>
          <p:sp>
            <p:nvSpPr>
              <p:cNvPr id="174096" name="Text Box 19"/>
              <p:cNvSpPr txBox="1">
                <a:spLocks noChangeArrowheads="1"/>
              </p:cNvSpPr>
              <p:nvPr/>
            </p:nvSpPr>
            <p:spPr bwMode="auto">
              <a:xfrm>
                <a:off x="3742" y="3838"/>
                <a:ext cx="408" cy="251"/>
              </a:xfrm>
              <a:prstGeom prst="rect">
                <a:avLst/>
              </a:prstGeom>
              <a:noFill/>
              <a:ln w="31750" algn="ctr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latinLnBrk="0">
                  <a:spcBef>
                    <a:spcPct val="50000"/>
                  </a:spcBef>
                </a:pPr>
                <a:endParaRPr lang="ko-KR" altLang="ko-KR" sz="18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endParaRPr>
              </a:p>
            </p:txBody>
          </p:sp>
          <p:sp>
            <p:nvSpPr>
              <p:cNvPr id="174097" name="Line 20"/>
              <p:cNvSpPr>
                <a:spLocks noChangeShapeType="1"/>
              </p:cNvSpPr>
              <p:nvPr/>
            </p:nvSpPr>
            <p:spPr bwMode="auto">
              <a:xfrm>
                <a:off x="2517" y="2478"/>
                <a:ext cx="0" cy="1842"/>
              </a:xfrm>
              <a:prstGeom prst="line">
                <a:avLst/>
              </a:prstGeom>
              <a:noFill/>
              <a:ln w="317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74098" name="Line 21"/>
              <p:cNvSpPr>
                <a:spLocks noChangeShapeType="1"/>
              </p:cNvSpPr>
              <p:nvPr/>
            </p:nvSpPr>
            <p:spPr bwMode="auto">
              <a:xfrm>
                <a:off x="2517" y="3748"/>
                <a:ext cx="862" cy="0"/>
              </a:xfrm>
              <a:prstGeom prst="line">
                <a:avLst/>
              </a:prstGeom>
              <a:noFill/>
              <a:ln w="3175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174095" name="Text Box 22"/>
            <p:cNvSpPr txBox="1">
              <a:spLocks noChangeArrowheads="1"/>
            </p:cNvSpPr>
            <p:nvPr/>
          </p:nvSpPr>
          <p:spPr bwMode="auto">
            <a:xfrm>
              <a:off x="2517" y="2387"/>
              <a:ext cx="590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1800" b="1">
                  <a:solidFill>
                    <a:srgbClr val="FF6600"/>
                  </a:solidFill>
                  <a:latin typeface="Arial" pitchFamily="34" charset="0"/>
                  <a:ea typeface="굴림" pitchFamily="50" charset="-127"/>
                </a:rPr>
                <a:t>RENO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6732588" y="3854450"/>
            <a:ext cx="1295400" cy="3003550"/>
            <a:chOff x="4241" y="2428"/>
            <a:chExt cx="816" cy="1892"/>
          </a:xfrm>
        </p:grpSpPr>
        <p:sp>
          <p:nvSpPr>
            <p:cNvPr id="174091" name="Line 24"/>
            <p:cNvSpPr>
              <a:spLocks noChangeShapeType="1"/>
            </p:cNvSpPr>
            <p:nvPr/>
          </p:nvSpPr>
          <p:spPr bwMode="auto">
            <a:xfrm>
              <a:off x="4332" y="2523"/>
              <a:ext cx="0" cy="1797"/>
            </a:xfrm>
            <a:prstGeom prst="line">
              <a:avLst/>
            </a:prstGeom>
            <a:noFill/>
            <a:ln w="31750">
              <a:solidFill>
                <a:srgbClr val="99CC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4092" name="Line 25"/>
            <p:cNvSpPr>
              <a:spLocks noChangeShapeType="1"/>
            </p:cNvSpPr>
            <p:nvPr/>
          </p:nvSpPr>
          <p:spPr bwMode="auto">
            <a:xfrm>
              <a:off x="4332" y="3748"/>
              <a:ext cx="680" cy="0"/>
            </a:xfrm>
            <a:prstGeom prst="line">
              <a:avLst/>
            </a:prstGeom>
            <a:noFill/>
            <a:ln w="31750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4093" name="Text Box 26"/>
            <p:cNvSpPr txBox="1">
              <a:spLocks noChangeArrowheads="1"/>
            </p:cNvSpPr>
            <p:nvPr/>
          </p:nvSpPr>
          <p:spPr bwMode="auto">
            <a:xfrm>
              <a:off x="4241" y="2428"/>
              <a:ext cx="816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1800" b="1">
                  <a:solidFill>
                    <a:schemeClr val="folHlink"/>
                  </a:solidFill>
                  <a:latin typeface="Arial" pitchFamily="34" charset="0"/>
                  <a:ea typeface="굴림" pitchFamily="50" charset="-127"/>
                </a:rPr>
                <a:t>Chooz</a:t>
              </a:r>
            </a:p>
          </p:txBody>
        </p:sp>
      </p:grp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124075" y="2852738"/>
            <a:ext cx="2447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lang="en-US" altLang="ja-JP" sz="2400" b="1">
                <a:solidFill>
                  <a:srgbClr val="00B0F0"/>
                </a:solidFill>
                <a:latin typeface="Arial" pitchFamily="34" charset="0"/>
                <a:ea typeface="굴림" pitchFamily="50" charset="-127"/>
              </a:rPr>
              <a:t>sin</a:t>
            </a:r>
            <a:r>
              <a:rPr lang="en-US" altLang="ja-JP" sz="2400" b="1" baseline="42000">
                <a:solidFill>
                  <a:srgbClr val="00B0F0"/>
                </a:solidFill>
                <a:latin typeface="Arial" pitchFamily="34" charset="0"/>
                <a:ea typeface="굴림" pitchFamily="50" charset="-127"/>
              </a:rPr>
              <a:t>2</a:t>
            </a:r>
            <a:r>
              <a:rPr lang="en-US" altLang="ja-JP" sz="2400" b="1">
                <a:solidFill>
                  <a:srgbClr val="00B0F0"/>
                </a:solidFill>
                <a:latin typeface="Arial" pitchFamily="34" charset="0"/>
                <a:ea typeface="굴림" pitchFamily="50" charset="-127"/>
              </a:rPr>
              <a:t>(2</a:t>
            </a:r>
            <a:r>
              <a:rPr lang="en-US" altLang="ja-JP" sz="2400" b="1">
                <a:solidFill>
                  <a:srgbClr val="00B0F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400" b="1" baseline="-25000">
                <a:solidFill>
                  <a:srgbClr val="00B0F0"/>
                </a:solidFill>
                <a:latin typeface="Arial" pitchFamily="34" charset="0"/>
                <a:ea typeface="굴림" pitchFamily="50" charset="-127"/>
              </a:rPr>
              <a:t>13</a:t>
            </a:r>
            <a:r>
              <a:rPr lang="en-US" altLang="ja-JP" sz="2400" b="1">
                <a:solidFill>
                  <a:srgbClr val="00B0F0"/>
                </a:solidFill>
                <a:latin typeface="Arial" pitchFamily="34" charset="0"/>
                <a:ea typeface="굴림" pitchFamily="50" charset="-127"/>
              </a:rPr>
              <a:t>) &gt; 0.02</a:t>
            </a:r>
            <a:r>
              <a:rPr lang="en-US" altLang="ko-KR" sz="2400" b="1">
                <a:solidFill>
                  <a:srgbClr val="00B0F0"/>
                </a:solidFill>
                <a:latin typeface="Arial" pitchFamily="34" charset="0"/>
                <a:ea typeface="굴림" pitchFamily="50" charset="-127"/>
              </a:rPr>
              <a:t> 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6407150" y="2205038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sin</a:t>
            </a:r>
            <a:r>
              <a:rPr lang="en-US" altLang="ja-JP" sz="2400" b="1" baseline="4200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2</a:t>
            </a:r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(2</a:t>
            </a:r>
            <a:r>
              <a:rPr lang="en-US" altLang="ja-JP" sz="2400" b="1">
                <a:solidFill>
                  <a:srgbClr val="FF66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400" b="1" baseline="-2500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13</a:t>
            </a:r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) &gt; 0.</a:t>
            </a:r>
            <a:r>
              <a:rPr lang="en-US" altLang="ko-KR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035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65" grpId="0" animBg="1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3"/>
          <p:cNvSpPr txBox="1">
            <a:spLocks noChangeArrowheads="1"/>
          </p:cNvSpPr>
          <p:nvPr/>
        </p:nvSpPr>
        <p:spPr bwMode="auto">
          <a:xfrm>
            <a:off x="381000" y="1335088"/>
            <a:ext cx="83820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buFont typeface="굴림" pitchFamily="50" charset="-127"/>
              <a:buNone/>
            </a:pPr>
            <a:r>
              <a:rPr lang="ja-JP" altLang="en-US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en-US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en-US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en-US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en-US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ja-JP" altLang="en-US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(13 institutions and 40 physicists)</a:t>
            </a:r>
            <a:endParaRPr lang="ko-KR" altLang="ja-JP" sz="2400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Chonnam</a:t>
            </a: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National University</a:t>
            </a:r>
            <a:endParaRPr lang="en-US" altLang="ko-KR" sz="2400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  <a:p>
            <a:pPr latinLnBrk="0">
              <a:buFont typeface="Wingdings" pitchFamily="2" charset="2"/>
              <a:buChar char="§"/>
            </a:pP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Chonbuk</a:t>
            </a: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National University</a:t>
            </a:r>
          </a:p>
          <a:p>
            <a:pPr latinLnBrk="0">
              <a:buFont typeface="Wingdings" pitchFamily="2" charset="2"/>
              <a:buChar char="§"/>
            </a:pP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Chung-</a:t>
            </a:r>
            <a:r>
              <a:rPr lang="en-US" altLang="ko-KR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Ang</a:t>
            </a: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University</a:t>
            </a:r>
            <a:endParaRPr lang="en-US" altLang="ja-JP" sz="2400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Dongshin</a:t>
            </a: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University</a:t>
            </a: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Gyeongsang</a:t>
            </a: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National University</a:t>
            </a: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Kyungpook</a:t>
            </a: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National University</a:t>
            </a: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Pusan National University </a:t>
            </a: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Sejong</a:t>
            </a: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University</a:t>
            </a:r>
            <a:endParaRPr lang="en-US" altLang="ko-KR" sz="2400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  <a:p>
            <a:pPr latinLnBrk="0">
              <a:buFont typeface="Wingdings" pitchFamily="2" charset="2"/>
              <a:buChar char="§"/>
            </a:pP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Seoyoung</a:t>
            </a: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University</a:t>
            </a:r>
          </a:p>
          <a:p>
            <a:pPr latinLnBrk="0">
              <a:buFont typeface="Wingdings" pitchFamily="2" charset="2"/>
              <a:buChar char="§"/>
            </a:pP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Seokyeong</a:t>
            </a: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University</a:t>
            </a:r>
            <a:endParaRPr lang="en-US" altLang="ja-JP" sz="2400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Seoul National University</a:t>
            </a: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Sungkyunkwan</a:t>
            </a:r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University</a:t>
            </a:r>
          </a:p>
          <a:p>
            <a:pPr latinLnBrk="0">
              <a:buFont typeface="Wingdings" pitchFamily="2" charset="2"/>
              <a:buChar char="§"/>
            </a:pPr>
            <a:r>
              <a:rPr lang="en-US" altLang="ja-JP" sz="2400" dirty="0"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dirty="0">
                <a:latin typeface="Arial" pitchFamily="34" charset="0"/>
                <a:ea typeface="굴림" pitchFamily="50" charset="-127"/>
              </a:rPr>
              <a:t>California State University Dominguez Hills</a:t>
            </a:r>
            <a:r>
              <a:rPr lang="en-US" altLang="ja-JP" sz="2400" dirty="0">
                <a:latin typeface="Arial" pitchFamily="34" charset="0"/>
                <a:ea typeface="굴림" pitchFamily="50" charset="-127"/>
              </a:rPr>
              <a:t> (</a:t>
            </a:r>
            <a:r>
              <a:rPr lang="en-US" altLang="ko-KR" sz="2400" dirty="0">
                <a:latin typeface="Arial" pitchFamily="34" charset="0"/>
                <a:ea typeface="굴림" pitchFamily="50" charset="-127"/>
              </a:rPr>
              <a:t>USA</a:t>
            </a:r>
            <a:r>
              <a:rPr lang="en-US" altLang="ja-JP" sz="2400" dirty="0">
                <a:latin typeface="Arial" pitchFamily="34" charset="0"/>
                <a:ea typeface="굴림" pitchFamily="50" charset="-127"/>
              </a:rPr>
              <a:t>)</a:t>
            </a:r>
            <a:endParaRPr lang="en-US" altLang="ja-JP" sz="2400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181251" name="Picture 4" descr="RENO로고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0"/>
            <a:ext cx="309562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8313" y="304800"/>
            <a:ext cx="5146675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 dirty="0">
                <a:solidFill>
                  <a:srgbClr val="000000"/>
                </a:solidFill>
                <a:latin typeface="Arial" charset="0"/>
              </a:rPr>
              <a:t>RENO Collaboration</a:t>
            </a:r>
          </a:p>
        </p:txBody>
      </p:sp>
      <p:pic>
        <p:nvPicPr>
          <p:cNvPr id="1812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4060825"/>
            <a:ext cx="421322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YG-reactor-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35150" y="115888"/>
            <a:ext cx="5832475" cy="431800"/>
          </a:xfrm>
          <a:solidFill>
            <a:srgbClr val="CDE9EB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altLang="ko-KR" sz="1800" b="1" smtClean="0">
                <a:latin typeface="Arial" pitchFamily="34" charset="0"/>
              </a:rPr>
              <a:t>Comparison of Reactor Neutrino Experiments</a:t>
            </a:r>
            <a:endParaRPr lang="en-US" altLang="ja-JP" sz="1800" b="1" smtClean="0">
              <a:latin typeface="Arial" pitchFamily="34" charset="0"/>
            </a:endParaRPr>
          </a:p>
        </p:txBody>
      </p:sp>
      <p:graphicFrame>
        <p:nvGraphicFramePr>
          <p:cNvPr id="359428" name="Group 4"/>
          <p:cNvGraphicFramePr>
            <a:graphicFrameLocks noGrp="1"/>
          </p:cNvGraphicFramePr>
          <p:nvPr/>
        </p:nvGraphicFramePr>
        <p:xfrm>
          <a:off x="179388" y="692150"/>
          <a:ext cx="8713091" cy="1731264"/>
        </p:xfrm>
        <a:graphic>
          <a:graphicData uri="http://schemas.openxmlformats.org/drawingml/2006/table">
            <a:tbl>
              <a:tblPr/>
              <a:tblGrid>
                <a:gridCol w="1619893"/>
                <a:gridCol w="1001173"/>
                <a:gridCol w="1002872"/>
                <a:gridCol w="2082235"/>
                <a:gridCol w="1001173"/>
                <a:gridCol w="997634"/>
                <a:gridCol w="1008111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Experiments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Thermal Power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(GW)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Distances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Near/Far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Depth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Near/Far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(mwe)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Target Mass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(tons)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sin</a:t>
                      </a:r>
                      <a:r>
                        <a:rPr kumimoji="1" lang="en-US" altLang="ja-JP" sz="1400" b="1" i="0" u="none" strike="noStrike" cap="none" normalizeH="0" baseline="4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(2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굴림" pitchFamily="50" charset="-127"/>
                        </a:rPr>
                        <a:t>q</a:t>
                      </a:r>
                      <a:r>
                        <a:rPr kumimoji="1" lang="en-US" altLang="ja-JP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13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90% C.L.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Double-CHOOZ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France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410/1050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115/300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8/8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RENO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Korea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290/1380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120/450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16/16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Daya Bay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17.4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360(500)/1985(1613)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260/910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40X2/80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995738" y="4137025"/>
            <a:ext cx="5148262" cy="2720975"/>
            <a:chOff x="2517" y="2606"/>
            <a:chExt cx="3243" cy="1714"/>
          </a:xfrm>
        </p:grpSpPr>
        <p:pic>
          <p:nvPicPr>
            <p:cNvPr id="182319" name="Picture 52" descr="YG-m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43" y="2606"/>
              <a:ext cx="2517" cy="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2320" name="Text Box 16"/>
            <p:cNvSpPr txBox="1">
              <a:spLocks noChangeArrowheads="1"/>
            </p:cNvSpPr>
            <p:nvPr/>
          </p:nvSpPr>
          <p:spPr bwMode="auto">
            <a:xfrm>
              <a:off x="2517" y="3344"/>
              <a:ext cx="149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>
                <a:spcBef>
                  <a:spcPct val="50000"/>
                </a:spcBef>
              </a:pPr>
              <a:r>
                <a:rPr lang="en-US" altLang="ko-KR" sz="1800" b="1">
                  <a:solidFill>
                    <a:srgbClr val="000000"/>
                  </a:solidFill>
                  <a:latin typeface="Arial" pitchFamily="34" charset="0"/>
                  <a:ea typeface="굴림" pitchFamily="50" charset="-127"/>
                </a:rPr>
                <a:t>YongGwang (</a:t>
              </a:r>
              <a:r>
                <a:rPr lang="ko-KR" altLang="en-US" sz="1800" b="1">
                  <a:solidFill>
                    <a:srgbClr val="000000"/>
                  </a:solidFill>
                  <a:latin typeface="Arial" pitchFamily="34" charset="0"/>
                  <a:ea typeface="굴림" pitchFamily="50" charset="-127"/>
                </a:rPr>
                <a:t>靈光</a:t>
              </a:r>
              <a:r>
                <a:rPr lang="en-US" altLang="ko-KR" sz="1800" b="1">
                  <a:solidFill>
                    <a:srgbClr val="000000"/>
                  </a:solidFill>
                  <a:latin typeface="Arial" pitchFamily="34" charset="0"/>
                  <a:ea typeface="굴림" pitchFamily="50" charset="-127"/>
                </a:rPr>
                <a:t>) :       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611188" y="115888"/>
            <a:ext cx="8015287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>
                <a:solidFill>
                  <a:srgbClr val="000000"/>
                </a:solidFill>
                <a:latin typeface="Arial" charset="0"/>
              </a:rPr>
              <a:t>Google Satellite View of Experimental Site</a:t>
            </a:r>
          </a:p>
        </p:txBody>
      </p:sp>
      <p:grpSp>
        <p:nvGrpSpPr>
          <p:cNvPr id="183299" name="그룹 38"/>
          <p:cNvGrpSpPr>
            <a:grpSpLocks/>
          </p:cNvGrpSpPr>
          <p:nvPr/>
        </p:nvGrpSpPr>
        <p:grpSpPr bwMode="auto">
          <a:xfrm>
            <a:off x="468313" y="836613"/>
            <a:ext cx="8459787" cy="5989637"/>
            <a:chOff x="468313" y="836613"/>
            <a:chExt cx="8459440" cy="5989637"/>
          </a:xfrm>
        </p:grpSpPr>
        <p:pic>
          <p:nvPicPr>
            <p:cNvPr id="183301" name="그림 1" descr="영광원전위성사진00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8313" y="836613"/>
              <a:ext cx="8280400" cy="5989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302" name="Text Box 7"/>
            <p:cNvSpPr txBox="1">
              <a:spLocks noChangeArrowheads="1"/>
            </p:cNvSpPr>
            <p:nvPr/>
          </p:nvSpPr>
          <p:spPr bwMode="auto">
            <a:xfrm>
              <a:off x="7020272" y="5877272"/>
              <a:ext cx="1907481" cy="39687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200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</a:rPr>
                <a:t>Far Detector</a:t>
              </a:r>
            </a:p>
          </p:txBody>
        </p:sp>
        <p:pic>
          <p:nvPicPr>
            <p:cNvPr id="18330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8224" y="6021288"/>
              <a:ext cx="315466" cy="45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30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1880" y="1844824"/>
              <a:ext cx="315466" cy="45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305" name="Text Box 7"/>
            <p:cNvSpPr txBox="1">
              <a:spLocks noChangeArrowheads="1"/>
            </p:cNvSpPr>
            <p:nvPr/>
          </p:nvSpPr>
          <p:spPr bwMode="auto">
            <a:xfrm>
              <a:off x="2915816" y="1375941"/>
              <a:ext cx="1907481" cy="39687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2000">
                  <a:solidFill>
                    <a:schemeClr val="bg1"/>
                  </a:solidFill>
                  <a:latin typeface="Arial" pitchFamily="34" charset="0"/>
                  <a:ea typeface="굴림" pitchFamily="50" charset="-127"/>
                </a:rPr>
                <a:t>Near Detector</a:t>
              </a:r>
            </a:p>
          </p:txBody>
        </p:sp>
        <p:sp>
          <p:nvSpPr>
            <p:cNvPr id="183306" name="Oval 9"/>
            <p:cNvSpPr>
              <a:spLocks noChangeArrowheads="1"/>
            </p:cNvSpPr>
            <p:nvPr/>
          </p:nvSpPr>
          <p:spPr bwMode="auto">
            <a:xfrm>
              <a:off x="2411760" y="3573016"/>
              <a:ext cx="216024" cy="216024"/>
            </a:xfrm>
            <a:prstGeom prst="ellipse">
              <a:avLst/>
            </a:prstGeom>
            <a:solidFill>
              <a:srgbClr val="FFFF00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  <p:sp>
          <p:nvSpPr>
            <p:cNvPr id="183307" name="Oval 9"/>
            <p:cNvSpPr>
              <a:spLocks noChangeArrowheads="1"/>
            </p:cNvSpPr>
            <p:nvPr/>
          </p:nvSpPr>
          <p:spPr bwMode="auto">
            <a:xfrm>
              <a:off x="2987824" y="3140968"/>
              <a:ext cx="216024" cy="216024"/>
            </a:xfrm>
            <a:prstGeom prst="ellipse">
              <a:avLst/>
            </a:prstGeom>
            <a:solidFill>
              <a:srgbClr val="FFFF00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  <p:sp>
          <p:nvSpPr>
            <p:cNvPr id="183308" name="Oval 9"/>
            <p:cNvSpPr>
              <a:spLocks noChangeArrowheads="1"/>
            </p:cNvSpPr>
            <p:nvPr/>
          </p:nvSpPr>
          <p:spPr bwMode="auto">
            <a:xfrm>
              <a:off x="3491880" y="2780928"/>
              <a:ext cx="216024" cy="216024"/>
            </a:xfrm>
            <a:prstGeom prst="ellipse">
              <a:avLst/>
            </a:prstGeom>
            <a:solidFill>
              <a:srgbClr val="FFFF00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  <p:sp>
          <p:nvSpPr>
            <p:cNvPr id="183309" name="Oval 9"/>
            <p:cNvSpPr>
              <a:spLocks noChangeArrowheads="1"/>
            </p:cNvSpPr>
            <p:nvPr/>
          </p:nvSpPr>
          <p:spPr bwMode="auto">
            <a:xfrm>
              <a:off x="4067944" y="2348880"/>
              <a:ext cx="216024" cy="216024"/>
            </a:xfrm>
            <a:prstGeom prst="ellipse">
              <a:avLst/>
            </a:prstGeom>
            <a:solidFill>
              <a:srgbClr val="FFFF00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  <p:sp>
          <p:nvSpPr>
            <p:cNvPr id="183310" name="Oval 9"/>
            <p:cNvSpPr>
              <a:spLocks noChangeArrowheads="1"/>
            </p:cNvSpPr>
            <p:nvPr/>
          </p:nvSpPr>
          <p:spPr bwMode="auto">
            <a:xfrm>
              <a:off x="4716016" y="1916832"/>
              <a:ext cx="216024" cy="216024"/>
            </a:xfrm>
            <a:prstGeom prst="ellipse">
              <a:avLst/>
            </a:prstGeom>
            <a:solidFill>
              <a:srgbClr val="FFFF00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  <p:sp>
          <p:nvSpPr>
            <p:cNvPr id="183311" name="Oval 9"/>
            <p:cNvSpPr>
              <a:spLocks noChangeArrowheads="1"/>
            </p:cNvSpPr>
            <p:nvPr/>
          </p:nvSpPr>
          <p:spPr bwMode="auto">
            <a:xfrm>
              <a:off x="5292080" y="1484784"/>
              <a:ext cx="216024" cy="216024"/>
            </a:xfrm>
            <a:prstGeom prst="ellipse">
              <a:avLst/>
            </a:prstGeom>
            <a:solidFill>
              <a:srgbClr val="FFFF00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3312" name="직선 연결선 26"/>
            <p:cNvCxnSpPr>
              <a:cxnSpLocks noChangeShapeType="1"/>
            </p:cNvCxnSpPr>
            <p:nvPr/>
          </p:nvCxnSpPr>
          <p:spPr bwMode="auto">
            <a:xfrm rot="16200000" flipH="1">
              <a:off x="3144604" y="2805505"/>
              <a:ext cx="3948628" cy="2938611"/>
            </a:xfrm>
            <a:prstGeom prst="line">
              <a:avLst/>
            </a:prstGeom>
            <a:noFill/>
            <a:ln w="31750" algn="ctr">
              <a:solidFill>
                <a:schemeClr val="bg1"/>
              </a:solidFill>
              <a:prstDash val="dash"/>
              <a:round/>
              <a:headEnd/>
              <a:tailEnd/>
            </a:ln>
          </p:spPr>
        </p:cxn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 rot="3180000">
              <a:off x="4393226" y="4156877"/>
              <a:ext cx="949325" cy="369873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latinLnBrk="0">
                <a:spcBef>
                  <a:spcPct val="50000"/>
                </a:spcBef>
                <a:defRPr/>
              </a:pPr>
              <a:r>
                <a:rPr lang="en-US" altLang="ko-KR" sz="1800" dirty="0">
                  <a:latin typeface="Arial" charset="0"/>
                  <a:ea typeface="굴림" pitchFamily="50" charset="-127"/>
                </a:rPr>
                <a:t>1380m</a:t>
              </a: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 rot="3180000">
              <a:off x="2802616" y="2150277"/>
              <a:ext cx="949325" cy="369873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latinLnBrk="0">
                <a:spcBef>
                  <a:spcPct val="50000"/>
                </a:spcBef>
                <a:defRPr/>
              </a:pPr>
              <a:r>
                <a:rPr lang="en-US" altLang="ko-KR" sz="1800" dirty="0">
                  <a:latin typeface="Arial" charset="0"/>
                  <a:ea typeface="굴림" pitchFamily="50" charset="-127"/>
                </a:rPr>
                <a:t>290m</a:t>
              </a:r>
            </a:p>
          </p:txBody>
        </p:sp>
      </p:grpSp>
      <p:pic>
        <p:nvPicPr>
          <p:cNvPr id="18330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84850"/>
            <a:ext cx="59769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1403350" y="377825"/>
            <a:ext cx="6553200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>
                <a:solidFill>
                  <a:srgbClr val="000000"/>
                </a:solidFill>
                <a:latin typeface="Arial" charset="0"/>
              </a:rPr>
              <a:t>RENO Detector</a:t>
            </a:r>
          </a:p>
        </p:txBody>
      </p:sp>
      <p:sp>
        <p:nvSpPr>
          <p:cNvPr id="184323" name="Text Box 4"/>
          <p:cNvSpPr txBox="1">
            <a:spLocks noChangeArrowheads="1"/>
          </p:cNvSpPr>
          <p:nvPr/>
        </p:nvSpPr>
        <p:spPr bwMode="auto">
          <a:xfrm>
            <a:off x="5795963" y="1773238"/>
            <a:ext cx="2881312" cy="1520825"/>
          </a:xfrm>
          <a:prstGeom prst="rect">
            <a:avLst/>
          </a:prstGeom>
          <a:solidFill>
            <a:srgbClr val="CCFFCC"/>
          </a:solidFill>
          <a:ln w="25400" algn="ctr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 sz="20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354 10” Inner PMTs :</a:t>
            </a:r>
          </a:p>
          <a:p>
            <a:pPr latinLnBrk="0">
              <a:spcBef>
                <a:spcPct val="50000"/>
              </a:spcBef>
              <a:buFont typeface="굴림" pitchFamily="50" charset="-127"/>
              <a:buNone/>
            </a:pPr>
            <a:r>
              <a:rPr lang="en-US" altLang="ko-KR" sz="20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 </a:t>
            </a:r>
            <a:r>
              <a:rPr lang="en-US" altLang="ko-KR" sz="18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14% surface coverage</a:t>
            </a:r>
          </a:p>
          <a:p>
            <a:pPr latinLnBrk="0">
              <a:spcBef>
                <a:spcPct val="50000"/>
              </a:spcBef>
              <a:buFont typeface="굴림" pitchFamily="50" charset="-127"/>
              <a:buNone/>
            </a:pPr>
            <a:endParaRPr lang="en-US" altLang="ko-KR" sz="80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  <a:p>
            <a:pPr latinLnBrk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 sz="20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67 10” Outer PMTs</a:t>
            </a:r>
            <a:r>
              <a:rPr lang="en-US" altLang="ko-KR" sz="16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</a:p>
        </p:txBody>
      </p:sp>
      <p:pic>
        <p:nvPicPr>
          <p:cNvPr id="184324" name="Picture 6" descr="RENO검출기-개요도-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477963"/>
            <a:ext cx="50419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7" descr="RENO검출기-표-크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908425"/>
            <a:ext cx="3960812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4"/>
          <p:cNvSpPr txBox="1">
            <a:spLocks noChangeArrowheads="1"/>
          </p:cNvSpPr>
          <p:nvPr/>
        </p:nvSpPr>
        <p:spPr bwMode="auto">
          <a:xfrm>
            <a:off x="179388" y="1444625"/>
            <a:ext cx="8785225" cy="4868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endParaRPr lang="en-US" altLang="ko-KR" sz="800">
              <a:solidFill>
                <a:srgbClr val="000000"/>
              </a:solidFill>
              <a:latin typeface="Arial" pitchFamily="34" charset="0"/>
            </a:endParaRP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2006. 03 : Start of the RENO project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2008. 06 ~ 2009. 03 : Civil construction including tunnel excavation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2008. 12 ~ 2009. 11 : Detector structure &amp; buffer steel tanks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</a:pP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                                      completed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2010. 06 : Acrylic containers installed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2010. 06 ~ 2010. 12 : PMT test &amp; installation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2011. 01 : </a:t>
            </a:r>
            <a:r>
              <a:rPr lang="en-US" altLang="ko-KR" sz="22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Detector closing/ Electronics hut &amp; control room built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2011. 02 : Installation of DAQ electronics and HV &amp; cabling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2011. 03 ~ 06 : Dry run &amp; DAQ debugging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2011. 05 ~ 07 : Liquid scintillator production &amp; filling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2011. 07 : </a:t>
            </a: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Detector operation &amp; commissioning</a:t>
            </a:r>
            <a:r>
              <a:rPr lang="ko-KR" altLang="en-US" sz="220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marL="215900" indent="-250825" latinLnBrk="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2200">
                <a:solidFill>
                  <a:srgbClr val="000000"/>
                </a:solidFill>
                <a:latin typeface="Arial" pitchFamily="34" charset="0"/>
              </a:rPr>
              <a:t>2011. 08 : Start data-taking</a:t>
            </a:r>
          </a:p>
        </p:txBody>
      </p:sp>
      <p:sp>
        <p:nvSpPr>
          <p:cNvPr id="7" name="Rectangle 135"/>
          <p:cNvSpPr>
            <a:spLocks noChangeArrowheads="1"/>
          </p:cNvSpPr>
          <p:nvPr/>
        </p:nvSpPr>
        <p:spPr bwMode="auto">
          <a:xfrm>
            <a:off x="684213" y="449263"/>
            <a:ext cx="7704137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000" b="1" kern="0" dirty="0">
                <a:solidFill>
                  <a:srgbClr val="000000"/>
                </a:solidFill>
                <a:latin typeface="Arial" charset="0"/>
              </a:rPr>
              <a:t>Summary of Detector 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EMB000012e8553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84675"/>
            <a:ext cx="313213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 descr="원거리터널-입구전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1327150"/>
            <a:ext cx="3384551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 descr="원거리-통풍시설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375" y="1392238"/>
            <a:ext cx="338613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5" descr="확폭터널-완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5163" y="4729163"/>
            <a:ext cx="287972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4" name="Picture 6" descr="터널-통풍-전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375" y="4403725"/>
            <a:ext cx="3132138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5" name="Picture 8" descr="사본 - SSL27900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1898650"/>
            <a:ext cx="367347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6" name="Text Box 9"/>
          <p:cNvSpPr txBox="1">
            <a:spLocks noChangeArrowheads="1"/>
          </p:cNvSpPr>
          <p:nvPr/>
        </p:nvSpPr>
        <p:spPr bwMode="auto">
          <a:xfrm>
            <a:off x="6445250" y="977900"/>
            <a:ext cx="2663825" cy="2952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8675" eaLnBrk="0" latinLnBrk="0" hangingPunct="0">
              <a:spcBef>
                <a:spcPct val="50000"/>
              </a:spcBef>
            </a:pPr>
            <a:r>
              <a:rPr kumimoji="0" lang="en-US" altLang="ko-KR" sz="1400" b="1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by Daewoo Eng. Co. Korea</a:t>
            </a:r>
          </a:p>
        </p:txBody>
      </p:sp>
      <p:sp>
        <p:nvSpPr>
          <p:cNvPr id="186377" name="Text Box 11"/>
          <p:cNvSpPr txBox="1">
            <a:spLocks noChangeArrowheads="1"/>
          </p:cNvSpPr>
          <p:nvPr/>
        </p:nvSpPr>
        <p:spPr bwMode="auto">
          <a:xfrm>
            <a:off x="0" y="6456363"/>
            <a:ext cx="971550" cy="2952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8675" eaLnBrk="0" latinLnBrk="0" hangingPunct="0">
              <a:spcBef>
                <a:spcPct val="50000"/>
              </a:spcBef>
            </a:pPr>
            <a:r>
              <a:rPr kumimoji="0" lang="en-US" altLang="ko-KR" sz="1400" b="1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Near site</a:t>
            </a:r>
          </a:p>
        </p:txBody>
      </p:sp>
      <p:sp>
        <p:nvSpPr>
          <p:cNvPr id="186378" name="Text Box 12"/>
          <p:cNvSpPr txBox="1">
            <a:spLocks noChangeArrowheads="1"/>
          </p:cNvSpPr>
          <p:nvPr/>
        </p:nvSpPr>
        <p:spPr bwMode="auto">
          <a:xfrm>
            <a:off x="2771775" y="1920875"/>
            <a:ext cx="971550" cy="2952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8675" eaLnBrk="0" latinLnBrk="0" hangingPunct="0">
              <a:spcBef>
                <a:spcPct val="50000"/>
              </a:spcBef>
            </a:pPr>
            <a:r>
              <a:rPr kumimoji="0" lang="en-US" altLang="ko-KR" sz="1400" b="1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Far site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95288" y="233363"/>
            <a:ext cx="8497887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 dirty="0">
                <a:solidFill>
                  <a:srgbClr val="000000"/>
                </a:solidFill>
                <a:latin typeface="Arial" charset="0"/>
              </a:rPr>
              <a:t>Construction of Near &amp; Far Tunnels (2008. 6~2009. 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EMB00000e8c5ca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4321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EMB00000e8c5c6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8225" y="2238375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 descr="EMB00000e8c5c6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4188" y="44450"/>
            <a:ext cx="3132137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5" descr="UNI00000e8c5ca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83113"/>
            <a:ext cx="3024188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8" name="Picture 6" descr="EMB00000e8c5c6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5863" y="0"/>
            <a:ext cx="2843212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9" name="Picture 7" descr="UNI00000e8c5cb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113" y="2271713"/>
            <a:ext cx="298767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400" name="그림 1" descr="사본 - SSL22341 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581525"/>
            <a:ext cx="30289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401" name="그림 5" descr="사본 - SSL22303 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325" y="4581525"/>
            <a:ext cx="29876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402" name="Picture 10" descr="UNI00000e8c5cb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266950"/>
            <a:ext cx="29876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ChangeArrowheads="1"/>
          </p:cNvSpPr>
          <p:nvPr/>
        </p:nvSpPr>
        <p:spPr bwMode="auto">
          <a:xfrm>
            <a:off x="1692275" y="333375"/>
            <a:ext cx="5854700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>
                <a:solidFill>
                  <a:schemeClr val="tx1"/>
                </a:solidFill>
                <a:latin typeface="Arial" charset="0"/>
              </a:rPr>
              <a:t>Outline</a:t>
            </a:r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683568" y="1196752"/>
            <a:ext cx="62214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Experimental Goal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Systematic &amp; Statistical Uncertainties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Expected </a:t>
            </a:r>
            <a:r>
              <a:rPr lang="en-US" altLang="ja-JP" sz="2400" b="1" dirty="0">
                <a:solidFill>
                  <a:schemeClr val="tx1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400" b="1" baseline="-250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1</a:t>
            </a:r>
            <a:r>
              <a:rPr lang="en-US" altLang="ko-KR" sz="2400" b="1" baseline="-250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3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Sensitivity</a:t>
            </a:r>
            <a:endParaRPr lang="en-US" altLang="ko-KR" sz="1800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683568" y="2492896"/>
            <a:ext cx="76184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Overview of the RENO Experiment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Experimental Setup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</a:t>
            </a:r>
            <a:r>
              <a:rPr lang="en-US" altLang="ko-KR" sz="2400" b="1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YongGwang</a:t>
            </a: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Power Plant</a:t>
            </a:r>
          </a:p>
          <a:p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Detector Construction </a:t>
            </a: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(completed in Feb. 2011)</a:t>
            </a:r>
            <a:endParaRPr lang="en-US" altLang="ko-KR" sz="1800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702291" y="4149080"/>
            <a:ext cx="833420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RENO </a:t>
            </a:r>
            <a: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Data-Taking and Analysis </a:t>
            </a: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(start from Aug. 2011)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Status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Energy </a:t>
            </a:r>
            <a: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Calibration </a:t>
            </a:r>
            <a:b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</a:br>
            <a: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Reduction</a:t>
            </a:r>
            <a:endParaRPr lang="en-US" altLang="ko-KR" sz="2400" b="1" dirty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IMG_0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 descr="IMG_0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3138488"/>
            <a:ext cx="5580062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6" name="Picture 4" descr="IMG_00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7400"/>
            <a:ext cx="9144000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323850" y="161925"/>
            <a:ext cx="8497888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>
                <a:solidFill>
                  <a:srgbClr val="000000"/>
                </a:solidFill>
                <a:latin typeface="Arial" charset="0"/>
              </a:rPr>
              <a:t>Installation of Acrylic Vessels (2010. 6)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323850" y="115888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 dirty="0">
                <a:solidFill>
                  <a:srgbClr val="000000"/>
                </a:solidFill>
                <a:latin typeface="Arial" charset="0"/>
              </a:rPr>
              <a:t>PMT Mounting (2010. 8~10)</a:t>
            </a:r>
          </a:p>
        </p:txBody>
      </p:sp>
      <p:pic>
        <p:nvPicPr>
          <p:cNvPr id="1894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836613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4" name="Picture 3" descr="C:\Documents and Settings\user\바탕 화면\300px-Pmt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836613"/>
            <a:ext cx="38385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5" name="그림 7" descr="설치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862388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6" name="그림 9" descr="바닥설치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2025" y="385762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323850" y="161925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>
                <a:solidFill>
                  <a:srgbClr val="000000"/>
                </a:solidFill>
                <a:latin typeface="Arial" charset="0"/>
              </a:rPr>
              <a:t>PMT Mounting (2010. 8~10)</a:t>
            </a:r>
          </a:p>
        </p:txBody>
      </p:sp>
      <p:pic>
        <p:nvPicPr>
          <p:cNvPr id="190467" name="Picture 3" descr="IMG02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789363"/>
            <a:ext cx="39592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Picture 4" descr="Special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789363"/>
            <a:ext cx="45085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Picture 5" descr="Image:IMG02 0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836613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0" name="그림 6" descr="tank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836613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8424862" cy="56165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4" name="타원 3"/>
          <p:cNvSpPr/>
          <p:nvPr/>
        </p:nvSpPr>
        <p:spPr>
          <a:xfrm>
            <a:off x="3000375" y="3571875"/>
            <a:ext cx="3000375" cy="20002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67075" y="4143375"/>
            <a:ext cx="2806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800" b="1">
                <a:solidFill>
                  <a:srgbClr val="FF0000"/>
                </a:solidFill>
                <a:latin typeface="+mn-lt"/>
                <a:cs typeface="Times New Roman" pitchFamily="18" charset="0"/>
              </a:rPr>
              <a:t>Neutrino Target</a:t>
            </a:r>
          </a:p>
          <a:p>
            <a:pPr algn="ctr">
              <a:defRPr/>
            </a:pPr>
            <a:r>
              <a:rPr lang="en-US" altLang="ko-KR" sz="2800" b="1">
                <a:solidFill>
                  <a:srgbClr val="FF0000"/>
                </a:solidFill>
                <a:latin typeface="+mn-lt"/>
                <a:cs typeface="Times New Roman" pitchFamily="18" charset="0"/>
              </a:rPr>
              <a:t>(Gd+LS)</a:t>
            </a:r>
            <a:endParaRPr lang="ko-KR" altLang="en-US" sz="2800" b="1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286000" y="3000375"/>
            <a:ext cx="4500563" cy="271462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57500" y="3190875"/>
            <a:ext cx="3656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b="1" dirty="0">
                <a:latin typeface="+mn-lt"/>
                <a:cs typeface="Times New Roman" pitchFamily="18" charset="0"/>
              </a:rPr>
              <a:t>Gamma </a:t>
            </a:r>
            <a:r>
              <a:rPr lang="en-US" altLang="ko-KR" sz="2800" b="1" dirty="0" smtClean="0">
                <a:latin typeface="+mn-lt"/>
                <a:cs typeface="Times New Roman" pitchFamily="18" charset="0"/>
              </a:rPr>
              <a:t>Catcher </a:t>
            </a:r>
            <a:r>
              <a:rPr lang="en-US" altLang="ko-KR" sz="2800" b="1" dirty="0">
                <a:latin typeface="+mn-lt"/>
                <a:cs typeface="Times New Roman" pitchFamily="18" charset="0"/>
              </a:rPr>
              <a:t>(LS)</a:t>
            </a:r>
            <a:endParaRPr lang="ko-KR" altLang="en-US" sz="2800" b="1" dirty="0">
              <a:latin typeface="+mn-lt"/>
              <a:cs typeface="Times New Roman" pitchFamily="18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143000" y="2214563"/>
            <a:ext cx="6858000" cy="3857625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071813" y="2286000"/>
            <a:ext cx="3352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Buffer(Mineral Oil)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33738" y="1214438"/>
            <a:ext cx="2481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b="1">
                <a:solidFill>
                  <a:srgbClr val="0070C0"/>
                </a:solidFill>
                <a:latin typeface="+mn-lt"/>
                <a:cs typeface="Times New Roman" pitchFamily="18" charset="0"/>
              </a:rPr>
              <a:t>VETO (Water)</a:t>
            </a:r>
            <a:endParaRPr lang="ko-KR" altLang="en-US" sz="2800" b="1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23850" y="161925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 dirty="0">
                <a:solidFill>
                  <a:srgbClr val="000000"/>
                </a:solidFill>
                <a:latin typeface="Arial" charset="0"/>
              </a:rPr>
              <a:t>Finishing PMT installation (2011. 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23850" y="260350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>
                <a:solidFill>
                  <a:srgbClr val="000000"/>
                </a:solidFill>
                <a:latin typeface="Arial" charset="0"/>
              </a:rPr>
              <a:t>Detector Closing (2011. 1)</a:t>
            </a:r>
          </a:p>
        </p:txBody>
      </p:sp>
      <p:pic>
        <p:nvPicPr>
          <p:cNvPr id="192515" name="Picture 3" descr="UNI00000b3065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43211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6" name="Picture 4" descr="UNI00000b3065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1075"/>
            <a:ext cx="432117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 descr="UNI00000b3065f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943350"/>
            <a:ext cx="432117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 descr="UNI00000b3065f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33825"/>
            <a:ext cx="43211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323850" y="260350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>
                <a:solidFill>
                  <a:srgbClr val="000000"/>
                </a:solidFill>
                <a:latin typeface="Arial" charset="0"/>
              </a:rPr>
              <a:t>Detector Closing (2011. 1)</a:t>
            </a:r>
          </a:p>
        </p:txBody>
      </p:sp>
      <p:pic>
        <p:nvPicPr>
          <p:cNvPr id="193539" name="Picture 3" descr="UNI00000b3065f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85838"/>
            <a:ext cx="4321175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4" descr="UNI00000b3065f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1075"/>
            <a:ext cx="43926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1" name="Picture 5" descr="UNI00000b3065f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014788"/>
            <a:ext cx="432117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2" name="Picture 6" descr="UNI00000b3065f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11600"/>
            <a:ext cx="4427538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6696075" y="3933825"/>
            <a:ext cx="2447925" cy="366713"/>
          </a:xfrm>
          <a:prstGeom prst="rect">
            <a:avLst/>
          </a:prstGeom>
          <a:solidFill>
            <a:schemeClr val="folHlink"/>
          </a:solidFill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8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Near : Jan. 21, 2011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6696075" y="6491288"/>
            <a:ext cx="2447925" cy="366712"/>
          </a:xfrm>
          <a:prstGeom prst="rect">
            <a:avLst/>
          </a:prstGeom>
          <a:solidFill>
            <a:schemeClr val="folHlink"/>
          </a:solidFill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18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Far : Jan. 24,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ChangeArrowheads="1"/>
          </p:cNvSpPr>
          <p:nvPr/>
        </p:nvSpPr>
        <p:spPr bwMode="auto">
          <a:xfrm>
            <a:off x="323850" y="188913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>
                <a:solidFill>
                  <a:srgbClr val="000000"/>
                </a:solidFill>
                <a:latin typeface="Arial" charset="0"/>
              </a:rPr>
              <a:t>Electronics Hut &amp; Control Room Installed (2011. 1)</a:t>
            </a:r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79488"/>
            <a:ext cx="4105275" cy="27368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939800"/>
            <a:ext cx="4176712" cy="27765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1945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325" y="3789363"/>
            <a:ext cx="4060825" cy="3036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19456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789363"/>
            <a:ext cx="41052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323850" y="260350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>
                <a:solidFill>
                  <a:srgbClr val="000000"/>
                </a:solidFill>
                <a:latin typeface="Arial" charset="0"/>
              </a:rPr>
              <a:t>PMT Cable Connection to DAQ Electronics (2011. 2)</a:t>
            </a:r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908050"/>
            <a:ext cx="3816350" cy="28590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195588" name="Picture 4" descr="UNI00000b3066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863" y="3933825"/>
            <a:ext cx="2189162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Picture 5" descr="UNI00000b306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488" y="3932238"/>
            <a:ext cx="2214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0" name="Picture 6" descr="UNI00000b3066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465296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1" name="Picture 7" descr="UNI00000b3066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908050"/>
            <a:ext cx="40306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36838"/>
            <a:ext cx="2617788" cy="1955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323850" y="260350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 dirty="0" smtClean="0">
                <a:solidFill>
                  <a:srgbClr val="000000"/>
                </a:solidFill>
                <a:latin typeface="Arial" charset="0"/>
              </a:rPr>
              <a:t>Dry Runs </a:t>
            </a:r>
            <a:r>
              <a:rPr lang="en-US" altLang="ko-KR" sz="2800" b="1" dirty="0">
                <a:solidFill>
                  <a:srgbClr val="000000"/>
                </a:solidFill>
                <a:latin typeface="Arial" charset="0"/>
              </a:rPr>
              <a:t>(2011. </a:t>
            </a:r>
            <a:r>
              <a:rPr lang="en-US" altLang="ko-KR" sz="2800" b="1" dirty="0" smtClean="0">
                <a:solidFill>
                  <a:srgbClr val="000000"/>
                </a:solidFill>
                <a:latin typeface="Arial" charset="0"/>
              </a:rPr>
              <a:t>3 ~ 5)</a:t>
            </a:r>
            <a:endParaRPr lang="en-US" altLang="ko-KR" sz="28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9" name="그룹 1"/>
          <p:cNvGrpSpPr>
            <a:grpSpLocks/>
          </p:cNvGrpSpPr>
          <p:nvPr/>
        </p:nvGrpSpPr>
        <p:grpSpPr bwMode="auto">
          <a:xfrm>
            <a:off x="1547664" y="1988840"/>
            <a:ext cx="6048672" cy="4680520"/>
            <a:chOff x="314325" y="1219200"/>
            <a:chExt cx="6477000" cy="463924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4325" y="1219200"/>
              <a:ext cx="6477000" cy="462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457450" y="5519888"/>
              <a:ext cx="21907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latinLnBrk="0">
                <a:spcBef>
                  <a:spcPct val="50000"/>
                </a:spcBef>
              </a:pPr>
              <a:r>
                <a:rPr kumimoji="0" lang="en-US" altLang="ja-JP" sz="1600" b="1">
                  <a:latin typeface="맑은 고딕" pitchFamily="50" charset="-127"/>
                  <a:ea typeface="MS PGothic" pitchFamily="34" charset="-128"/>
                </a:rPr>
                <a:t>Charge(counts)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561114" y="2133600"/>
              <a:ext cx="1371600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>
                <a:spcBef>
                  <a:spcPct val="50000"/>
                </a:spcBef>
              </a:pPr>
              <a:r>
                <a:rPr kumimoji="0" lang="en-US" altLang="ko-KR" sz="1600" b="1">
                  <a:latin typeface="맑은 고딕" pitchFamily="50" charset="-127"/>
                </a:rPr>
                <a:t>discri. thr.</a:t>
              </a:r>
            </a:p>
            <a:p>
              <a:pPr latinLnBrk="0">
                <a:spcBef>
                  <a:spcPct val="50000"/>
                </a:spcBef>
              </a:pPr>
              <a:r>
                <a:rPr kumimoji="0" lang="en-US" altLang="ko-KR" sz="1600" b="1">
                  <a:solidFill>
                    <a:srgbClr val="FF0000"/>
                  </a:solidFill>
                  <a:latin typeface="맑은 고딕" pitchFamily="50" charset="-127"/>
                </a:rPr>
                <a:t>-0.4mV</a:t>
              </a:r>
              <a:r>
                <a:rPr kumimoji="0" lang="en-US" altLang="ko-KR" sz="1600" b="1">
                  <a:latin typeface="맑은 고딕" pitchFamily="50" charset="-127"/>
                </a:rPr>
                <a:t/>
              </a:r>
              <a:br>
                <a:rPr kumimoji="0" lang="en-US" altLang="ko-KR" sz="1600" b="1">
                  <a:latin typeface="맑은 고딕" pitchFamily="50" charset="-127"/>
                </a:rPr>
              </a:br>
              <a:r>
                <a:rPr kumimoji="0" lang="en-US" altLang="ko-KR" sz="1600" b="1">
                  <a:solidFill>
                    <a:srgbClr val="00FF00"/>
                  </a:solidFill>
                  <a:latin typeface="맑은 고딕" pitchFamily="50" charset="-127"/>
                </a:rPr>
                <a:t>-0.5mV</a:t>
              </a:r>
              <a:r>
                <a:rPr kumimoji="0" lang="en-US" altLang="ko-KR" sz="1600" b="1">
                  <a:latin typeface="맑은 고딕" pitchFamily="50" charset="-127"/>
                </a:rPr>
                <a:t/>
              </a:r>
              <a:br>
                <a:rPr kumimoji="0" lang="en-US" altLang="ko-KR" sz="1600" b="1">
                  <a:latin typeface="맑은 고딕" pitchFamily="50" charset="-127"/>
                </a:rPr>
              </a:br>
              <a:r>
                <a:rPr kumimoji="0" lang="en-US" altLang="ko-KR" sz="1600" b="1">
                  <a:solidFill>
                    <a:srgbClr val="0000FF"/>
                  </a:solidFill>
                  <a:latin typeface="맑은 고딕" pitchFamily="50" charset="-127"/>
                </a:rPr>
                <a:t>-0.6mV</a:t>
              </a:r>
              <a:r>
                <a:rPr kumimoji="0" lang="en-US" altLang="ko-KR" sz="1600" b="1">
                  <a:latin typeface="맑은 고딕" pitchFamily="50" charset="-127"/>
                </a:rPr>
                <a:t/>
              </a:r>
              <a:br>
                <a:rPr kumimoji="0" lang="en-US" altLang="ko-KR" sz="1600" b="1">
                  <a:latin typeface="맑은 고딕" pitchFamily="50" charset="-127"/>
                </a:rPr>
              </a:br>
              <a:r>
                <a:rPr kumimoji="0" lang="en-US" altLang="ko-KR" sz="1600" b="1">
                  <a:solidFill>
                    <a:srgbClr val="FF33CC"/>
                  </a:solidFill>
                  <a:latin typeface="맑은 고딕" pitchFamily="50" charset="-127"/>
                </a:rPr>
                <a:t>-0.7mV</a:t>
              </a:r>
              <a:r>
                <a:rPr kumimoji="0" lang="en-US" altLang="ko-KR" sz="1600" b="1">
                  <a:latin typeface="맑은 고딕" pitchFamily="50" charset="-127"/>
                </a:rPr>
                <a:t/>
              </a:r>
              <a:br>
                <a:rPr kumimoji="0" lang="en-US" altLang="ko-KR" sz="1600" b="1">
                  <a:latin typeface="맑은 고딕" pitchFamily="50" charset="-127"/>
                </a:rPr>
              </a:br>
              <a:r>
                <a:rPr kumimoji="0" lang="en-US" altLang="ko-KR" sz="1600" b="1">
                  <a:latin typeface="맑은 고딕" pitchFamily="50" charset="-127"/>
                </a:rPr>
                <a:t>-1.0mV</a:t>
              </a:r>
            </a:p>
            <a:p>
              <a:pPr latinLnBrk="0">
                <a:spcBef>
                  <a:spcPct val="50000"/>
                </a:spcBef>
              </a:pPr>
              <a:endParaRPr kumimoji="0" lang="en-US" altLang="ko-KR" sz="1600" b="1">
                <a:latin typeface="맑은 고딕" pitchFamily="50" charset="-127"/>
              </a:endParaRPr>
            </a:p>
          </p:txBody>
        </p:sp>
      </p:grp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0" y="1052736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latinLnBrk="0">
              <a:buFont typeface="Wingdings" pitchFamily="2" charset="2"/>
              <a:buChar char="§"/>
            </a:pPr>
            <a:r>
              <a:rPr kumimoji="0" lang="ko-KR" altLang="en-US" sz="220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Electronics threshold :  1mV based on PMT test with a bottle of liquid </a:t>
            </a:r>
            <a:r>
              <a:rPr kumimoji="0" lang="en-US" altLang="ko-KR" sz="2200" dirty="0" err="1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scintillator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and a Cs source at center</a:t>
            </a:r>
            <a:endParaRPr kumimoji="0" lang="ko-KR" altLang="en-US" sz="2000" dirty="0" smtClean="0">
              <a:latin typeface="Arial" pitchFamily="34" charset="0"/>
              <a:ea typeface="HY얕은샘물M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228600" y="1403350"/>
            <a:ext cx="4343400" cy="40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ko-KR" sz="2000" smtClean="0">
                <a:solidFill>
                  <a:srgbClr val="000000"/>
                </a:solidFill>
                <a:latin typeface="Arial" pitchFamily="34" charset="0"/>
              </a:rPr>
              <a:t> Recipe of Liquid Scintillator</a:t>
            </a:r>
          </a:p>
        </p:txBody>
      </p:sp>
      <p:graphicFrame>
        <p:nvGraphicFramePr>
          <p:cNvPr id="301059" name="Group 3"/>
          <p:cNvGraphicFramePr>
            <a:graphicFrameLocks noGrp="1"/>
          </p:cNvGraphicFramePr>
          <p:nvPr/>
        </p:nvGraphicFramePr>
        <p:xfrm>
          <a:off x="457200" y="1939925"/>
          <a:ext cx="5770563" cy="1097280"/>
        </p:xfrm>
        <a:graphic>
          <a:graphicData uri="http://schemas.openxmlformats.org/drawingml/2006/table">
            <a:tbl>
              <a:tblPr/>
              <a:tblGrid>
                <a:gridCol w="1928813"/>
                <a:gridCol w="989012"/>
                <a:gridCol w="2852738"/>
              </a:tblGrid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굴림" pitchFamily="50" charset="-127"/>
                          <a:ea typeface="휴먼모음T" pitchFamily="18" charset="-127"/>
                        </a:rPr>
                        <a:t>Aromatic Solvent &amp; Flour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굴림" pitchFamily="50" charset="-127"/>
                          <a:ea typeface="휴먼모음T" pitchFamily="18" charset="-127"/>
                        </a:rPr>
                        <a:t>WLS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굴림" pitchFamily="50" charset="-127"/>
                          <a:ea typeface="휴먼모음T" pitchFamily="18" charset="-127"/>
                        </a:rPr>
                        <a:t>Gd-compound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굴림" pitchFamily="50" charset="-127"/>
                          <a:ea typeface="휴먼모음T" pitchFamily="18" charset="-127"/>
                        </a:rPr>
                        <a:t>LAB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굴림" pitchFamily="50" charset="-127"/>
                          <a:ea typeface="휴먼모음T" pitchFamily="18" charset="-127"/>
                        </a:rPr>
                        <a:t>PPO +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굴림" pitchFamily="50" charset="-127"/>
                          <a:ea typeface="휴먼모음T" pitchFamily="18" charset="-127"/>
                        </a:rPr>
                        <a:t>Bis-MSB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굴림" pitchFamily="50" charset="-127"/>
                          <a:ea typeface="휴먼모음T" pitchFamily="18" charset="-127"/>
                        </a:rPr>
                        <a:t>0.1%  Gd+TMHA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굴림" pitchFamily="50" charset="-127"/>
                          <a:ea typeface="휴먼모음T" pitchFamily="18" charset="-127"/>
                        </a:rPr>
                        <a:t>(</a:t>
                      </a:r>
                      <a:r>
                        <a:rPr kumimoji="0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trimethylhexanoic acid)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5" y="3429000"/>
            <a:ext cx="8893175" cy="3311525"/>
            <a:chOff x="158" y="2024"/>
            <a:chExt cx="5602" cy="2086"/>
          </a:xfrm>
        </p:grpSpPr>
        <p:sp>
          <p:nvSpPr>
            <p:cNvPr id="301074" name="Text Box 18"/>
            <p:cNvSpPr txBox="1">
              <a:spLocks noChangeArrowheads="1"/>
            </p:cNvSpPr>
            <p:nvPr/>
          </p:nvSpPr>
          <p:spPr bwMode="auto">
            <a:xfrm>
              <a:off x="158" y="3566"/>
              <a:ext cx="5280" cy="5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atinLnBrk="0">
                <a:spcBef>
                  <a:spcPct val="50000"/>
                </a:spcBef>
                <a:buFont typeface="Wingdings" pitchFamily="2" charset="2"/>
                <a:buChar char="q"/>
              </a:pPr>
              <a:r>
                <a:rPr lang="en-US" altLang="ko-KR" sz="2000" smtClean="0">
                  <a:solidFill>
                    <a:srgbClr val="000000"/>
                  </a:solidFill>
                  <a:latin typeface="Arial" pitchFamily="34" charset="0"/>
                </a:rPr>
                <a:t> 0.1% Gd compounds with CBX (Carboxylic acids; R-COOH)</a:t>
              </a:r>
            </a:p>
            <a:p>
              <a:pPr latinLnBrk="0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altLang="ko-KR" sz="2000" smtClean="0">
                  <a:solidFill>
                    <a:srgbClr val="000000"/>
                  </a:solidFill>
                  <a:latin typeface="Arial" pitchFamily="34" charset="0"/>
                </a:rPr>
                <a:t>    - CBX :  </a:t>
              </a:r>
              <a:r>
                <a:rPr lang="en-US" altLang="ko-KR" sz="200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TMHA</a:t>
              </a:r>
              <a:r>
                <a:rPr lang="en-US" altLang="ko-KR" sz="180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(</a:t>
              </a:r>
              <a:r>
                <a:rPr kumimoji="0" lang="en-US" altLang="ko-KR" sz="1800" smtClean="0">
                  <a:solidFill>
                    <a:srgbClr val="000000"/>
                  </a:solidFill>
                  <a:latin typeface="Arial" pitchFamily="34" charset="0"/>
                  <a:ea typeface="굴림" pitchFamily="50" charset="-127"/>
                </a:rPr>
                <a:t>tri</a:t>
              </a:r>
              <a:r>
                <a:rPr kumimoji="0" lang="en-US" altLang="ko-KR" sz="180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methylhexanoic acid)</a:t>
              </a:r>
            </a:p>
          </p:txBody>
        </p:sp>
        <p:pic>
          <p:nvPicPr>
            <p:cNvPr id="301075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3" y="2024"/>
              <a:ext cx="1257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1076" name="Picture 20" descr="UNI0000195400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895350"/>
            <a:ext cx="2209800" cy="1360488"/>
          </a:xfrm>
          <a:prstGeom prst="rect">
            <a:avLst/>
          </a:prstGeom>
          <a:noFill/>
        </p:spPr>
      </p:pic>
      <p:sp>
        <p:nvSpPr>
          <p:cNvPr id="301077" name="Text Box 21"/>
          <p:cNvSpPr txBox="1">
            <a:spLocks noChangeArrowheads="1"/>
          </p:cNvSpPr>
          <p:nvPr/>
        </p:nvSpPr>
        <p:spPr bwMode="auto">
          <a:xfrm>
            <a:off x="6477000" y="536575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800" smtClean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en-US" altLang="ko-KR" sz="1800" baseline="-25000" smtClean="0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altLang="ko-KR" sz="1800" smtClean="0">
                <a:solidFill>
                  <a:srgbClr val="000000"/>
                </a:solidFill>
                <a:latin typeface="Arial" pitchFamily="34" charset="0"/>
              </a:rPr>
              <a:t>H</a:t>
            </a:r>
            <a:r>
              <a:rPr lang="en-US" altLang="ko-KR" sz="1800" baseline="-25000" smtClean="0">
                <a:solidFill>
                  <a:srgbClr val="000000"/>
                </a:solidFill>
                <a:latin typeface="Arial" pitchFamily="34" charset="0"/>
              </a:rPr>
              <a:t>2n+1</a:t>
            </a:r>
            <a:r>
              <a:rPr lang="en-US" altLang="ko-KR" sz="1800" smtClean="0">
                <a:solidFill>
                  <a:srgbClr val="000000"/>
                </a:solidFill>
                <a:latin typeface="Arial" pitchFamily="34" charset="0"/>
              </a:rPr>
              <a:t>-C</a:t>
            </a:r>
            <a:r>
              <a:rPr lang="en-US" altLang="ko-KR" sz="1800" baseline="-25000" smtClean="0">
                <a:solidFill>
                  <a:srgbClr val="000000"/>
                </a:solidFill>
                <a:latin typeface="Arial" pitchFamily="34" charset="0"/>
              </a:rPr>
              <a:t>6</a:t>
            </a:r>
            <a:r>
              <a:rPr lang="en-US" altLang="ko-KR" sz="1800" smtClean="0">
                <a:solidFill>
                  <a:srgbClr val="000000"/>
                </a:solidFill>
                <a:latin typeface="Arial" pitchFamily="34" charset="0"/>
              </a:rPr>
              <a:t>H</a:t>
            </a:r>
            <a:r>
              <a:rPr lang="en-US" altLang="ko-KR" sz="1800" baseline="-25000" smtClean="0">
                <a:solidFill>
                  <a:srgbClr val="000000"/>
                </a:solidFill>
                <a:latin typeface="Arial" pitchFamily="34" charset="0"/>
              </a:rPr>
              <a:t>5</a:t>
            </a:r>
            <a:r>
              <a:rPr lang="en-US" altLang="ko-KR" sz="1800" smtClean="0">
                <a:solidFill>
                  <a:srgbClr val="000000"/>
                </a:solidFill>
                <a:latin typeface="Arial" pitchFamily="34" charset="0"/>
              </a:rPr>
              <a:t> (n=10~14)</a:t>
            </a:r>
          </a:p>
        </p:txBody>
      </p:sp>
      <p:sp>
        <p:nvSpPr>
          <p:cNvPr id="301078" name="Rectangle 22"/>
          <p:cNvSpPr>
            <a:spLocks noChangeArrowheads="1"/>
          </p:cNvSpPr>
          <p:nvPr/>
        </p:nvSpPr>
        <p:spPr bwMode="auto">
          <a:xfrm>
            <a:off x="468313" y="3176588"/>
            <a:ext cx="510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latinLnBrk="0">
              <a:lnSpc>
                <a:spcPct val="80000"/>
              </a:lnSpc>
              <a:spcBef>
                <a:spcPct val="20000"/>
              </a:spcBef>
            </a:pPr>
            <a:endParaRPr lang="en-US" altLang="ko-KR" sz="1000" dirty="0" smtClean="0">
              <a:solidFill>
                <a:srgbClr val="5F5F5F"/>
              </a:solidFill>
              <a:latin typeface="Arial" pitchFamily="34" charset="0"/>
              <a:ea typeface="MS PGothic" pitchFamily="34" charset="-128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High Light Yield : not likely Mineral oil(MO)</a:t>
            </a: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replace MO and even </a:t>
            </a:r>
            <a:r>
              <a:rPr lang="en-US" altLang="ko-KR" sz="1600" dirty="0" err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Pse</a:t>
            </a:r>
            <a:r>
              <a:rPr lang="en-US" altLang="ko-KR" sz="160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u</a:t>
            </a:r>
            <a:r>
              <a:rPr lang="en-US" altLang="ko-KR" sz="1600" dirty="0" err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docume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(PC)</a:t>
            </a: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 dirty="0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Good transparency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 (better than PC)</a:t>
            </a:r>
            <a:endParaRPr lang="en-US" altLang="ko-KR" sz="2400" dirty="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 dirty="0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High Flash point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: 147</a:t>
            </a:r>
            <a:r>
              <a:rPr lang="en-US" altLang="ko-KR" sz="1600" baseline="300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o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  (PC : 48</a:t>
            </a:r>
            <a:r>
              <a:rPr lang="en-US" altLang="ko-KR" sz="1600" baseline="300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o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C)</a:t>
            </a: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 dirty="0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Environment friendly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 (PC : toxic)</a:t>
            </a: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 dirty="0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Well-known component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(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MO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: not well known)</a:t>
            </a: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 dirty="0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Domestically available:</a:t>
            </a:r>
            <a:r>
              <a:rPr lang="en-US" altLang="ko-KR" sz="16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ko-KR" sz="1600" dirty="0" err="1" smtClean="0">
                <a:solidFill>
                  <a:srgbClr val="3366FF"/>
                </a:solidFill>
                <a:latin typeface="Arial" pitchFamily="34" charset="0"/>
                <a:ea typeface="MS PGothic" pitchFamily="34" charset="-128"/>
              </a:rPr>
              <a:t>Isu</a:t>
            </a:r>
            <a:r>
              <a:rPr lang="en-US" altLang="ko-KR" sz="1600" dirty="0" smtClean="0">
                <a:solidFill>
                  <a:srgbClr val="3366FF"/>
                </a:solidFill>
                <a:latin typeface="Arial" pitchFamily="34" charset="0"/>
                <a:ea typeface="MS PGothic" pitchFamily="34" charset="-128"/>
              </a:rPr>
              <a:t> Chemical Ltd.</a:t>
            </a:r>
            <a:endParaRPr lang="en-US" altLang="ko-KR" sz="1600" dirty="0" smtClean="0">
              <a:solidFill>
                <a:srgbClr val="3366FF"/>
              </a:solidFill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301079" name="Picture 23" descr="UNI0000195400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2192338"/>
            <a:ext cx="2392362" cy="1092200"/>
          </a:xfrm>
          <a:prstGeom prst="rect">
            <a:avLst/>
          </a:prstGeom>
          <a:noFill/>
        </p:spPr>
      </p:pic>
      <p:sp>
        <p:nvSpPr>
          <p:cNvPr id="301080" name="Rectangle 24"/>
          <p:cNvSpPr>
            <a:spLocks noChangeArrowheads="1"/>
          </p:cNvSpPr>
          <p:nvPr/>
        </p:nvSpPr>
        <p:spPr bwMode="auto">
          <a:xfrm>
            <a:off x="179388" y="404813"/>
            <a:ext cx="6119812" cy="531812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2800" b="1" smtClean="0">
                <a:solidFill>
                  <a:srgbClr val="000000"/>
                </a:solidFill>
                <a:latin typeface="Arial" pitchFamily="34" charset="0"/>
              </a:rPr>
              <a:t>Gd Loaded Liquid Scintillator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344"/>
          <p:cNvSpPr txBox="1">
            <a:spLocks noChangeArrowheads="1"/>
          </p:cNvSpPr>
          <p:nvPr/>
        </p:nvSpPr>
        <p:spPr bwMode="auto">
          <a:xfrm>
            <a:off x="323850" y="4181475"/>
            <a:ext cx="7920038" cy="2889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lnSpc>
                <a:spcPct val="60000"/>
              </a:lnSpc>
              <a:spcBef>
                <a:spcPct val="50000"/>
              </a:spcBef>
            </a:pPr>
            <a:r>
              <a:rPr lang="en-US" altLang="ko-KR" sz="20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* Observed number of </a:t>
            </a:r>
            <a:r>
              <a:rPr kumimoji="0" lang="en-US" altLang="ko-KR" sz="20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Times New Roman" pitchFamily="18" charset="0"/>
                <a:sym typeface="Symbol" pitchFamily="18" charset="2"/>
              </a:rPr>
              <a:t></a:t>
            </a:r>
            <a:r>
              <a:rPr kumimoji="0" lang="en-US" altLang="ko-KR" sz="2000" baseline="-250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Times New Roman" pitchFamily="18" charset="0"/>
                <a:sym typeface="Symbol" pitchFamily="18" charset="2"/>
              </a:rPr>
              <a:t>e </a:t>
            </a:r>
            <a:r>
              <a:rPr lang="en-US" altLang="ko-KR" sz="20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candidate events :  </a:t>
            </a:r>
            <a:r>
              <a:rPr lang="en-US" altLang="ko-KR" sz="2000" b="1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6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23850" y="161925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 dirty="0">
                <a:solidFill>
                  <a:srgbClr val="000000"/>
                </a:solidFill>
                <a:latin typeface="Arial" charset="0"/>
              </a:rPr>
              <a:t>Recent Experimental Hints on </a:t>
            </a:r>
            <a:r>
              <a:rPr lang="en-US" altLang="ja-JP" sz="2800" b="1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sin</a:t>
            </a:r>
            <a:r>
              <a:rPr lang="en-US" altLang="ja-JP" sz="2800" b="1" baseline="420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2</a:t>
            </a:r>
            <a:r>
              <a:rPr lang="en-US" altLang="ja-JP" sz="2800" b="1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(2</a:t>
            </a:r>
            <a:r>
              <a:rPr lang="en-US" altLang="ja-JP" sz="2800" b="1" dirty="0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800" b="1" baseline="-250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13</a:t>
            </a:r>
            <a:r>
              <a:rPr lang="en-US" altLang="ja-JP" sz="2800" b="1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) </a:t>
            </a:r>
            <a:endParaRPr lang="en-US" altLang="ko-KR" sz="26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그룹 16"/>
          <p:cNvGrpSpPr>
            <a:grpSpLocks/>
          </p:cNvGrpSpPr>
          <p:nvPr/>
        </p:nvGrpSpPr>
        <p:grpSpPr bwMode="auto">
          <a:xfrm>
            <a:off x="515938" y="836613"/>
            <a:ext cx="8088312" cy="3240087"/>
            <a:chOff x="515868" y="836712"/>
            <a:chExt cx="8088580" cy="3240360"/>
          </a:xfrm>
        </p:grpSpPr>
        <p:pic>
          <p:nvPicPr>
            <p:cNvPr id="16487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868" y="836712"/>
              <a:ext cx="8088580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6256" y="908720"/>
              <a:ext cx="1584176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4869" name="Text Box 344"/>
          <p:cNvSpPr txBox="1">
            <a:spLocks noChangeArrowheads="1"/>
          </p:cNvSpPr>
          <p:nvPr/>
        </p:nvSpPr>
        <p:spPr bwMode="auto">
          <a:xfrm>
            <a:off x="323850" y="4508500"/>
            <a:ext cx="7920038" cy="2873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lnSpc>
                <a:spcPct val="60000"/>
              </a:lnSpc>
              <a:spcBef>
                <a:spcPct val="50000"/>
              </a:spcBef>
            </a:pPr>
            <a:r>
              <a:rPr lang="en-US" altLang="ko-KR" sz="20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* Expected number of events (</a:t>
            </a:r>
            <a:r>
              <a:rPr lang="en-US" altLang="ja-JP" sz="20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sin</a:t>
            </a:r>
            <a:r>
              <a:rPr lang="en-US" altLang="ja-JP" sz="2000" b="1" baseline="420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lang="en-US" altLang="ja-JP" sz="20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(2</a:t>
            </a:r>
            <a:r>
              <a:rPr lang="en-US" altLang="ja-JP" sz="2000" b="1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000" b="1" baseline="-250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13</a:t>
            </a:r>
            <a:r>
              <a:rPr lang="en-US" altLang="ja-JP" sz="20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) =0) </a:t>
            </a:r>
            <a:r>
              <a:rPr lang="en-US" altLang="ko-KR" sz="20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:  </a:t>
            </a:r>
            <a:r>
              <a:rPr lang="en-US" altLang="ko-KR" sz="2000" b="1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1.5±0.3</a:t>
            </a:r>
          </a:p>
        </p:txBody>
      </p:sp>
      <p:sp>
        <p:nvSpPr>
          <p:cNvPr id="78854" name="Text Box 344"/>
          <p:cNvSpPr txBox="1">
            <a:spLocks noChangeArrowheads="1"/>
          </p:cNvSpPr>
          <p:nvPr/>
        </p:nvSpPr>
        <p:spPr bwMode="auto">
          <a:xfrm>
            <a:off x="107950" y="4868863"/>
            <a:ext cx="9144000" cy="7207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(2.5</a:t>
            </a:r>
            <a:r>
              <a:rPr lang="el-GR" altLang="ko-KR" sz="24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σ</a:t>
            </a: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significant excess</a:t>
            </a:r>
          </a:p>
          <a:p>
            <a:pPr latinLnBrk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→  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0.03 &lt; </a:t>
            </a:r>
            <a:r>
              <a:rPr lang="en-US" altLang="ja-JP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sin</a:t>
            </a:r>
            <a:r>
              <a:rPr lang="en-US" altLang="ja-JP" sz="2400" b="1" baseline="42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lang="en-US" altLang="ja-JP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(2</a:t>
            </a:r>
            <a:r>
              <a:rPr lang="en-US" altLang="ja-JP" sz="2400" b="1" dirty="0">
                <a:solidFill>
                  <a:schemeClr val="accent5">
                    <a:lumMod val="50000"/>
                  </a:schemeClr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400" b="1" baseline="-25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13</a:t>
            </a:r>
            <a:r>
              <a:rPr lang="en-US" altLang="ja-JP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) &lt; 0.28 </a:t>
            </a:r>
            <a:r>
              <a:rPr lang="en-US" altLang="ja-JP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ja-JP" sz="24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with normal hierarchy at 90% C.L. )</a:t>
            </a:r>
            <a:endParaRPr lang="en-US" altLang="ko-KR" sz="2400" b="1" dirty="0">
              <a:solidFill>
                <a:srgbClr val="FF66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4871" name="Text Box 344"/>
          <p:cNvSpPr txBox="1">
            <a:spLocks noChangeArrowheads="1"/>
          </p:cNvSpPr>
          <p:nvPr/>
        </p:nvSpPr>
        <p:spPr bwMode="auto">
          <a:xfrm>
            <a:off x="395288" y="5661025"/>
            <a:ext cx="8569325" cy="485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7638" indent="-2687638" latinLnBrk="0"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* PRL  107, 041801 (2011) : “Indication  of Electron Neutrino Appearance from an Accelerator-produced Off-axis Muon Neutrino Beam”  </a:t>
            </a:r>
            <a:endParaRPr lang="en-US" altLang="ko-KR" sz="1600" b="1">
              <a:solidFill>
                <a:srgbClr val="FF66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8856" name="Text Box 344"/>
          <p:cNvSpPr txBox="1">
            <a:spLocks noChangeArrowheads="1"/>
          </p:cNvSpPr>
          <p:nvPr/>
        </p:nvSpPr>
        <p:spPr bwMode="auto">
          <a:xfrm>
            <a:off x="107950" y="6381750"/>
            <a:ext cx="9001125" cy="3127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latinLnBrk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[MINOS : </a:t>
            </a:r>
            <a:r>
              <a:rPr lang="en-US" altLang="ko-KR" sz="20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June 24, 2011, Observed 62 against 49, </a:t>
            </a:r>
            <a:r>
              <a:rPr lang="en-US" altLang="ko-KR" sz="20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0.0 &lt; </a:t>
            </a:r>
            <a:r>
              <a:rPr lang="en-US" altLang="ja-JP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sin</a:t>
            </a:r>
            <a:r>
              <a:rPr lang="en-US" altLang="ja-JP" sz="2000" b="1" baseline="42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lang="en-US" altLang="ja-JP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(2</a:t>
            </a:r>
            <a:r>
              <a:rPr lang="en-US" altLang="ja-JP" sz="2000" b="1" dirty="0">
                <a:solidFill>
                  <a:schemeClr val="accent5">
                    <a:lumMod val="50000"/>
                  </a:schemeClr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000" b="1" baseline="-25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13</a:t>
            </a:r>
            <a:r>
              <a:rPr lang="en-US" altLang="ja-JP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S PGothic" pitchFamily="34" charset="-128"/>
              </a:rPr>
              <a:t>) &lt; 0.12 </a:t>
            </a: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]</a:t>
            </a:r>
            <a:r>
              <a:rPr lang="en-US" altLang="ja-JP" sz="20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      </a:t>
            </a: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endParaRPr lang="en-US" altLang="ko-KR" sz="2400" b="1" dirty="0">
              <a:solidFill>
                <a:srgbClr val="FF6600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323850" y="260350"/>
            <a:ext cx="8496300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600" b="1" dirty="0">
                <a:solidFill>
                  <a:srgbClr val="000000"/>
                </a:solidFill>
                <a:latin typeface="Arial" charset="0"/>
              </a:rPr>
              <a:t>Liquid Production System (2010. 11~2011. 3 )</a:t>
            </a:r>
          </a:p>
        </p:txBody>
      </p:sp>
      <p:pic>
        <p:nvPicPr>
          <p:cNvPr id="1966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981075"/>
            <a:ext cx="30718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88" y="4581525"/>
            <a:ext cx="340518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050"/>
            <a:ext cx="54006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321050"/>
            <a:ext cx="4716462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0"/>
          <p:cNvGrpSpPr>
            <a:grpSpLocks/>
          </p:cNvGrpSpPr>
          <p:nvPr/>
        </p:nvGrpSpPr>
        <p:grpSpPr bwMode="auto">
          <a:xfrm>
            <a:off x="611188" y="1268413"/>
            <a:ext cx="3744912" cy="2847568"/>
            <a:chOff x="4211960" y="1268760"/>
            <a:chExt cx="3744416" cy="2847594"/>
          </a:xfrm>
        </p:grpSpPr>
        <p:pic>
          <p:nvPicPr>
            <p:cNvPr id="194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1960" y="1268760"/>
              <a:ext cx="3744416" cy="28083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17421" name="Text Box 1062"/>
            <p:cNvSpPr txBox="1">
              <a:spLocks noChangeArrowheads="1"/>
            </p:cNvSpPr>
            <p:nvPr/>
          </p:nvSpPr>
          <p:spPr bwMode="auto">
            <a:xfrm>
              <a:off x="4932317" y="3285349"/>
              <a:ext cx="2699980" cy="83100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 b="1" dirty="0" err="1">
                  <a:solidFill>
                    <a:srgbClr val="FFFFFF"/>
                  </a:solidFill>
                  <a:latin typeface="+mn-lt"/>
                </a:rPr>
                <a:t>Gd</a:t>
              </a:r>
              <a:r>
                <a:rPr lang="en-US" altLang="ko-KR" sz="2400" b="1" dirty="0">
                  <a:solidFill>
                    <a:srgbClr val="FFFFFF"/>
                  </a:solidFill>
                  <a:latin typeface="+mn-lt"/>
                </a:rPr>
                <a:t>-LS filling for Target </a:t>
              </a:r>
            </a:p>
          </p:txBody>
        </p:sp>
      </p:grpSp>
      <p:grpSp>
        <p:nvGrpSpPr>
          <p:cNvPr id="3" name="그룹 29"/>
          <p:cNvGrpSpPr>
            <a:grpSpLocks/>
          </p:cNvGrpSpPr>
          <p:nvPr/>
        </p:nvGrpSpPr>
        <p:grpSpPr bwMode="auto">
          <a:xfrm>
            <a:off x="4579938" y="1268413"/>
            <a:ext cx="4024312" cy="2736850"/>
            <a:chOff x="5120023" y="4121696"/>
            <a:chExt cx="4023977" cy="2736304"/>
          </a:xfrm>
        </p:grpSpPr>
        <p:sp>
          <p:nvSpPr>
            <p:cNvPr id="19464" name="Text Box 1062"/>
            <p:cNvSpPr txBox="1">
              <a:spLocks noChangeArrowheads="1"/>
            </p:cNvSpPr>
            <p:nvPr/>
          </p:nvSpPr>
          <p:spPr bwMode="auto">
            <a:xfrm>
              <a:off x="6443663" y="6505575"/>
              <a:ext cx="2700337" cy="27781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200" b="1">
                  <a:solidFill>
                    <a:srgbClr val="FFFFFF"/>
                  </a:solidFill>
                </a:rPr>
                <a:t>Gd Loaded Liquid Scintillator </a:t>
              </a:r>
            </a:p>
          </p:txBody>
        </p:sp>
        <p:pic>
          <p:nvPicPr>
            <p:cNvPr id="1946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0023" y="4121696"/>
              <a:ext cx="4023977" cy="273630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17419" name="Text Box 1062"/>
            <p:cNvSpPr txBox="1">
              <a:spLocks noChangeArrowheads="1"/>
            </p:cNvSpPr>
            <p:nvPr/>
          </p:nvSpPr>
          <p:spPr bwMode="auto">
            <a:xfrm>
              <a:off x="5544098" y="5993877"/>
              <a:ext cx="3527131" cy="8308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 b="1" dirty="0">
                  <a:solidFill>
                    <a:srgbClr val="FFFFFF"/>
                  </a:solidFill>
                  <a:latin typeface="+mn-lt"/>
                </a:rPr>
                <a:t>LS filling for Gamma Catcher</a:t>
              </a:r>
            </a:p>
          </p:txBody>
        </p:sp>
      </p:grp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221163"/>
            <a:ext cx="3744912" cy="24209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17414" name="Text Box 1062"/>
          <p:cNvSpPr txBox="1">
            <a:spLocks noChangeArrowheads="1"/>
          </p:cNvSpPr>
          <p:nvPr/>
        </p:nvSpPr>
        <p:spPr bwMode="auto">
          <a:xfrm>
            <a:off x="827088" y="6181725"/>
            <a:ext cx="3097212" cy="4616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 b="1" dirty="0">
                <a:solidFill>
                  <a:srgbClr val="000000"/>
                </a:solidFill>
                <a:latin typeface="+mn-lt"/>
              </a:rPr>
              <a:t>Water filling for Veto </a:t>
            </a:r>
          </a:p>
        </p:txBody>
      </p:sp>
      <p:sp>
        <p:nvSpPr>
          <p:cNvPr id="19" name="Text Box 340"/>
          <p:cNvSpPr txBox="1">
            <a:spLocks noChangeArrowheads="1"/>
          </p:cNvSpPr>
          <p:nvPr/>
        </p:nvSpPr>
        <p:spPr bwMode="auto">
          <a:xfrm>
            <a:off x="4643438" y="4533900"/>
            <a:ext cx="4143375" cy="163195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buFontTx/>
              <a:buChar char="•"/>
              <a:defRPr/>
            </a:pPr>
            <a:r>
              <a:rPr kumimoji="0"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Both near and far detectors are filled with </a:t>
            </a:r>
            <a:r>
              <a:rPr kumimoji="0" lang="en-US" altLang="ko-KR" sz="20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Gd</a:t>
            </a:r>
            <a:r>
              <a:rPr kumimoji="0"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-LS, LS &amp; mineral oil as of July 5, 2011.</a:t>
            </a:r>
          </a:p>
          <a:p>
            <a:pPr marL="185738" indent="-185738">
              <a:buFontTx/>
              <a:buChar char="•"/>
              <a:defRPr/>
            </a:pPr>
            <a:r>
              <a:rPr kumimoji="0"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Veto water filling was completed at the end of July, 2011.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539552" y="404664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Liquid Filling (2011.6)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539750" y="115888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PMT Gain Matching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  <p:grpSp>
        <p:nvGrpSpPr>
          <p:cNvPr id="6" name="그룹 3"/>
          <p:cNvGrpSpPr>
            <a:grpSpLocks/>
          </p:cNvGrpSpPr>
          <p:nvPr/>
        </p:nvGrpSpPr>
        <p:grpSpPr bwMode="auto">
          <a:xfrm>
            <a:off x="155575" y="1772817"/>
            <a:ext cx="4056385" cy="3292943"/>
            <a:chOff x="25400" y="3160445"/>
            <a:chExt cx="3175000" cy="24562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00" y="3160445"/>
              <a:ext cx="3175000" cy="226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945926" y="5308886"/>
              <a:ext cx="10390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0"/>
              <a:r>
                <a:rPr lang="en-US" altLang="ko-KR" sz="1400" b="1" dirty="0">
                  <a:latin typeface="굴림" pitchFamily="50" charset="-127"/>
                </a:rPr>
                <a:t>Gain (10</a:t>
              </a:r>
              <a:r>
                <a:rPr lang="en-US" altLang="ko-KR" sz="1400" b="1" baseline="30000" dirty="0">
                  <a:latin typeface="굴림" pitchFamily="50" charset="-127"/>
                </a:rPr>
                <a:t>7</a:t>
              </a:r>
              <a:r>
                <a:rPr lang="en-US" altLang="ko-KR" sz="1400" b="1" dirty="0">
                  <a:latin typeface="굴림" pitchFamily="50" charset="-127"/>
                </a:rPr>
                <a:t>)</a:t>
              </a:r>
              <a:endParaRPr lang="ko-KR" altLang="en-US" sz="1400" b="1" dirty="0">
                <a:latin typeface="굴림" pitchFamily="50" charset="-127"/>
              </a:endParaRPr>
            </a:p>
          </p:txBody>
        </p:sp>
      </p:grp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2819" y="3068960"/>
            <a:ext cx="6211181" cy="378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43891" y="931367"/>
            <a:ext cx="89646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0" latinLnBrk="0" hangingPunct="0">
              <a:buFont typeface="Wingdings" pitchFamily="2" charset="2"/>
              <a:buChar char="§"/>
            </a:pPr>
            <a:r>
              <a:rPr kumimoji="0" lang="en-US" altLang="ko-KR" sz="220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PMT gain :</a:t>
            </a:r>
            <a:r>
              <a:rPr kumimoji="0" lang="en-US" altLang="ko-KR" sz="2000" dirty="0" smtClean="0">
                <a:solidFill>
                  <a:srgbClr val="000000"/>
                </a:solidFill>
                <a:ea typeface="HY얕은샘물M" pitchFamily="18" charset="-127"/>
              </a:rPr>
              <a:t>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set 1.0x10</a:t>
            </a:r>
            <a:r>
              <a:rPr kumimoji="0" lang="en-US" altLang="ko-KR" sz="2000" baseline="30000" dirty="0" smtClean="0">
                <a:solidFill>
                  <a:srgbClr val="00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7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using a Cs source at center</a:t>
            </a:r>
          </a:p>
          <a:p>
            <a:pPr marL="261938" indent="-261938" eaLnBrk="0" latinLnBrk="0" hangingPunct="0">
              <a:buFont typeface="Wingdings" pitchFamily="2" charset="2"/>
              <a:buChar char="§"/>
            </a:pPr>
            <a:r>
              <a:rPr kumimoji="0" lang="en-US" altLang="ko-KR" sz="2000" baseline="30000" dirty="0" smtClean="0">
                <a:solidFill>
                  <a:srgbClr val="00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 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Gain variation among PMTs : 3% for both detectors.</a:t>
            </a:r>
            <a:endParaRPr kumimoji="0" lang="en-US" altLang="ko-KR" sz="2200" dirty="0">
              <a:solidFill>
                <a:srgbClr val="000000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428625" y="428625"/>
            <a:ext cx="8786813" cy="4094275"/>
            <a:chOff x="0" y="2857499"/>
            <a:chExt cx="8786894" cy="4094275"/>
          </a:xfrm>
        </p:grpSpPr>
        <p:grpSp>
          <p:nvGrpSpPr>
            <p:cNvPr id="3" name="그룹 9"/>
            <p:cNvGrpSpPr>
              <a:grpSpLocks/>
            </p:cNvGrpSpPr>
            <p:nvPr/>
          </p:nvGrpSpPr>
          <p:grpSpPr bwMode="auto">
            <a:xfrm>
              <a:off x="0" y="2857499"/>
              <a:ext cx="8584874" cy="4094275"/>
              <a:chOff x="-1643106" y="2857471"/>
              <a:chExt cx="8584930" cy="4094305"/>
            </a:xfrm>
          </p:grpSpPr>
          <p:sp>
            <p:nvSpPr>
              <p:cNvPr id="20532" name="직사각형 6"/>
              <p:cNvSpPr>
                <a:spLocks noChangeArrowheads="1"/>
              </p:cNvSpPr>
              <p:nvPr/>
            </p:nvSpPr>
            <p:spPr bwMode="auto">
              <a:xfrm>
                <a:off x="-1643106" y="2857471"/>
                <a:ext cx="7715354" cy="4000529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latinLnBrk="0"/>
                <a:endParaRPr kumimoji="0" lang="ko-KR" altLang="en-US" sz="2400">
                  <a:latin typeface="Arial" charset="0"/>
                  <a:ea typeface="MS PGothic" pitchFamily="34" charset="-128"/>
                </a:endParaRPr>
              </a:p>
            </p:txBody>
          </p:sp>
          <p:pic>
            <p:nvPicPr>
              <p:cNvPr id="2053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1571668" y="3214686"/>
                <a:ext cx="3571875" cy="3494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34" name="TextBox 5"/>
              <p:cNvSpPr txBox="1">
                <a:spLocks noChangeArrowheads="1"/>
              </p:cNvSpPr>
              <p:nvPr/>
            </p:nvSpPr>
            <p:spPr bwMode="auto">
              <a:xfrm>
                <a:off x="2055473" y="4643435"/>
                <a:ext cx="4886351" cy="2308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0" lang="en-US" altLang="ko-KR" sz="2400">
                    <a:latin typeface="Times New Roman" pitchFamily="18" charset="0"/>
                    <a:ea typeface="Arial Unicode MS" pitchFamily="50" charset="-127"/>
                    <a:cs typeface="Times New Roman" pitchFamily="18" charset="0"/>
                  </a:rPr>
                  <a:t> 24 channel input</a:t>
                </a:r>
              </a:p>
              <a:p>
                <a:pPr>
                  <a:buFont typeface="Arial" charset="0"/>
                  <a:buChar char="•"/>
                </a:pPr>
                <a:r>
                  <a:rPr kumimoji="0" lang="en-US" altLang="ko-KR" sz="2400">
                    <a:latin typeface="Times New Roman" pitchFamily="18" charset="0"/>
                    <a:ea typeface="Arial Unicode MS" pitchFamily="50" charset="-127"/>
                    <a:cs typeface="Times New Roman" pitchFamily="18" charset="0"/>
                  </a:rPr>
                  <a:t> 60MHz clock</a:t>
                </a:r>
              </a:p>
              <a:p>
                <a:pPr>
                  <a:buFont typeface="Arial" charset="0"/>
                  <a:buChar char="•"/>
                </a:pPr>
                <a:r>
                  <a:rPr kumimoji="0" lang="en-US" altLang="ko-KR" sz="2400">
                    <a:latin typeface="Times New Roman" pitchFamily="18" charset="0"/>
                    <a:ea typeface="Arial Unicode MS" pitchFamily="50" charset="-127"/>
                    <a:cs typeface="Times New Roman" pitchFamily="18" charset="0"/>
                  </a:rPr>
                  <a:t> 0.1pC, 0.52nsec resolution</a:t>
                </a:r>
              </a:p>
              <a:p>
                <a:pPr>
                  <a:buFont typeface="Arial" charset="0"/>
                  <a:buChar char="•"/>
                </a:pPr>
                <a:r>
                  <a:rPr kumimoji="0" lang="en-US" altLang="ko-KR" sz="2400">
                    <a:latin typeface="Times New Roman" pitchFamily="18" charset="0"/>
                    <a:ea typeface="Arial Unicode MS" pitchFamily="50" charset="-127"/>
                    <a:cs typeface="Times New Roman" pitchFamily="18" charset="0"/>
                  </a:rPr>
                  <a:t> ~2500pC/ch  large dynamic range</a:t>
                </a:r>
              </a:p>
              <a:p>
                <a:pPr>
                  <a:buFont typeface="Arial" charset="0"/>
                  <a:buChar char="•"/>
                </a:pPr>
                <a:r>
                  <a:rPr kumimoji="0" lang="en-US" altLang="ko-KR" sz="2400">
                    <a:latin typeface="Times New Roman" pitchFamily="18" charset="0"/>
                    <a:ea typeface="Arial Unicode MS" pitchFamily="50" charset="-127"/>
                    <a:cs typeface="Times New Roman" pitchFamily="18" charset="0"/>
                  </a:rPr>
                  <a:t> No dead time (w/o hardware trigger)</a:t>
                </a:r>
              </a:p>
              <a:p>
                <a:pPr>
                  <a:buFont typeface="Arial" charset="0"/>
                  <a:buChar char="•"/>
                </a:pPr>
                <a:r>
                  <a:rPr kumimoji="0" lang="en-US" altLang="ko-KR" sz="2400">
                    <a:latin typeface="Times New Roman" pitchFamily="18" charset="0"/>
                    <a:ea typeface="Arial Unicode MS" pitchFamily="50" charset="-127"/>
                    <a:cs typeface="Times New Roman" pitchFamily="18" charset="0"/>
                  </a:rPr>
                  <a:t> Fast data transfer via Ethernet R/W</a:t>
                </a:r>
              </a:p>
            </p:txBody>
          </p:sp>
        </p:grpSp>
        <p:sp>
          <p:nvSpPr>
            <p:cNvPr id="20531" name="TextBox 8"/>
            <p:cNvSpPr txBox="1">
              <a:spLocks noChangeArrowheads="1"/>
            </p:cNvSpPr>
            <p:nvPr/>
          </p:nvSpPr>
          <p:spPr bwMode="auto">
            <a:xfrm>
              <a:off x="3702589" y="3455240"/>
              <a:ext cx="508430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2400" b="1"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QBEE </a:t>
              </a:r>
            </a:p>
            <a:p>
              <a:r>
                <a:rPr kumimoji="0" lang="en-US" altLang="ko-KR" sz="2400" b="1"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(</a:t>
              </a:r>
              <a:r>
                <a:rPr kumimoji="0" lang="en-US" altLang="ko-KR" sz="2400" b="1">
                  <a:solidFill>
                    <a:srgbClr val="FF0000"/>
                  </a:solidFill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Q</a:t>
              </a:r>
              <a:r>
                <a:rPr kumimoji="0" lang="en-US" altLang="ko-KR" sz="2400" b="1"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TC </a:t>
              </a:r>
              <a:r>
                <a:rPr kumimoji="0" lang="en-US" altLang="ko-KR" sz="2400" b="1">
                  <a:solidFill>
                    <a:srgbClr val="FF0000"/>
                  </a:solidFill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B</a:t>
              </a:r>
              <a:r>
                <a:rPr kumimoji="0" lang="en-US" altLang="ko-KR" sz="2400" b="1"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ased </a:t>
              </a:r>
              <a:r>
                <a:rPr kumimoji="0" lang="en-US" altLang="ko-KR" sz="2400" b="1">
                  <a:solidFill>
                    <a:srgbClr val="FF0000"/>
                  </a:solidFill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E</a:t>
              </a:r>
              <a:r>
                <a:rPr kumimoji="0" lang="en-US" altLang="ko-KR" sz="2400" b="1"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lectronics w/ </a:t>
              </a:r>
              <a:r>
                <a:rPr kumimoji="0" lang="en-US" altLang="ko-KR" sz="2400" b="1">
                  <a:solidFill>
                    <a:srgbClr val="FF0000"/>
                  </a:solidFill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E</a:t>
              </a:r>
              <a:r>
                <a:rPr kumimoji="0" lang="en-US" altLang="ko-KR" sz="2400" b="1">
                  <a:latin typeface="Times New Roman" pitchFamily="18" charset="0"/>
                  <a:ea typeface="Arial Unicode MS" pitchFamily="50" charset="-127"/>
                  <a:cs typeface="Times New Roman" pitchFamily="18" charset="0"/>
                </a:rPr>
                <a:t>thernet)</a:t>
              </a:r>
              <a:endParaRPr kumimoji="0" lang="ko-KR" altLang="en-US" sz="2400" b="1">
                <a:latin typeface="Times New Roman" pitchFamily="18" charset="0"/>
                <a:ea typeface="Arial Unicode MS" pitchFamily="50" charset="-127"/>
                <a:cs typeface="Times New Roman" pitchFamily="18" charset="0"/>
              </a:endParaRPr>
            </a:p>
          </p:txBody>
        </p:sp>
      </p:grp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571500" y="4143375"/>
            <a:ext cx="792956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800" b="1">
                <a:latin typeface="Times New Roman" pitchFamily="18" charset="0"/>
                <a:ea typeface="Arial Unicode MS" pitchFamily="50" charset="-127"/>
                <a:cs typeface="Times New Roman" pitchFamily="18" charset="0"/>
              </a:rPr>
              <a:t>Software Trigger</a:t>
            </a:r>
          </a:p>
          <a:p>
            <a:r>
              <a:rPr kumimoji="0" lang="en-US" altLang="ja-JP" sz="200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Software trigger selects the events specified by using the timing information</a:t>
            </a:r>
          </a:p>
          <a:p>
            <a:r>
              <a:rPr kumimoji="0" lang="en-US" altLang="ja-JP" sz="200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in each hit-data cell</a:t>
            </a:r>
            <a:endParaRPr kumimoji="0" lang="en-US" altLang="ko-KR" sz="2000" b="1">
              <a:latin typeface="Times New Roman" pitchFamily="18" charset="0"/>
              <a:ea typeface="Arial Unicode MS" pitchFamily="50" charset="-127"/>
              <a:cs typeface="Times New Roman" pitchFamily="18" charset="0"/>
            </a:endParaRPr>
          </a:p>
          <a:p>
            <a:endParaRPr kumimoji="0" lang="ko-KR" altLang="en-US" sz="2000" b="1">
              <a:latin typeface="Times New Roman" pitchFamily="18" charset="0"/>
              <a:ea typeface="Arial Unicode MS" pitchFamily="50" charset="-127"/>
              <a:cs typeface="Times New Roman" pitchFamily="18" charset="0"/>
            </a:endParaRPr>
          </a:p>
        </p:txBody>
      </p:sp>
      <p:cxnSp>
        <p:nvCxnSpPr>
          <p:cNvPr id="38" name="직선 화살표 연결선 37"/>
          <p:cNvCxnSpPr/>
          <p:nvPr/>
        </p:nvCxnSpPr>
        <p:spPr>
          <a:xfrm>
            <a:off x="857250" y="6357938"/>
            <a:ext cx="68580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Line 42"/>
          <p:cNvSpPr>
            <a:spLocks noChangeShapeType="1"/>
          </p:cNvSpPr>
          <p:nvPr/>
        </p:nvSpPr>
        <p:spPr bwMode="auto">
          <a:xfrm>
            <a:off x="2187575" y="5929313"/>
            <a:ext cx="0" cy="428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0" name="Line 43"/>
          <p:cNvSpPr>
            <a:spLocks noChangeShapeType="1"/>
          </p:cNvSpPr>
          <p:nvPr/>
        </p:nvSpPr>
        <p:spPr bwMode="auto">
          <a:xfrm>
            <a:off x="2259013" y="5929313"/>
            <a:ext cx="0" cy="428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1" name="Line 45"/>
          <p:cNvSpPr>
            <a:spLocks noChangeShapeType="1"/>
          </p:cNvSpPr>
          <p:nvPr/>
        </p:nvSpPr>
        <p:spPr bwMode="auto">
          <a:xfrm>
            <a:off x="2403475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2" name="Line 46"/>
          <p:cNvSpPr>
            <a:spLocks noChangeShapeType="1"/>
          </p:cNvSpPr>
          <p:nvPr/>
        </p:nvSpPr>
        <p:spPr bwMode="auto">
          <a:xfrm>
            <a:off x="3627438" y="5929313"/>
            <a:ext cx="0" cy="428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3" name="Line 47"/>
          <p:cNvSpPr>
            <a:spLocks noChangeShapeType="1"/>
          </p:cNvSpPr>
          <p:nvPr/>
        </p:nvSpPr>
        <p:spPr bwMode="auto">
          <a:xfrm>
            <a:off x="3698875" y="5929313"/>
            <a:ext cx="0" cy="428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4" name="Line 49"/>
          <p:cNvSpPr>
            <a:spLocks noChangeShapeType="1"/>
          </p:cNvSpPr>
          <p:nvPr/>
        </p:nvSpPr>
        <p:spPr bwMode="auto">
          <a:xfrm>
            <a:off x="3843338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5" name="Line 50"/>
          <p:cNvSpPr>
            <a:spLocks noChangeShapeType="1"/>
          </p:cNvSpPr>
          <p:nvPr/>
        </p:nvSpPr>
        <p:spPr bwMode="auto">
          <a:xfrm>
            <a:off x="2908300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6" name="Line 51"/>
          <p:cNvSpPr>
            <a:spLocks noChangeShapeType="1"/>
          </p:cNvSpPr>
          <p:nvPr/>
        </p:nvSpPr>
        <p:spPr bwMode="auto">
          <a:xfrm>
            <a:off x="1643063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7" name="Line 52"/>
          <p:cNvSpPr>
            <a:spLocks noChangeShapeType="1"/>
          </p:cNvSpPr>
          <p:nvPr/>
        </p:nvSpPr>
        <p:spPr bwMode="auto">
          <a:xfrm>
            <a:off x="5611813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8" name="Line 53"/>
          <p:cNvSpPr>
            <a:spLocks noChangeShapeType="1"/>
          </p:cNvSpPr>
          <p:nvPr/>
        </p:nvSpPr>
        <p:spPr bwMode="auto">
          <a:xfrm>
            <a:off x="5684838" y="6000750"/>
            <a:ext cx="0" cy="357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59" name="Line 42"/>
          <p:cNvSpPr>
            <a:spLocks noChangeShapeType="1"/>
          </p:cNvSpPr>
          <p:nvPr/>
        </p:nvSpPr>
        <p:spPr bwMode="auto">
          <a:xfrm>
            <a:off x="2217738" y="5929313"/>
            <a:ext cx="0" cy="428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0" name="Line 43"/>
          <p:cNvSpPr>
            <a:spLocks noChangeShapeType="1"/>
          </p:cNvSpPr>
          <p:nvPr/>
        </p:nvSpPr>
        <p:spPr bwMode="auto">
          <a:xfrm>
            <a:off x="2289175" y="5929313"/>
            <a:ext cx="0" cy="428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1" name="Line 44"/>
          <p:cNvSpPr>
            <a:spLocks noChangeShapeType="1"/>
          </p:cNvSpPr>
          <p:nvPr/>
        </p:nvSpPr>
        <p:spPr bwMode="auto">
          <a:xfrm>
            <a:off x="2362200" y="5856288"/>
            <a:ext cx="0" cy="501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2" name="Line 45"/>
          <p:cNvSpPr>
            <a:spLocks noChangeShapeType="1"/>
          </p:cNvSpPr>
          <p:nvPr/>
        </p:nvSpPr>
        <p:spPr bwMode="auto">
          <a:xfrm>
            <a:off x="2433638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3" name="Line 46"/>
          <p:cNvSpPr>
            <a:spLocks noChangeShapeType="1"/>
          </p:cNvSpPr>
          <p:nvPr/>
        </p:nvSpPr>
        <p:spPr bwMode="auto">
          <a:xfrm>
            <a:off x="3657600" y="5929313"/>
            <a:ext cx="0" cy="428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4" name="Line 47"/>
          <p:cNvSpPr>
            <a:spLocks noChangeShapeType="1"/>
          </p:cNvSpPr>
          <p:nvPr/>
        </p:nvSpPr>
        <p:spPr bwMode="auto">
          <a:xfrm>
            <a:off x="3729038" y="5929313"/>
            <a:ext cx="0" cy="428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5" name="Line 48"/>
          <p:cNvSpPr>
            <a:spLocks noChangeShapeType="1"/>
          </p:cNvSpPr>
          <p:nvPr/>
        </p:nvSpPr>
        <p:spPr bwMode="auto">
          <a:xfrm>
            <a:off x="3802063" y="5856288"/>
            <a:ext cx="0" cy="501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6" name="Line 49"/>
          <p:cNvSpPr>
            <a:spLocks noChangeShapeType="1"/>
          </p:cNvSpPr>
          <p:nvPr/>
        </p:nvSpPr>
        <p:spPr bwMode="auto">
          <a:xfrm>
            <a:off x="3873500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7" name="Line 50"/>
          <p:cNvSpPr>
            <a:spLocks noChangeShapeType="1"/>
          </p:cNvSpPr>
          <p:nvPr/>
        </p:nvSpPr>
        <p:spPr bwMode="auto">
          <a:xfrm>
            <a:off x="3143250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8" name="Line 51"/>
          <p:cNvSpPr>
            <a:spLocks noChangeShapeType="1"/>
          </p:cNvSpPr>
          <p:nvPr/>
        </p:nvSpPr>
        <p:spPr bwMode="auto">
          <a:xfrm>
            <a:off x="1673225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69" name="Line 52"/>
          <p:cNvSpPr>
            <a:spLocks noChangeShapeType="1"/>
          </p:cNvSpPr>
          <p:nvPr/>
        </p:nvSpPr>
        <p:spPr bwMode="auto">
          <a:xfrm>
            <a:off x="5641975" y="6073775"/>
            <a:ext cx="0" cy="284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70" name="Line 53"/>
          <p:cNvSpPr>
            <a:spLocks noChangeShapeType="1"/>
          </p:cNvSpPr>
          <p:nvPr/>
        </p:nvSpPr>
        <p:spPr bwMode="auto">
          <a:xfrm>
            <a:off x="5715000" y="6000750"/>
            <a:ext cx="0" cy="357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71" name="Line 54"/>
          <p:cNvSpPr>
            <a:spLocks noChangeShapeType="1"/>
          </p:cNvSpPr>
          <p:nvPr/>
        </p:nvSpPr>
        <p:spPr bwMode="auto">
          <a:xfrm>
            <a:off x="5746750" y="5856288"/>
            <a:ext cx="0" cy="501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72" name="Line 50"/>
          <p:cNvSpPr>
            <a:spLocks noChangeShapeType="1"/>
          </p:cNvSpPr>
          <p:nvPr/>
        </p:nvSpPr>
        <p:spPr bwMode="auto">
          <a:xfrm>
            <a:off x="4286250" y="6072188"/>
            <a:ext cx="0" cy="284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73" name="Line 44"/>
          <p:cNvSpPr>
            <a:spLocks noChangeShapeType="1"/>
          </p:cNvSpPr>
          <p:nvPr/>
        </p:nvSpPr>
        <p:spPr bwMode="auto">
          <a:xfrm>
            <a:off x="2325688" y="5857875"/>
            <a:ext cx="0" cy="501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000125" y="5715000"/>
            <a:ext cx="1571625" cy="642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2571750" y="5715000"/>
            <a:ext cx="1571625" cy="642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4143375" y="5715000"/>
            <a:ext cx="1571625" cy="642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1" name="직사각형 70"/>
          <p:cNvSpPr/>
          <p:nvPr/>
        </p:nvSpPr>
        <p:spPr>
          <a:xfrm>
            <a:off x="5715000" y="5715000"/>
            <a:ext cx="1571625" cy="642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178" name="Line 48"/>
          <p:cNvSpPr>
            <a:spLocks noChangeShapeType="1"/>
          </p:cNvSpPr>
          <p:nvPr/>
        </p:nvSpPr>
        <p:spPr bwMode="auto">
          <a:xfrm>
            <a:off x="5786438" y="5857875"/>
            <a:ext cx="0" cy="501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79" name="Line 51"/>
          <p:cNvSpPr>
            <a:spLocks noChangeShapeType="1"/>
          </p:cNvSpPr>
          <p:nvPr/>
        </p:nvSpPr>
        <p:spPr bwMode="auto">
          <a:xfrm>
            <a:off x="5857875" y="6072188"/>
            <a:ext cx="0" cy="284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2071688" y="5715000"/>
            <a:ext cx="428625" cy="64293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3571875" y="5715000"/>
            <a:ext cx="428625" cy="64293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5572125" y="5715000"/>
            <a:ext cx="428625" cy="64293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183" name="TextBox 85"/>
          <p:cNvSpPr txBox="1">
            <a:spLocks noChangeArrowheads="1"/>
          </p:cNvSpPr>
          <p:nvPr/>
        </p:nvSpPr>
        <p:spPr bwMode="auto">
          <a:xfrm>
            <a:off x="7643813" y="6143625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 dirty="0">
                <a:latin typeface="맑은 고딕" pitchFamily="50" charset="-127"/>
                <a:ea typeface="맑은 고딕" pitchFamily="50" charset="-127"/>
              </a:rPr>
              <a:t>time</a:t>
            </a:r>
            <a:endParaRPr kumimoji="0" lang="ko-KR" altLang="en-US" sz="2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184" name="TextBox 86"/>
          <p:cNvSpPr txBox="1">
            <a:spLocks noChangeArrowheads="1"/>
          </p:cNvSpPr>
          <p:nvPr/>
        </p:nvSpPr>
        <p:spPr bwMode="auto">
          <a:xfrm>
            <a:off x="1428750" y="6416675"/>
            <a:ext cx="1957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>
                <a:latin typeface="맑은 고딕" pitchFamily="50" charset="-127"/>
                <a:ea typeface="맑은 고딕" pitchFamily="50" charset="-127"/>
              </a:rPr>
              <a:t>Event# (N-1)</a:t>
            </a:r>
            <a:endParaRPr kumimoji="0" lang="ko-KR" altLang="en-US" sz="24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185" name="TextBox 87"/>
          <p:cNvSpPr txBox="1">
            <a:spLocks noChangeArrowheads="1"/>
          </p:cNvSpPr>
          <p:nvPr/>
        </p:nvSpPr>
        <p:spPr bwMode="auto">
          <a:xfrm>
            <a:off x="3271838" y="6405563"/>
            <a:ext cx="1471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 dirty="0">
                <a:latin typeface="맑은 고딕" pitchFamily="50" charset="-127"/>
                <a:ea typeface="맑은 고딕" pitchFamily="50" charset="-127"/>
              </a:rPr>
              <a:t>Event# N</a:t>
            </a:r>
            <a:endParaRPr kumimoji="0" lang="ko-KR" altLang="en-US" sz="2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186" name="TextBox 88"/>
          <p:cNvSpPr txBox="1">
            <a:spLocks noChangeArrowheads="1"/>
          </p:cNvSpPr>
          <p:nvPr/>
        </p:nvSpPr>
        <p:spPr bwMode="auto">
          <a:xfrm>
            <a:off x="5148064" y="6396335"/>
            <a:ext cx="2047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 dirty="0">
                <a:latin typeface="맑은 고딕" pitchFamily="50" charset="-127"/>
                <a:ea typeface="맑은 고딕" pitchFamily="50" charset="-127"/>
              </a:rPr>
              <a:t>Event# (N+1)</a:t>
            </a:r>
            <a:endParaRPr kumimoji="0" lang="ko-KR" altLang="en-US" sz="24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91" name="직선 화살표 연결선 90"/>
          <p:cNvCxnSpPr/>
          <p:nvPr/>
        </p:nvCxnSpPr>
        <p:spPr>
          <a:xfrm rot="5400000">
            <a:off x="856457" y="5499894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/>
          <p:cNvCxnSpPr/>
          <p:nvPr/>
        </p:nvCxnSpPr>
        <p:spPr>
          <a:xfrm rot="5400000">
            <a:off x="2428082" y="5499894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92"/>
          <p:cNvCxnSpPr/>
          <p:nvPr/>
        </p:nvCxnSpPr>
        <p:spPr>
          <a:xfrm rot="5400000">
            <a:off x="3999707" y="5499894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/>
          <p:cNvCxnSpPr/>
          <p:nvPr/>
        </p:nvCxnSpPr>
        <p:spPr>
          <a:xfrm rot="5400000">
            <a:off x="5572919" y="549989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/>
          <p:cNvCxnSpPr/>
          <p:nvPr/>
        </p:nvCxnSpPr>
        <p:spPr>
          <a:xfrm rot="5400000">
            <a:off x="7142957" y="5499894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2" name="TextBox 95"/>
          <p:cNvSpPr txBox="1">
            <a:spLocks noChangeArrowheads="1"/>
          </p:cNvSpPr>
          <p:nvPr/>
        </p:nvSpPr>
        <p:spPr bwMode="auto">
          <a:xfrm>
            <a:off x="7381875" y="5072063"/>
            <a:ext cx="21912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2400" dirty="0">
                <a:solidFill>
                  <a:srgbClr val="0070C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17usec</a:t>
            </a:r>
          </a:p>
          <a:p>
            <a:r>
              <a:rPr kumimoji="0" lang="en-US" altLang="ko-KR" sz="2400" dirty="0">
                <a:solidFill>
                  <a:srgbClr val="0070C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Periodic Trigger</a:t>
            </a:r>
            <a:endParaRPr kumimoji="0" lang="ko-KR" altLang="en-US" sz="2400" dirty="0">
              <a:solidFill>
                <a:srgbClr val="0070C0"/>
              </a:solidFill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5" name="Rectangle 23"/>
          <p:cNvSpPr>
            <a:spLocks noChangeArrowheads="1"/>
          </p:cNvSpPr>
          <p:nvPr/>
        </p:nvSpPr>
        <p:spPr bwMode="auto">
          <a:xfrm>
            <a:off x="539552" y="260648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RENO Electronics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 animBg="1"/>
      <p:bldP spid="6150" grpId="0" animBg="1"/>
      <p:bldP spid="6151" grpId="0" animBg="1"/>
      <p:bldP spid="6152" grpId="0" animBg="1"/>
      <p:bldP spid="6153" grpId="0" animBg="1"/>
      <p:bldP spid="6154" grpId="0" animBg="1"/>
      <p:bldP spid="6155" grpId="0" animBg="1"/>
      <p:bldP spid="6156" grpId="0" animBg="1"/>
      <p:bldP spid="6157" grpId="0" animBg="1"/>
      <p:bldP spid="6158" grpId="0" animBg="1"/>
      <p:bldP spid="6159" grpId="0" animBg="1"/>
      <p:bldP spid="6160" grpId="0" animBg="1"/>
      <p:bldP spid="6161" grpId="0" animBg="1"/>
      <p:bldP spid="6162" grpId="0" animBg="1"/>
      <p:bldP spid="6163" grpId="0" animBg="1"/>
      <p:bldP spid="6164" grpId="0" animBg="1"/>
      <p:bldP spid="6165" grpId="0" animBg="1"/>
      <p:bldP spid="6166" grpId="0" animBg="1"/>
      <p:bldP spid="6167" grpId="0" animBg="1"/>
      <p:bldP spid="6168" grpId="0" animBg="1"/>
      <p:bldP spid="6169" grpId="0" animBg="1"/>
      <p:bldP spid="6170" grpId="0" animBg="1"/>
      <p:bldP spid="6171" grpId="0" animBg="1"/>
      <p:bldP spid="6172" grpId="0" animBg="1"/>
      <p:bldP spid="6173" grpId="0" animBg="1"/>
      <p:bldP spid="68" grpId="0" animBg="1"/>
      <p:bldP spid="69" grpId="0" animBg="1"/>
      <p:bldP spid="70" grpId="0" animBg="1"/>
      <p:bldP spid="71" grpId="0" animBg="1"/>
      <p:bldP spid="6178" grpId="0" animBg="1"/>
      <p:bldP spid="6179" grpId="0" animBg="1"/>
      <p:bldP spid="83" grpId="0" animBg="1"/>
      <p:bldP spid="84" grpId="0" animBg="1"/>
      <p:bldP spid="85" grpId="0" animBg="1"/>
      <p:bldP spid="6183" grpId="0"/>
      <p:bldP spid="6184" grpId="0"/>
      <p:bldP spid="6185" grpId="0"/>
      <p:bldP spid="6186" grpId="0"/>
      <p:bldP spid="619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500188"/>
            <a:ext cx="89154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2428875" y="2481263"/>
            <a:ext cx="1643063" cy="519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3429000" y="2987675"/>
            <a:ext cx="2281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Real  time event rate</a:t>
            </a:r>
            <a:endParaRPr lang="ko-KR" alt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539750" y="404664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Run Control and DAQ Monitoring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그림 1" descr="SCM-수정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1400" y="1220788"/>
            <a:ext cx="422116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그림 4" descr="HV-수정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8" y="1214438"/>
            <a:ext cx="4540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9263" y="4143375"/>
            <a:ext cx="48133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28688" y="4929188"/>
            <a:ext cx="2857500" cy="120032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Online  event display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&amp; histograms</a:t>
            </a:r>
            <a:endParaRPr kumimoji="0" lang="en-US" altLang="ko-KR" sz="2400" kern="0" dirty="0">
              <a:solidFill>
                <a:srgbClr val="2D2D8A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24525" y="987425"/>
            <a:ext cx="2879725" cy="83099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kern="0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Environmental monitor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00113" y="987425"/>
            <a:ext cx="2663825" cy="83099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kern="0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HV monitoring system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539552" y="260648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Slow Control &amp; Monitoring System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428625" y="5786438"/>
            <a:ext cx="4100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Neutron candidate </a:t>
            </a:r>
            <a:r>
              <a:rPr lang="en-US" altLang="ko-KR" sz="2000" dirty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captured by </a:t>
            </a:r>
            <a:r>
              <a:rPr lang="en-US" altLang="ko-KR" sz="2000" dirty="0" err="1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Gd</a:t>
            </a:r>
            <a:endParaRPr lang="en-US" altLang="ko-KR" sz="2000" dirty="0">
              <a:solidFill>
                <a:prstClr val="black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1643063"/>
            <a:ext cx="39290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895850" y="5786438"/>
            <a:ext cx="36776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Accidental background sample</a:t>
            </a:r>
          </a:p>
        </p:txBody>
      </p:sp>
      <p:pic>
        <p:nvPicPr>
          <p:cNvPr id="23558" name="그림 7" descr="제목 없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1643063"/>
            <a:ext cx="41338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539552" y="476672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RENO Event Display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Near and Far detectors are identical.</a:t>
            </a:r>
          </a:p>
          <a:p>
            <a:pPr eaLnBrk="1" hangingPunct="1">
              <a:buFont typeface="Arial" charset="0"/>
              <a:buNone/>
            </a:pPr>
            <a:endParaRPr lang="en-US" altLang="ko-KR" sz="2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eaLnBrk="1" hangingPunct="1">
              <a:buFont typeface="Arial" charset="0"/>
              <a:buNone/>
            </a:pPr>
            <a:endParaRPr lang="en-US" altLang="ko-KR" sz="2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eaLnBrk="1" hangingPunct="1">
              <a:buFont typeface="Arial" charset="0"/>
              <a:buNone/>
            </a:pPr>
            <a:endParaRPr lang="en-US" altLang="ko-KR" sz="2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eaLnBrk="1" hangingPunct="1">
              <a:buFont typeface="Arial" charset="0"/>
              <a:buNone/>
            </a:pPr>
            <a:endParaRPr lang="en-US" altLang="ko-KR" sz="2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eaLnBrk="1" hangingPunct="1">
              <a:buFont typeface="Arial" charset="0"/>
              <a:buNone/>
            </a:pPr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eaLnBrk="1" hangingPunct="1">
              <a:buFont typeface="Arial" charset="0"/>
              <a:buNone/>
            </a:pP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* Main Detector Event : Event triggered by more than 90 inner PMTs within 50nsec (corresponding to 0.5~0.6MeV)</a:t>
            </a:r>
          </a:p>
          <a:p>
            <a:pPr eaLnBrk="1" hangingPunct="1">
              <a:buFont typeface="Arial" charset="0"/>
              <a:buNone/>
            </a:pP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** Veto Event : Event triggered by more than 10 veto PMTs within 50nsec</a:t>
            </a:r>
          </a:p>
          <a:p>
            <a:pPr eaLnBrk="1" hangingPunct="1">
              <a:buFont typeface="Arial" charset="0"/>
              <a:buNone/>
            </a:pPr>
            <a:endParaRPr lang="en-US" altLang="ko-KR" sz="2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571500" y="2071688"/>
          <a:ext cx="785817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393"/>
                <a:gridCol w="2619393"/>
                <a:gridCol w="2619393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NEAR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FAR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Depth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120</a:t>
                      </a:r>
                      <a:r>
                        <a:rPr lang="en-US" altLang="ko-KR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</a:t>
                      </a:r>
                      <a:r>
                        <a:rPr lang="en-US" altLang="ko-KR" baseline="0" dirty="0" err="1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mwe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450 </a:t>
                      </a:r>
                      <a:r>
                        <a:rPr lang="en-US" altLang="ko-KR" dirty="0" err="1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mwe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Distance</a:t>
                      </a:r>
                      <a:r>
                        <a:rPr lang="en-US" altLang="ko-KR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from Reactor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290 m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1380 m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*Main Detector</a:t>
                      </a:r>
                      <a:r>
                        <a:rPr lang="en-US" altLang="ko-KR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</a:t>
                      </a:r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~300 Hz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~100 Hz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** Veto Event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~500 Hz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~60 Hz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39552" y="476672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Trigger Rate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내용 개체 틀 8" descr="제목 없음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284984"/>
            <a:ext cx="4588158" cy="3096344"/>
          </a:xfrm>
        </p:spPr>
      </p:pic>
      <p:pic>
        <p:nvPicPr>
          <p:cNvPr id="25604" name="그림 10" descr="제목 없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3286125"/>
            <a:ext cx="4574022" cy="309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내용 개체 틀 3"/>
          <p:cNvGraphicFramePr>
            <a:graphicFrameLocks/>
          </p:cNvGraphicFramePr>
          <p:nvPr/>
        </p:nvGraphicFramePr>
        <p:xfrm>
          <a:off x="500063" y="151765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NEAR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FAR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Start</a:t>
                      </a:r>
                      <a:r>
                        <a:rPr lang="en-US" altLang="ko-KR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of Physics Run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19</a:t>
                      </a:r>
                      <a:r>
                        <a:rPr lang="en-US" altLang="ko-KR" baseline="3000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th</a:t>
                      </a:r>
                      <a:r>
                        <a:rPr lang="en-US" altLang="ko-KR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Aug. 2011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11</a:t>
                      </a:r>
                      <a:r>
                        <a:rPr lang="en-US" altLang="ko-KR" baseline="3000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th</a:t>
                      </a:r>
                      <a:r>
                        <a:rPr lang="en-US" altLang="ko-KR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Aug. 2011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Integrated</a:t>
                      </a:r>
                      <a:r>
                        <a:rPr lang="en-US" altLang="ko-KR" baseline="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days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165.5days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188.5days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Efficiency in total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94.0%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97.7%</a:t>
                      </a:r>
                      <a:endParaRPr lang="ko-KR" altLang="en-US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467544" y="404664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Efficiency of Data Taking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그림 9" descr="제목 없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1214438"/>
            <a:ext cx="7481887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10"/>
          <p:cNvSpPr txBox="1">
            <a:spLocks noChangeArrowheads="1"/>
          </p:cNvSpPr>
          <p:nvPr/>
        </p:nvSpPr>
        <p:spPr bwMode="auto">
          <a:xfrm>
            <a:off x="5214938" y="1143000"/>
            <a:ext cx="3946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FF0000"/>
                </a:solidFill>
                <a:latin typeface="+mn-lt"/>
              </a:rPr>
              <a:t>( Super Computer Center )</a:t>
            </a:r>
            <a:endParaRPr lang="ko-KR" alt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581" name="TextBox 12"/>
          <p:cNvSpPr txBox="1">
            <a:spLocks noChangeArrowheads="1"/>
          </p:cNvSpPr>
          <p:nvPr/>
        </p:nvSpPr>
        <p:spPr bwMode="auto">
          <a:xfrm>
            <a:off x="6215063" y="3143250"/>
            <a:ext cx="196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0070C0"/>
                </a:solidFill>
                <a:latin typeface="+mn-lt"/>
              </a:rPr>
              <a:t>( RENO Site )</a:t>
            </a:r>
            <a:endParaRPr lang="ko-KR" altLang="en-U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611560" y="332656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Data Storage Resource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539750" y="188913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Reactor </a:t>
            </a:r>
            <a:r>
              <a:rPr kumimoji="0" lang="ko-KR" altLang="en-US" sz="2800" b="1" dirty="0">
                <a:solidFill>
                  <a:srgbClr val="000000"/>
                </a:solidFill>
                <a:latin typeface="Symbol" pitchFamily="18" charset="2"/>
                <a:ea typeface="굴림" charset="-127"/>
                <a:sym typeface="Symbol" pitchFamily="18" charset="2"/>
              </a:rPr>
              <a:t></a:t>
            </a:r>
            <a:r>
              <a:rPr kumimoji="0" lang="ko-KR" altLang="en-US" sz="2800" b="1" baseline="-25000" dirty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13</a:t>
            </a:r>
            <a:r>
              <a:rPr kumimoji="0" lang="en-US" altLang="ko-KR" sz="2800" b="1" dirty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 Experiments</a:t>
            </a: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392" y="908720"/>
            <a:ext cx="5472608" cy="350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/>
        </p:nvSpPr>
        <p:spPr>
          <a:xfrm>
            <a:off x="395536" y="1052736"/>
            <a:ext cx="83529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 first results </a:t>
            </a:r>
            <a:br>
              <a:rPr lang="en-US" altLang="ko-KR" sz="2400" b="1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sz="2400" b="1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from DC and DB</a:t>
            </a:r>
          </a:p>
          <a:p>
            <a:endParaRPr lang="en-US" altLang="ko-KR" sz="2000" b="1" dirty="0" smtClean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ko-KR" sz="2000" b="1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Double </a:t>
            </a:r>
            <a:r>
              <a:rPr lang="en-US" altLang="ko-KR" sz="2000" b="1" dirty="0" err="1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Chooz</a:t>
            </a:r>
            <a:endParaRPr lang="en-US" altLang="ko-KR" sz="2000" b="1" dirty="0" smtClean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@ </a:t>
            </a:r>
            <a:r>
              <a:rPr lang="en-US" altLang="ko-KR" sz="20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LowNu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2011, Nov. 9, 2011 ;</a:t>
            </a:r>
          </a:p>
          <a:p>
            <a:endParaRPr lang="en-US" altLang="ja-JP" sz="2000" b="1" dirty="0" smtClean="0">
              <a:solidFill>
                <a:srgbClr val="0070C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sin</a:t>
            </a:r>
            <a:r>
              <a:rPr lang="en-US" altLang="ja-JP" sz="2000" b="1" baseline="420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</a:t>
            </a:r>
            <a:r>
              <a:rPr lang="en-US" altLang="ja-JP" sz="2000" b="1" dirty="0" smtClean="0">
                <a:solidFill>
                  <a:srgbClr val="0070C0"/>
                </a:solidFill>
                <a:latin typeface="Symbol" pitchFamily="18" charset="2"/>
                <a:ea typeface="Arial Unicode MS" pitchFamily="50" charset="-127"/>
                <a:cs typeface="Arial Unicode MS" pitchFamily="50" charset="-127"/>
              </a:rPr>
              <a:t>q</a:t>
            </a:r>
            <a:r>
              <a:rPr lang="en-US" altLang="ja-JP" sz="2000" b="1" baseline="-250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13</a:t>
            </a:r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 = 0.085 </a:t>
            </a:r>
          </a:p>
          <a:p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+/- 0.029 (stat.) </a:t>
            </a:r>
          </a:p>
          <a:p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+/- 0.042 (syst.) </a:t>
            </a:r>
          </a:p>
          <a:p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  @ 68% CL</a:t>
            </a:r>
          </a:p>
          <a:p>
            <a:endParaRPr lang="en-US" altLang="ja-JP" sz="2000" b="1" dirty="0" smtClean="0">
              <a:solidFill>
                <a:srgbClr val="0070C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ko-KR" sz="2000" b="1" dirty="0" err="1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Daya</a:t>
            </a:r>
            <a:r>
              <a:rPr lang="en-US" altLang="ko-KR" sz="2000" b="1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Bay  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March 8, 2012 ;</a:t>
            </a:r>
          </a:p>
          <a:p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Data of 55 days, 10416 electron anti neutrinos</a:t>
            </a:r>
          </a:p>
          <a:p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 = observed / expected </a:t>
            </a:r>
          </a:p>
          <a:p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= 0.940 +/- 0.011 (stat.) +/- 0.004 (syst.) @ 5.2 sigma</a:t>
            </a:r>
          </a:p>
          <a:p>
            <a:endParaRPr lang="en-US" altLang="ko-KR" sz="2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sin</a:t>
            </a:r>
            <a:r>
              <a:rPr lang="en-US" altLang="ja-JP" sz="2000" b="1" baseline="420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</a:t>
            </a:r>
            <a:r>
              <a:rPr lang="en-US" altLang="ja-JP" sz="2000" b="1" dirty="0" smtClean="0">
                <a:solidFill>
                  <a:srgbClr val="0070C0"/>
                </a:solidFill>
                <a:latin typeface="Symbol" pitchFamily="18" charset="2"/>
                <a:ea typeface="Arial Unicode MS" pitchFamily="50" charset="-127"/>
                <a:cs typeface="Arial Unicode MS" pitchFamily="50" charset="-127"/>
              </a:rPr>
              <a:t>q</a:t>
            </a:r>
            <a:r>
              <a:rPr lang="en-US" altLang="ja-JP" sz="2000" b="1" baseline="-250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13</a:t>
            </a:r>
            <a:r>
              <a:rPr lang="en-US" altLang="ja-JP" sz="2000" b="1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 = 0.092 +/- 0.016 (stat.) +/- 0.005 (syst.) @ 5.2 sigma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 l="18858" r="32283"/>
          <a:stretch>
            <a:fillRect/>
          </a:stretch>
        </p:blipFill>
        <p:spPr bwMode="auto">
          <a:xfrm>
            <a:off x="285750" y="1671638"/>
            <a:ext cx="38766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4357688" y="4448175"/>
            <a:ext cx="45005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kumimoji="0" lang="en-US" altLang="ko-KR" sz="2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1D, 3D source driving system at     </a:t>
            </a:r>
          </a:p>
          <a:p>
            <a:pPr>
              <a:defRPr/>
            </a:pPr>
            <a:r>
              <a:rPr kumimoji="0" lang="en-US" altLang="ko-KR" sz="2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the center of TARGET </a:t>
            </a:r>
          </a:p>
          <a:p>
            <a:pPr>
              <a:buFont typeface="Arial" pitchFamily="34" charset="0"/>
              <a:buChar char="•"/>
              <a:defRPr/>
            </a:pPr>
            <a:r>
              <a:rPr kumimoji="0" lang="en-US" altLang="ko-KR" sz="2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1D source driving system at one  </a:t>
            </a:r>
          </a:p>
          <a:p>
            <a:pPr>
              <a:defRPr/>
            </a:pPr>
            <a:r>
              <a:rPr kumimoji="0" lang="en-US" altLang="ko-KR" sz="2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side of GAMMA CATCHER</a:t>
            </a:r>
          </a:p>
          <a:p>
            <a:pPr>
              <a:buFont typeface="Arial" pitchFamily="34" charset="0"/>
              <a:buChar char="•"/>
              <a:defRPr/>
            </a:pPr>
            <a:r>
              <a:rPr kumimoji="0" lang="en-US" altLang="ko-KR" sz="2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Laser Injectors at 5 positions in       </a:t>
            </a:r>
          </a:p>
          <a:p>
            <a:pPr>
              <a:defRPr/>
            </a:pPr>
            <a:r>
              <a:rPr kumimoji="0" lang="en-US" altLang="ko-KR" sz="2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Buffer Tank</a:t>
            </a:r>
          </a:p>
        </p:txBody>
      </p:sp>
      <p:pic>
        <p:nvPicPr>
          <p:cNvPr id="27653" name="그림 4" descr="제목 없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643063"/>
            <a:ext cx="35004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39552" y="332656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Calibration System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그림 3" descr="energy_distribution_c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928688"/>
            <a:ext cx="4308475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그림 4" descr="energy_distribution_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663" y="941388"/>
            <a:ext cx="4310062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그림 5" descr="energy_distribution_C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894138"/>
            <a:ext cx="4308475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그림 6" descr="energy_distribution_Cf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5663" y="3870325"/>
            <a:ext cx="4310062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6660232" y="1340768"/>
            <a:ext cx="22661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altLang="ko-KR" sz="2000" b="1" dirty="0">
                <a:solidFill>
                  <a:srgbClr val="0070C0"/>
                </a:solidFill>
                <a:latin typeface="+mn-lt"/>
              </a:rPr>
              <a:t>Near Detector</a:t>
            </a:r>
          </a:p>
          <a:p>
            <a:pPr>
              <a:buFontTx/>
              <a:buChar char="-"/>
              <a:defRPr/>
            </a:pPr>
            <a:r>
              <a:rPr lang="en-US" altLang="ko-KR" sz="2000" b="1" dirty="0">
                <a:solidFill>
                  <a:srgbClr val="FF0000"/>
                </a:solidFill>
                <a:latin typeface="+mn-lt"/>
              </a:rPr>
              <a:t>Far Detector</a:t>
            </a:r>
            <a:endParaRPr lang="ko-KR" alt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88" y="1428750"/>
            <a:ext cx="5016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+mn-lt"/>
              </a:rPr>
              <a:t>Cs</a:t>
            </a:r>
            <a:endParaRPr lang="ko-KR" altLang="en-US" sz="24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4950" y="1428750"/>
            <a:ext cx="5461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 err="1">
                <a:latin typeface="+mn-lt"/>
              </a:rPr>
              <a:t>Ge</a:t>
            </a:r>
            <a:endParaRPr lang="ko-KR" altLang="en-US" sz="24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688" y="4214813"/>
            <a:ext cx="5334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+mn-lt"/>
              </a:rPr>
              <a:t>Co</a:t>
            </a:r>
            <a:endParaRPr lang="ko-KR" altLang="en-US" sz="24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3675" y="4214813"/>
            <a:ext cx="4619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 err="1">
                <a:latin typeface="+mn-lt"/>
              </a:rPr>
              <a:t>Cf</a:t>
            </a:r>
            <a:endParaRPr lang="ko-KR" altLang="en-US" sz="2400" b="1" dirty="0">
              <a:latin typeface="+mn-lt"/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611560" y="18864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Calibration with Radio Sources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C:\Users\Owner\AppData\Local\Microsoft\Windows\Temporary Internet Files\Content.Outlook\YYOKK3JP\Far_source_09_NPE vs Me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409825"/>
            <a:ext cx="44005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C:\Users\Owner\AppData\Local\Microsoft\Windows\Temporary Internet Files\Content.Outlook\YYOKK3JP\Near_source_09_NPE vs Me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" y="2400300"/>
            <a:ext cx="4414838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214438" y="1857375"/>
            <a:ext cx="2152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Near Detector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713413" y="1857375"/>
            <a:ext cx="1936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Far Detector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" y="4811713"/>
            <a:ext cx="43633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Cs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975" y="4643438"/>
            <a:ext cx="4587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Ge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8863" y="4383088"/>
            <a:ext cx="3914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Cf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3650" y="4214813"/>
            <a:ext cx="44755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4850" y="2662238"/>
            <a:ext cx="3914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Cf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625" y="4805363"/>
            <a:ext cx="43633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Cs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0975" y="4635500"/>
            <a:ext cx="4587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Ge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2288" y="4376738"/>
            <a:ext cx="3914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Cf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5650" y="4206875"/>
            <a:ext cx="44755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6850" y="2654300"/>
            <a:ext cx="3914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Cf</a:t>
            </a:r>
            <a:endParaRPr lang="ko-KR" altLang="en-US" sz="1600" b="1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611560" y="18864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Calibration with Radio Sources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467544" y="5733256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 Energy distributions in two detectors are well-calibrated. </a:t>
            </a:r>
            <a:endParaRPr lang="ko-KR" altLang="en-US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4788024" y="1484784"/>
            <a:ext cx="4051300" cy="3224212"/>
            <a:chOff x="4806950" y="2214563"/>
            <a:chExt cx="4051300" cy="3224212"/>
          </a:xfrm>
        </p:grpSpPr>
        <p:pic>
          <p:nvPicPr>
            <p:cNvPr id="30724" name="그림 3" descr="제목 없음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6950" y="2214563"/>
              <a:ext cx="4051300" cy="278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직선 연결선 5"/>
            <p:cNvCxnSpPr/>
            <p:nvPr/>
          </p:nvCxnSpPr>
          <p:spPr>
            <a:xfrm rot="5400000">
              <a:off x="4423569" y="4071144"/>
              <a:ext cx="257175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rot="5400000">
              <a:off x="5591969" y="4079081"/>
              <a:ext cx="257175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449888" y="5130800"/>
              <a:ext cx="701675" cy="3079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3 </a:t>
              </a:r>
              <a:r>
                <a:rPr lang="en-US" altLang="ko-KR" sz="1400" dirty="0" err="1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MeV</a:t>
              </a:r>
              <a:endParaRPr lang="ko-KR" altLang="en-US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4000" y="5130800"/>
              <a:ext cx="865188" cy="3079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7.8 </a:t>
              </a:r>
              <a:r>
                <a:rPr lang="en-US" altLang="ko-KR" sz="1400" dirty="0" err="1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MeV</a:t>
              </a:r>
              <a:endParaRPr lang="ko-KR" altLang="en-US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sp>
        <p:nvSpPr>
          <p:cNvPr id="28675" name="내용 개체 틀 4"/>
          <p:cNvSpPr>
            <a:spLocks noGrp="1"/>
          </p:cNvSpPr>
          <p:nvPr>
            <p:ph idx="1"/>
          </p:nvPr>
        </p:nvSpPr>
        <p:spPr>
          <a:xfrm>
            <a:off x="179512" y="980728"/>
            <a:ext cx="8686800" cy="5662389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altLang="ko-KR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Basically, events triggered by veto PMTs are excluded.</a:t>
            </a:r>
            <a:endParaRPr lang="en-US" altLang="ko-KR" sz="11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914400" lvl="1" indent="-514350" eaLnBrk="1" fontAlgn="auto" hangingPunct="1">
              <a:spcAft>
                <a:spcPts val="0"/>
              </a:spcAft>
              <a:defRPr/>
            </a:pP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Removal of background:</a:t>
            </a:r>
            <a:b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</a:br>
            <a:endParaRPr lang="en-US" altLang="ko-KR" sz="16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914400" lvl="1" indent="-514350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altLang="ko-KR" sz="160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Exclude high energy cosmic ray 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ko-KR" sz="160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	events ( and events which include</a:t>
            </a:r>
            <a:br>
              <a:rPr lang="en-US" altLang="ko-KR" sz="160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sz="160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several veto hits).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charset="0"/>
              <a:buAutoNum type="arabicPeriod" startAt="2"/>
              <a:defRPr/>
            </a:pPr>
            <a:r>
              <a:rPr lang="en-US" altLang="ko-KR" sz="16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Exclude external gamma-ray events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6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	( sorted by event  patterns  using 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6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	</a:t>
            </a:r>
            <a:r>
              <a:rPr lang="en-US" altLang="ko-KR" sz="1600" dirty="0" err="1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Qmax</a:t>
            </a:r>
            <a:r>
              <a:rPr lang="en-US" altLang="ko-KR" sz="16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/</a:t>
            </a:r>
            <a:r>
              <a:rPr lang="en-US" altLang="ko-KR" sz="1600" dirty="0" err="1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Qtot</a:t>
            </a:r>
            <a:r>
              <a:rPr lang="en-US" altLang="ko-KR" sz="1600" dirty="0" smtClean="0">
                <a:solidFill>
                  <a:srgbClr val="0070C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).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charset="0"/>
              <a:buAutoNum type="arabicPeriod" startAt="3"/>
              <a:defRPr/>
            </a:pPr>
            <a:r>
              <a:rPr lang="en-US" altLang="ko-KR" sz="1600" dirty="0" smtClean="0">
                <a:solidFill>
                  <a:srgbClr val="00B05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Exclude Michel electron events 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600" dirty="0" smtClean="0">
                <a:solidFill>
                  <a:srgbClr val="00B05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	and fast neutrons induced by </a:t>
            </a:r>
            <a:r>
              <a:rPr lang="en-US" altLang="ko-KR" sz="1600" dirty="0" err="1" smtClean="0">
                <a:solidFill>
                  <a:srgbClr val="00B05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muons</a:t>
            </a:r>
            <a:r>
              <a:rPr lang="en-US" altLang="ko-KR" sz="1600" dirty="0" smtClean="0">
                <a:solidFill>
                  <a:srgbClr val="00B05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1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/>
            </a:r>
            <a:br>
              <a:rPr lang="en-US" altLang="ko-KR" sz="11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</a:br>
            <a:endParaRPr lang="en-US" altLang="ko-KR" sz="11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altLang="ko-KR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Selection of reactor neutrino events: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	Coincidence window of the </a:t>
            </a:r>
            <a:r>
              <a:rPr lang="en-US" altLang="ko-KR" sz="2000" u="sng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prompt signals 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and </a:t>
            </a:r>
            <a:r>
              <a:rPr lang="en-US" altLang="ko-KR" sz="2000" u="sng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delayed signals</a:t>
            </a: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611560" y="18864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Reduction for Neutrino Event Selection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그림 25" descr="제목 없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2143125"/>
            <a:ext cx="6726237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타원 17"/>
          <p:cNvSpPr/>
          <p:nvPr/>
        </p:nvSpPr>
        <p:spPr>
          <a:xfrm>
            <a:off x="2500313" y="2357438"/>
            <a:ext cx="1071562" cy="385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5286375" y="5214938"/>
            <a:ext cx="857250" cy="1428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9702" name="TextBox 19"/>
          <p:cNvSpPr txBox="1">
            <a:spLocks noChangeArrowheads="1"/>
          </p:cNvSpPr>
          <p:nvPr/>
        </p:nvSpPr>
        <p:spPr bwMode="auto">
          <a:xfrm>
            <a:off x="3357563" y="4140200"/>
            <a:ext cx="3708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2.2 </a:t>
            </a:r>
            <a:r>
              <a:rPr lang="en-US" altLang="ko-KR" sz="2400" b="1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MeV</a:t>
            </a: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(Captured by H)</a:t>
            </a:r>
          </a:p>
        </p:txBody>
      </p:sp>
      <p:sp>
        <p:nvSpPr>
          <p:cNvPr id="29703" name="TextBox 20"/>
          <p:cNvSpPr txBox="1">
            <a:spLocks noChangeArrowheads="1"/>
          </p:cNvSpPr>
          <p:nvPr/>
        </p:nvSpPr>
        <p:spPr bwMode="auto">
          <a:xfrm>
            <a:off x="5715000" y="5202238"/>
            <a:ext cx="3902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7.8 </a:t>
            </a:r>
            <a:r>
              <a:rPr lang="en-US" altLang="ko-KR" sz="2400" b="1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MeV</a:t>
            </a: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(Captured by </a:t>
            </a:r>
            <a:r>
              <a:rPr lang="en-US" altLang="ko-KR" sz="2400" b="1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Gd</a:t>
            </a: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1752" name="그림 26" descr="제목 없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552575"/>
            <a:ext cx="3429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직선 화살표 연결선 22"/>
          <p:cNvCxnSpPr/>
          <p:nvPr/>
        </p:nvCxnSpPr>
        <p:spPr>
          <a:xfrm flipV="1">
            <a:off x="3500438" y="2928938"/>
            <a:ext cx="2500312" cy="7143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6" name="TextBox 29"/>
          <p:cNvSpPr txBox="1">
            <a:spLocks noChangeArrowheads="1"/>
          </p:cNvSpPr>
          <p:nvPr/>
        </p:nvSpPr>
        <p:spPr bwMode="auto">
          <a:xfrm>
            <a:off x="7643813" y="6286500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sz="2400" b="1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p.e</a:t>
            </a: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.)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3613" y="3059113"/>
            <a:ext cx="207620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Capture Time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51520" y="1124744"/>
            <a:ext cx="5256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Neutrons induced by cosmic </a:t>
            </a:r>
            <a:r>
              <a:rPr lang="en-US" altLang="ko-KR" sz="2400" b="1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muons</a:t>
            </a:r>
            <a:endParaRPr lang="en-US" altLang="ko-KR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611560" y="18864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Background Events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0" y="980728"/>
            <a:ext cx="9258336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2400" b="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Neutron Events Induced by Cosmic </a:t>
            </a:r>
            <a:r>
              <a:rPr lang="en-US" altLang="ko-KR" sz="2400" b="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Muon</a:t>
            </a:r>
            <a:r>
              <a:rPr lang="en-US" altLang="ko-KR" sz="2400" b="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/>
            </a:r>
            <a:br>
              <a:rPr lang="en-US" altLang="ko-KR" sz="2400" b="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sz="2400" b="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Captured by H -</a:t>
            </a:r>
            <a:endParaRPr lang="ko-KR" altLang="en-US" sz="2400" b="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2770" name="내용 개체 틀 6"/>
          <p:cNvSpPr>
            <a:spLocks noGrp="1"/>
          </p:cNvSpPr>
          <p:nvPr>
            <p:ph idx="1"/>
          </p:nvPr>
        </p:nvSpPr>
        <p:spPr>
          <a:xfrm>
            <a:off x="457200" y="1760538"/>
            <a:ext cx="8229600" cy="4525962"/>
          </a:xfrm>
        </p:spPr>
        <p:txBody>
          <a:bodyPr/>
          <a:lstStyle/>
          <a:p>
            <a:pPr eaLnBrk="1" hangingPunct="1"/>
            <a:endParaRPr lang="ko-KR" altLang="en-US" sz="2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2771" name="그림 5" descr="제목 없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975" y="1974304"/>
            <a:ext cx="63198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5316538" y="2374900"/>
            <a:ext cx="22044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Near Detector</a:t>
            </a:r>
          </a:p>
          <a:p>
            <a:pPr>
              <a:buFontTx/>
              <a:buChar char="-"/>
              <a:defRPr/>
            </a:pPr>
            <a:r>
              <a:rPr lang="en-US" altLang="ko-KR" sz="2400" b="1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Far Detector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500" y="6110288"/>
            <a:ext cx="36449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[ Capture Time Vs. Date ]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611560" y="54868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Capture Time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3568" y="6237312"/>
            <a:ext cx="365997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2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Energy dist. of </a:t>
            </a: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</a:t>
            </a:r>
            <a:r>
              <a:rPr lang="en-US" altLang="ko-KR" sz="2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rompt  signal </a:t>
            </a:r>
            <a:endParaRPr lang="ko-KR" altLang="en-US" sz="20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6237312"/>
            <a:ext cx="376096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lang="en-US" altLang="ko-KR" sz="2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Energy dist. of delayed signal </a:t>
            </a:r>
            <a:endParaRPr lang="ko-KR" altLang="en-US" sz="20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3797" name="그림 9" descr="제목 없음.png"/>
          <p:cNvSpPr>
            <a:spLocks noChangeAspect="1"/>
          </p:cNvSpPr>
          <p:nvPr/>
        </p:nvSpPr>
        <p:spPr bwMode="auto">
          <a:xfrm>
            <a:off x="357188" y="2930525"/>
            <a:ext cx="4105275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3798" name="그림 9" descr="제목 없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3714750"/>
            <a:ext cx="3709987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그림 9" descr="제목 없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3" y="3714750"/>
            <a:ext cx="36893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2286000"/>
            <a:ext cx="32004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313" y="1285875"/>
            <a:ext cx="40719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타원 12"/>
          <p:cNvSpPr>
            <a:spLocks noChangeArrowheads="1"/>
          </p:cNvSpPr>
          <p:nvPr/>
        </p:nvSpPr>
        <p:spPr bwMode="auto">
          <a:xfrm>
            <a:off x="5572125" y="2071688"/>
            <a:ext cx="785813" cy="1928812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pPr algn="ctr" latinLnBrk="0"/>
            <a:endParaRPr lang="ko-KR" altLang="en-US">
              <a:solidFill>
                <a:srgbClr val="FF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4" name="타원 13"/>
          <p:cNvSpPr>
            <a:spLocks noChangeArrowheads="1"/>
          </p:cNvSpPr>
          <p:nvPr/>
        </p:nvSpPr>
        <p:spPr bwMode="auto">
          <a:xfrm>
            <a:off x="7786688" y="2071688"/>
            <a:ext cx="785812" cy="1928812"/>
          </a:xfrm>
          <a:prstGeom prst="ellipse">
            <a:avLst/>
          </a:prstGeom>
          <a:noFill/>
          <a:ln w="19050" algn="ctr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pPr algn="ctr" latinLnBrk="0"/>
            <a:endParaRPr lang="ko-KR" altLang="en-US">
              <a:solidFill>
                <a:srgbClr val="FF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15" name="직선 화살표 연결선 14"/>
          <p:cNvCxnSpPr>
            <a:cxnSpLocks noChangeShapeType="1"/>
          </p:cNvCxnSpPr>
          <p:nvPr/>
        </p:nvCxnSpPr>
        <p:spPr bwMode="auto">
          <a:xfrm>
            <a:off x="4500563" y="1928813"/>
            <a:ext cx="1214437" cy="3571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6" name="직선 화살표 연결선 15"/>
          <p:cNvCxnSpPr>
            <a:cxnSpLocks noChangeShapeType="1"/>
          </p:cNvCxnSpPr>
          <p:nvPr/>
        </p:nvCxnSpPr>
        <p:spPr bwMode="auto">
          <a:xfrm flipV="1">
            <a:off x="3929063" y="3357563"/>
            <a:ext cx="4071937" cy="5000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539552" y="332656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Reactor Neutrino Candidates at ND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제목 1"/>
          <p:cNvSpPr>
            <a:spLocks noGrp="1"/>
          </p:cNvSpPr>
          <p:nvPr>
            <p:ph type="title"/>
          </p:nvPr>
        </p:nvSpPr>
        <p:spPr>
          <a:xfrm>
            <a:off x="683568" y="1412776"/>
            <a:ext cx="7772400" cy="3600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Reactor </a:t>
            </a:r>
            <a:r>
              <a:rPr lang="en-US" altLang="ko-KR" sz="28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Neutrino Candidates</a:t>
            </a:r>
            <a:endParaRPr lang="ko-KR" altLang="en-US" sz="28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4819" name="내용 개체 틀 8" descr="제목 없음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942" y="2014255"/>
            <a:ext cx="6192115" cy="4048690"/>
          </a:xfrm>
        </p:spPr>
      </p:pic>
      <p:grpSp>
        <p:nvGrpSpPr>
          <p:cNvPr id="2" name="그룹 3"/>
          <p:cNvGrpSpPr>
            <a:grpSpLocks/>
          </p:cNvGrpSpPr>
          <p:nvPr/>
        </p:nvGrpSpPr>
        <p:grpSpPr bwMode="auto">
          <a:xfrm>
            <a:off x="5100636" y="2708920"/>
            <a:ext cx="2655199" cy="830997"/>
            <a:chOff x="4788024" y="2350563"/>
            <a:chExt cx="2656281" cy="831277"/>
          </a:xfrm>
        </p:grpSpPr>
        <p:cxnSp>
          <p:nvCxnSpPr>
            <p:cNvPr id="6" name="직선 연결선 5"/>
            <p:cNvCxnSpPr/>
            <p:nvPr/>
          </p:nvCxnSpPr>
          <p:spPr>
            <a:xfrm>
              <a:off x="4788024" y="2564304"/>
              <a:ext cx="3605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4788024" y="2853327"/>
              <a:ext cx="36050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75" name="TextBox 7"/>
            <p:cNvSpPr txBox="1">
              <a:spLocks noChangeArrowheads="1"/>
            </p:cNvSpPr>
            <p:nvPr/>
          </p:nvSpPr>
          <p:spPr bwMode="auto">
            <a:xfrm>
              <a:off x="5195658" y="2350563"/>
              <a:ext cx="2248647" cy="83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400" b="1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Near  Detector</a:t>
              </a:r>
            </a:p>
            <a:p>
              <a:pPr>
                <a:defRPr/>
              </a:pPr>
              <a:r>
                <a:rPr lang="en-US" altLang="ko-KR" sz="2400" b="1" dirty="0">
                  <a:solidFill>
                    <a:srgbClr val="FF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Far  Detector</a:t>
              </a:r>
              <a:endParaRPr lang="ko-KR" altLang="en-US" sz="2400" b="1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611560" y="30547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Energy Distribution of Delayed Signals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11" descr="제목 없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643063"/>
            <a:ext cx="638333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3"/>
          <p:cNvGrpSpPr>
            <a:grpSpLocks/>
          </p:cNvGrpSpPr>
          <p:nvPr/>
        </p:nvGrpSpPr>
        <p:grpSpPr bwMode="auto">
          <a:xfrm>
            <a:off x="4857749" y="2143125"/>
            <a:ext cx="2565842" cy="830997"/>
            <a:chOff x="4788024" y="2330574"/>
            <a:chExt cx="2567066" cy="831559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4788024" y="2564095"/>
              <a:ext cx="36053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4788024" y="2853215"/>
              <a:ext cx="36053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9" name="TextBox 15"/>
            <p:cNvSpPr txBox="1">
              <a:spLocks noChangeArrowheads="1"/>
            </p:cNvSpPr>
            <p:nvPr/>
          </p:nvSpPr>
          <p:spPr bwMode="auto">
            <a:xfrm>
              <a:off x="5207324" y="2330574"/>
              <a:ext cx="2147766" cy="83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400" b="1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Near Detector</a:t>
              </a:r>
            </a:p>
            <a:p>
              <a:pPr>
                <a:defRPr/>
              </a:pPr>
              <a:r>
                <a:rPr lang="en-US" altLang="ko-KR" sz="2400" b="1" dirty="0">
                  <a:solidFill>
                    <a:srgbClr val="FF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Far Detector</a:t>
              </a:r>
              <a:endParaRPr lang="ko-KR" altLang="en-US" sz="2400" b="1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sp>
        <p:nvSpPr>
          <p:cNvPr id="9" name="제목 1"/>
          <p:cNvSpPr txBox="1">
            <a:spLocks/>
          </p:cNvSpPr>
          <p:nvPr/>
        </p:nvSpPr>
        <p:spPr>
          <a:xfrm>
            <a:off x="-71502" y="1124744"/>
            <a:ext cx="9215502" cy="593156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z="2400" b="1" dirty="0" smtClean="0">
                <a:ln w="11430">
                  <a:solidFill>
                    <a:srgbClr val="466571">
                      <a:shade val="25000"/>
                      <a:alpha val="75000"/>
                    </a:srgbClr>
                  </a:solidFill>
                </a:ln>
                <a:gradFill>
                  <a:gsLst>
                    <a:gs pos="0">
                      <a:srgbClr val="466571"/>
                    </a:gs>
                    <a:gs pos="50000">
                      <a:srgbClr val="466571"/>
                    </a:gs>
                    <a:gs pos="100000">
                      <a:srgbClr val="466571">
                        <a:shade val="90000"/>
                      </a:srgb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Reactor Neutrino Candidates</a:t>
            </a:r>
            <a:endParaRPr kumimoji="0" lang="ko-KR" altLang="en-US" sz="2400" b="1" dirty="0">
              <a:ln w="11430">
                <a:solidFill>
                  <a:schemeClr val="tx2">
                    <a:shade val="25000"/>
                    <a:alpha val="75000"/>
                  </a:schemeClr>
                </a:solidFill>
              </a:ln>
              <a:gradFill>
                <a:gsLst>
                  <a:gs pos="0">
                    <a:schemeClr val="tx2"/>
                  </a:gs>
                  <a:gs pos="50000">
                    <a:schemeClr val="tx2"/>
                  </a:gs>
                  <a:gs pos="100000">
                    <a:schemeClr val="tx2">
                      <a:shade val="90000"/>
                    </a:schemeClr>
                  </a:gs>
                </a:gsLst>
                <a:lin ang="5400000" scaled="0"/>
              </a:gradFill>
              <a:effectLst>
                <a:outerShdw blurRad="50800" dist="25400" dir="5460000" algn="tl" rotWithShape="0">
                  <a:srgbClr val="000000">
                    <a:alpha val="27000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6021288"/>
            <a:ext cx="531748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[ </a:t>
            </a:r>
            <a:r>
              <a:rPr lang="en-US" altLang="ko-KR" sz="24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Energy of delayed signals </a:t>
            </a: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Vs. Date ]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51520" y="188640"/>
            <a:ext cx="871296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Stability in Energy Distribution of Delayed Signals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그림 18" descr="제목 없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509838"/>
            <a:ext cx="42195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그림 17" descr="제목 없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509838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1357313" y="2724150"/>
            <a:ext cx="3280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Tau  =27.8 +/- 0.2usec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5643563" y="2724150"/>
            <a:ext cx="3280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Tau  =27.6 +/- 0.4usec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4825" name="TextBox 20"/>
          <p:cNvSpPr txBox="1">
            <a:spLocks noChangeArrowheads="1"/>
          </p:cNvSpPr>
          <p:nvPr/>
        </p:nvSpPr>
        <p:spPr bwMode="auto">
          <a:xfrm>
            <a:off x="214313" y="5857875"/>
            <a:ext cx="8858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Gd</a:t>
            </a: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concentration of RENO detector was measured  ~ 0.11% 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214438" y="1928813"/>
            <a:ext cx="2152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Near Detector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713413" y="1928813"/>
            <a:ext cx="1936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Far Detector</a:t>
            </a:r>
            <a:endParaRPr lang="ko-KR" altLang="en-US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611560" y="18864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Capture Time of Delayed Neutrons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ChangeArrowheads="1"/>
          </p:cNvSpPr>
          <p:nvPr/>
        </p:nvSpPr>
        <p:spPr bwMode="auto">
          <a:xfrm>
            <a:off x="611188" y="260350"/>
            <a:ext cx="8015287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>
                <a:solidFill>
                  <a:srgbClr val="000000"/>
                </a:solidFill>
                <a:latin typeface="Arial" charset="0"/>
              </a:rPr>
              <a:t>Goal of RENO Experiment</a:t>
            </a:r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84248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buFont typeface="Wingdings" pitchFamily="2" charset="2"/>
              <a:buChar char="§"/>
            </a:pPr>
            <a:r>
              <a:rPr lang="ja-JP" altLang="en-US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CHOOZ :  R</a:t>
            </a:r>
            <a:r>
              <a:rPr lang="en-US" altLang="ko-KR" sz="2400" b="1" baseline="-250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osc</a:t>
            </a: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= 1.01 ± 2.8% (stat) ± 2.7% (syst)</a:t>
            </a:r>
          </a:p>
          <a:p>
            <a:pPr latinLnBrk="0">
              <a:buFont typeface="굴림" pitchFamily="50" charset="-127"/>
              <a:buNone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                  </a:t>
            </a:r>
            <a:r>
              <a:rPr lang="en-US" altLang="ja-JP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sin</a:t>
            </a:r>
            <a:r>
              <a:rPr lang="en-US" altLang="ja-JP" sz="2400" b="1" baseline="420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2</a:t>
            </a:r>
            <a:r>
              <a:rPr lang="en-US" altLang="ja-JP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(2</a:t>
            </a:r>
            <a:r>
              <a:rPr lang="en-US" altLang="ja-JP" sz="2400" b="1">
                <a:solidFill>
                  <a:schemeClr val="tx1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400" b="1" baseline="-250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13</a:t>
            </a:r>
            <a:r>
              <a:rPr lang="en-US" altLang="ja-JP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) </a:t>
            </a: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&lt;</a:t>
            </a:r>
            <a:r>
              <a:rPr lang="en-US" altLang="ja-JP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0.</a:t>
            </a: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17  (90% C.L.)</a:t>
            </a:r>
            <a:endParaRPr lang="en-US" altLang="ja-JP" sz="2400" b="1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323850" y="2060575"/>
            <a:ext cx="86407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buFont typeface="Wingdings" pitchFamily="2" charset="2"/>
              <a:buChar char="§"/>
            </a:pPr>
            <a:r>
              <a:rPr lang="ja-JP" altLang="en-US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RENO :  </a:t>
            </a:r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sin</a:t>
            </a:r>
            <a:r>
              <a:rPr lang="en-US" altLang="ja-JP" sz="2400" b="1" baseline="4200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2</a:t>
            </a:r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(2</a:t>
            </a:r>
            <a:r>
              <a:rPr lang="en-US" altLang="ja-JP" sz="2400" b="1">
                <a:solidFill>
                  <a:srgbClr val="FF66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400" b="1" baseline="-2500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13</a:t>
            </a:r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) &gt; 0.02</a:t>
            </a:r>
            <a:r>
              <a:rPr lang="en-US" altLang="ko-KR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    (for 90% C.L.)</a:t>
            </a:r>
          </a:p>
          <a:p>
            <a:pPr latinLnBrk="0">
              <a:buFont typeface="굴림" pitchFamily="50" charset="-127"/>
              <a:buNone/>
            </a:pPr>
            <a:r>
              <a:rPr lang="en-US" altLang="ko-KR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                  </a:t>
            </a:r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sin</a:t>
            </a:r>
            <a:r>
              <a:rPr lang="en-US" altLang="ja-JP" sz="2400" b="1" baseline="4200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2</a:t>
            </a:r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(2</a:t>
            </a:r>
            <a:r>
              <a:rPr lang="en-US" altLang="ja-JP" sz="2400" b="1">
                <a:solidFill>
                  <a:srgbClr val="FF66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2400" b="1" baseline="-2500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13</a:t>
            </a:r>
            <a:r>
              <a:rPr lang="en-US" altLang="ja-JP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) &gt; 0.</a:t>
            </a:r>
            <a:r>
              <a:rPr lang="en-US" altLang="ko-KR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035    (for 3</a:t>
            </a:r>
            <a:r>
              <a:rPr lang="en-US" altLang="ko-KR" sz="2400" b="1">
                <a:solidFill>
                  <a:srgbClr val="FF6600"/>
                </a:solidFill>
                <a:latin typeface="Symbol" pitchFamily="18" charset="2"/>
                <a:ea typeface="굴림" pitchFamily="50" charset="-127"/>
              </a:rPr>
              <a:t>s</a:t>
            </a:r>
            <a:r>
              <a:rPr lang="en-US" altLang="ko-KR" sz="24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 discovery potential)</a:t>
            </a:r>
          </a:p>
          <a:p>
            <a:pPr latinLnBrk="0">
              <a:buFont typeface="굴림" pitchFamily="50" charset="-127"/>
              <a:buNone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              statistical error :  2.8% </a:t>
            </a:r>
            <a:r>
              <a:rPr lang="en-US" altLang="ko-KR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→ </a:t>
            </a: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0.3%</a:t>
            </a:r>
          </a:p>
          <a:p>
            <a:pPr latinLnBrk="0">
              <a:buFont typeface="굴림" pitchFamily="50" charset="-127"/>
              <a:buNone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              systematic error :  2.7% </a:t>
            </a:r>
            <a:r>
              <a:rPr lang="en-US" altLang="ko-KR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→ </a:t>
            </a: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&lt;0.5%</a:t>
            </a:r>
            <a:endParaRPr lang="en-US" altLang="ja-JP" sz="2400" b="1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</p:txBody>
      </p:sp>
      <p:grpSp>
        <p:nvGrpSpPr>
          <p:cNvPr id="2" name="그룹 10"/>
          <p:cNvGrpSpPr>
            <a:grpSpLocks/>
          </p:cNvGrpSpPr>
          <p:nvPr/>
        </p:nvGrpSpPr>
        <p:grpSpPr bwMode="auto">
          <a:xfrm>
            <a:off x="250825" y="3802063"/>
            <a:ext cx="8785225" cy="2940050"/>
            <a:chOff x="250825" y="3802063"/>
            <a:chExt cx="8785225" cy="2940050"/>
          </a:xfrm>
        </p:grpSpPr>
        <p:sp>
          <p:nvSpPr>
            <p:cNvPr id="166918" name="Text Box 5"/>
            <p:cNvSpPr txBox="1">
              <a:spLocks noChangeArrowheads="1"/>
            </p:cNvSpPr>
            <p:nvPr/>
          </p:nvSpPr>
          <p:spPr bwMode="auto">
            <a:xfrm>
              <a:off x="3059113" y="6375400"/>
              <a:ext cx="5043487" cy="36671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ko-KR" sz="18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RENO Proposal, hep-ex/1003.1391 (2010. 03)</a:t>
              </a:r>
            </a:p>
          </p:txBody>
        </p:sp>
        <p:grpSp>
          <p:nvGrpSpPr>
            <p:cNvPr id="166919" name="Group 6"/>
            <p:cNvGrpSpPr>
              <a:grpSpLocks/>
            </p:cNvGrpSpPr>
            <p:nvPr/>
          </p:nvGrpSpPr>
          <p:grpSpPr bwMode="auto">
            <a:xfrm>
              <a:off x="250825" y="3802063"/>
              <a:ext cx="8785225" cy="2506662"/>
              <a:chOff x="158" y="2395"/>
              <a:chExt cx="5534" cy="1579"/>
            </a:xfrm>
          </p:grpSpPr>
          <p:sp>
            <p:nvSpPr>
              <p:cNvPr id="166920" name="Text Box 7"/>
              <p:cNvSpPr txBox="1">
                <a:spLocks noChangeArrowheads="1"/>
              </p:cNvSpPr>
              <p:nvPr/>
            </p:nvSpPr>
            <p:spPr bwMode="auto">
              <a:xfrm>
                <a:off x="3265" y="3302"/>
                <a:ext cx="2200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atinLnBrk="0">
                  <a:buFont typeface="Wingdings" pitchFamily="2" charset="2"/>
                  <a:buChar char="§"/>
                </a:pPr>
                <a:r>
                  <a:rPr lang="ja-JP" altLang="en-US" sz="24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</a:t>
                </a:r>
                <a:r>
                  <a:rPr lang="en-US" altLang="ko-KR" sz="24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Lower background</a:t>
                </a:r>
              </a:p>
              <a:p>
                <a:pPr latinLnBrk="0">
                  <a:buFont typeface="굴림" pitchFamily="50" charset="-127"/>
                  <a:buNone/>
                </a:pPr>
                <a:r>
                  <a:rPr lang="en-US" altLang="ko-KR" sz="20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  - Improved detector design</a:t>
                </a:r>
              </a:p>
              <a:p>
                <a:pPr latinLnBrk="0">
                  <a:buFont typeface="굴림" pitchFamily="50" charset="-127"/>
                  <a:buNone/>
                </a:pPr>
                <a:r>
                  <a:rPr lang="en-US" altLang="ko-KR" sz="20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  - Increased overburden</a:t>
                </a:r>
                <a:endParaRPr lang="en-US" altLang="ja-JP" sz="20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endParaRPr>
              </a:p>
            </p:txBody>
          </p:sp>
          <p:sp>
            <p:nvSpPr>
              <p:cNvPr id="166921" name="Text Box 8"/>
              <p:cNvSpPr txBox="1">
                <a:spLocks noChangeArrowheads="1"/>
              </p:cNvSpPr>
              <p:nvPr/>
            </p:nvSpPr>
            <p:spPr bwMode="auto">
              <a:xfrm>
                <a:off x="181" y="2395"/>
                <a:ext cx="3198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atinLnBrk="0">
                  <a:buFont typeface="Wingdings" pitchFamily="2" charset="2"/>
                  <a:buChar char="§"/>
                </a:pPr>
                <a:r>
                  <a:rPr lang="ja-JP" altLang="en-US" sz="24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</a:t>
                </a:r>
                <a:r>
                  <a:rPr lang="en-US" altLang="ko-KR" sz="24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Larger statistics</a:t>
                </a:r>
              </a:p>
              <a:p>
                <a:pPr latinLnBrk="0">
                  <a:buFont typeface="굴림" pitchFamily="50" charset="-127"/>
                  <a:buNone/>
                </a:pPr>
                <a:r>
                  <a:rPr lang="en-US" altLang="ko-KR" sz="20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  - More powerful reactors (multi-core)</a:t>
                </a:r>
              </a:p>
              <a:p>
                <a:pPr latinLnBrk="0">
                  <a:buFont typeface="굴림" pitchFamily="50" charset="-127"/>
                  <a:buNone/>
                </a:pPr>
                <a:r>
                  <a:rPr lang="en-US" altLang="ko-KR" sz="20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  - Larger detection volume</a:t>
                </a:r>
              </a:p>
              <a:p>
                <a:pPr latinLnBrk="0">
                  <a:buFont typeface="굴림" pitchFamily="50" charset="-127"/>
                  <a:buNone/>
                </a:pPr>
                <a:r>
                  <a:rPr lang="en-US" altLang="ko-KR" sz="20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  - Longer exposure</a:t>
                </a:r>
                <a:endParaRPr lang="en-US" altLang="ja-JP" sz="20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endParaRPr>
              </a:p>
            </p:txBody>
          </p:sp>
          <p:sp>
            <p:nvSpPr>
              <p:cNvPr id="166922" name="Text Box 9"/>
              <p:cNvSpPr txBox="1">
                <a:spLocks noChangeArrowheads="1"/>
              </p:cNvSpPr>
              <p:nvPr/>
            </p:nvSpPr>
            <p:spPr bwMode="auto">
              <a:xfrm>
                <a:off x="158" y="3321"/>
                <a:ext cx="2813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atinLnBrk="0">
                  <a:buFont typeface="Wingdings" pitchFamily="2" charset="2"/>
                  <a:buChar char="§"/>
                </a:pPr>
                <a:r>
                  <a:rPr lang="en-US" altLang="ko-KR" sz="24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Smaller experimental errors</a:t>
                </a:r>
              </a:p>
              <a:p>
                <a:pPr latinLnBrk="0">
                  <a:buFont typeface="굴림" pitchFamily="50" charset="-127"/>
                  <a:buNone/>
                </a:pPr>
                <a:r>
                  <a:rPr lang="en-US" altLang="ko-KR" sz="20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   - Identical multi detectors </a:t>
                </a:r>
                <a:endParaRPr lang="en-US" altLang="ja-JP" sz="20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endParaRPr>
              </a:p>
            </p:txBody>
          </p:sp>
          <p:sp>
            <p:nvSpPr>
              <p:cNvPr id="166923" name="Text Box 10"/>
              <p:cNvSpPr txBox="1">
                <a:spLocks noChangeArrowheads="1"/>
              </p:cNvSpPr>
              <p:nvPr/>
            </p:nvSpPr>
            <p:spPr bwMode="auto">
              <a:xfrm>
                <a:off x="3107" y="2787"/>
                <a:ext cx="258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atinLnBrk="0">
                  <a:buFont typeface="굴림" pitchFamily="50" charset="-127"/>
                  <a:buNone/>
                </a:pPr>
                <a:r>
                  <a:rPr lang="en-US" altLang="ko-KR" sz="2400">
                    <a:solidFill>
                      <a:schemeClr val="tx1"/>
                    </a:solidFill>
                    <a:latin typeface="Arial" pitchFamily="34" charset="0"/>
                    <a:ea typeface="굴림" pitchFamily="50" charset="-127"/>
                  </a:rPr>
                  <a:t>→ Obtain  &lt;1% precision !!!</a:t>
                </a:r>
                <a:endParaRPr lang="en-US" altLang="ja-JP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그림 5" descr="제목 없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3413" y="2581275"/>
            <a:ext cx="5097462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-285784" y="1412776"/>
            <a:ext cx="9429784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z="2800" b="1" dirty="0" smtClean="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cs typeface="+mj-cs"/>
              </a:rPr>
              <a:t>Time interval between </a:t>
            </a:r>
            <a:endParaRPr kumimoji="0" lang="en-US" altLang="ko-KR" sz="2800" b="1" dirty="0">
              <a:ln w="11430">
                <a:solidFill>
                  <a:schemeClr val="tx2">
                    <a:shade val="25000"/>
                    <a:alpha val="75000"/>
                  </a:schemeClr>
                </a:solidFill>
              </a:ln>
              <a:gradFill>
                <a:gsLst>
                  <a:gs pos="0">
                    <a:schemeClr val="tx2"/>
                  </a:gs>
                  <a:gs pos="50000">
                    <a:schemeClr val="tx2"/>
                  </a:gs>
                  <a:gs pos="100000">
                    <a:schemeClr val="tx2">
                      <a:shade val="90000"/>
                    </a:schemeClr>
                  </a:gs>
                </a:gsLst>
                <a:lin ang="5400000" scaled="0"/>
              </a:gradFill>
              <a:effectLst>
                <a:outerShdw blurRad="50800" dist="25400" dir="5460000" algn="tl" rotWithShape="0">
                  <a:srgbClr val="000000">
                    <a:alpha val="27000"/>
                  </a:srgbClr>
                </a:outerShdw>
              </a:effectLst>
              <a:latin typeface="+mj-lt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z="2800" b="1" dirty="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cs typeface="+mj-cs"/>
              </a:rPr>
              <a:t>Prompt Signal and Delayed Signal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z="2800" b="1" dirty="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cs typeface="+mj-cs"/>
              </a:rPr>
              <a:t>at Near Detector</a:t>
            </a:r>
            <a:endParaRPr kumimoji="0" lang="ko-KR" altLang="en-US" sz="2800" b="1" dirty="0">
              <a:ln w="11430">
                <a:solidFill>
                  <a:schemeClr val="tx2">
                    <a:shade val="25000"/>
                    <a:alpha val="75000"/>
                  </a:schemeClr>
                </a:solidFill>
              </a:ln>
              <a:gradFill>
                <a:gsLst>
                  <a:gs pos="0">
                    <a:schemeClr val="tx2"/>
                  </a:gs>
                  <a:gs pos="50000">
                    <a:schemeClr val="tx2"/>
                  </a:gs>
                  <a:gs pos="100000">
                    <a:schemeClr val="tx2">
                      <a:shade val="90000"/>
                    </a:schemeClr>
                  </a:gs>
                </a:gsLst>
                <a:lin ang="5400000" scaled="0"/>
              </a:gradFill>
              <a:effectLst>
                <a:outerShdw blurRad="50800" dist="25400" dir="5460000" algn="tl" rotWithShape="0">
                  <a:srgbClr val="000000">
                    <a:alpha val="27000"/>
                  </a:srgbClr>
                </a:outerShdw>
              </a:effectLst>
              <a:latin typeface="+mj-lt"/>
              <a:cs typeface="+mj-cs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3429000" y="4967288"/>
            <a:ext cx="3402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lt"/>
              </a:rPr>
              <a:t>* One point is 1week data.  </a:t>
            </a:r>
            <a:endParaRPr lang="ko-KR" altLang="en-US" sz="2000" b="1" dirty="0">
              <a:latin typeface="+mn-lt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611560" y="18864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Time Interval b/w Prompt and Delayed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1" name="TextBox 4"/>
          <p:cNvSpPr txBox="1">
            <a:spLocks noChangeArrowheads="1"/>
          </p:cNvSpPr>
          <p:nvPr/>
        </p:nvSpPr>
        <p:spPr bwMode="auto">
          <a:xfrm>
            <a:off x="683568" y="4509120"/>
            <a:ext cx="8001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400" b="1" dirty="0">
                <a:latin typeface="+mn-ea"/>
                <a:ea typeface="+mn-ea"/>
                <a:cs typeface="Arial Unicode MS" pitchFamily="50" charset="-127"/>
              </a:rPr>
              <a:t>We measured the baseline within 10 cm error </a:t>
            </a:r>
            <a:r>
              <a:rPr lang="en-US" altLang="ko-KR" sz="2400" b="1" dirty="0" smtClean="0">
                <a:latin typeface="+mn-ea"/>
                <a:ea typeface="+mn-ea"/>
                <a:cs typeface="Arial Unicode MS" pitchFamily="50" charset="-127"/>
              </a:rPr>
              <a:t>and estimated the ratio of neutrino flux from each reactor</a:t>
            </a:r>
            <a:r>
              <a:rPr lang="en-US" altLang="ko-KR" sz="2000" b="1" dirty="0" smtClean="0">
                <a:latin typeface="+mn-ea"/>
                <a:ea typeface="+mn-ea"/>
                <a:cs typeface="Arial Unicode MS" pitchFamily="50" charset="-127"/>
              </a:rPr>
              <a:t>. </a:t>
            </a:r>
            <a:r>
              <a:rPr lang="en-US" altLang="ko-KR" sz="2000" dirty="0" smtClean="0">
                <a:latin typeface="+mn-ea"/>
                <a:ea typeface="+mn-ea"/>
                <a:cs typeface="Arial Unicode MS" pitchFamily="50" charset="-127"/>
              </a:rPr>
              <a:t>The error propagation to </a:t>
            </a:r>
            <a:r>
              <a:rPr lang="en-US" altLang="ko-KR" sz="2000" dirty="0">
                <a:latin typeface="+mn-ea"/>
                <a:ea typeface="+mn-ea"/>
                <a:cs typeface="Arial Unicode MS" pitchFamily="50" charset="-127"/>
              </a:rPr>
              <a:t>the number of events </a:t>
            </a:r>
            <a:r>
              <a:rPr lang="en-US" altLang="ko-KR" sz="2000" dirty="0" smtClean="0">
                <a:latin typeface="+mn-ea"/>
                <a:ea typeface="+mn-ea"/>
                <a:cs typeface="Arial Unicode MS" pitchFamily="50" charset="-127"/>
              </a:rPr>
              <a:t>is </a:t>
            </a:r>
            <a:r>
              <a:rPr lang="en-US" altLang="ko-KR" sz="2000" dirty="0">
                <a:latin typeface="+mn-ea"/>
                <a:ea typeface="+mn-ea"/>
                <a:cs typeface="Arial Unicode MS" pitchFamily="50" charset="-127"/>
              </a:rPr>
              <a:t>less than 0.1</a:t>
            </a:r>
            <a:r>
              <a:rPr lang="en-US" altLang="ko-KR" sz="2000" dirty="0" smtClean="0">
                <a:latin typeface="+mn-ea"/>
                <a:ea typeface="+mn-ea"/>
                <a:cs typeface="Arial Unicode MS" pitchFamily="50" charset="-127"/>
              </a:rPr>
              <a:t>%</a:t>
            </a:r>
            <a:endParaRPr lang="en-US" altLang="ko-KR" sz="2000" b="1" dirty="0">
              <a:latin typeface="+mn-ea"/>
              <a:ea typeface="+mn-ea"/>
              <a:cs typeface="Arial Unicode MS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691680" y="1340768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2"/>
                <a:gridCol w="2286016"/>
                <a:gridCol w="2095472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Reactor #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Far ( % )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Near (% )</a:t>
                      </a:r>
                    </a:p>
                  </a:txBody>
                  <a:tcPr marL="81638" marR="81638" marT="83573" marB="42456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14.23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7.06</a:t>
                      </a:r>
                    </a:p>
                  </a:txBody>
                  <a:tcPr marL="81638" marR="81638" marT="83573" marB="42456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16.31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15.54</a:t>
                      </a:r>
                    </a:p>
                  </a:txBody>
                  <a:tcPr marL="81638" marR="81638" marT="83573" marB="42456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17.82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33.80</a:t>
                      </a:r>
                    </a:p>
                  </a:txBody>
                  <a:tcPr marL="81638" marR="81638" marT="83573" marB="42456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18.28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26.71</a:t>
                      </a:r>
                    </a:p>
                  </a:txBody>
                  <a:tcPr marL="81638" marR="81638" marT="83573" marB="42456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17.53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11.37</a:t>
                      </a:r>
                    </a:p>
                  </a:txBody>
                  <a:tcPr marL="81638" marR="81638" marT="83573" marB="42456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6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15.83</a:t>
                      </a:r>
                    </a:p>
                  </a:txBody>
                  <a:tcPr marL="81638" marR="81638" marT="83573" marB="424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5.52</a:t>
                      </a:r>
                    </a:p>
                  </a:txBody>
                  <a:tcPr marL="81638" marR="81638" marT="83573" marB="42456" anchor="ctr" horzOverflow="overflow"/>
                </a:tc>
              </a:tr>
            </a:tbl>
          </a:graphicData>
        </a:graphic>
      </p:graphicFrame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611560" y="18864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Neutrino Flux from each reactor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그림 10" descr="제목 없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275" y="2000250"/>
            <a:ext cx="62674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직선 연결선 5"/>
          <p:cNvCxnSpPr/>
          <p:nvPr/>
        </p:nvCxnSpPr>
        <p:spPr>
          <a:xfrm>
            <a:off x="652463" y="3163888"/>
            <a:ext cx="777716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633413" y="3586163"/>
            <a:ext cx="777716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220663" y="2830513"/>
            <a:ext cx="7906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b="1" dirty="0">
                <a:latin typeface="+mn-lt"/>
              </a:rPr>
              <a:t>804</a:t>
            </a:r>
            <a:endParaRPr lang="ko-KR" altLang="en-US" sz="2800" b="1" dirty="0">
              <a:latin typeface="+mn-lt"/>
            </a:endParaRP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220663" y="3252788"/>
            <a:ext cx="7906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b="1" dirty="0">
                <a:latin typeface="+mn-lt"/>
              </a:rPr>
              <a:t>687</a:t>
            </a:r>
            <a:endParaRPr lang="ko-KR" altLang="en-US" sz="2800" b="1" dirty="0">
              <a:latin typeface="+mn-lt"/>
            </a:endParaRPr>
          </a:p>
        </p:txBody>
      </p:sp>
      <p:sp>
        <p:nvSpPr>
          <p:cNvPr id="37895" name="TextBox 10"/>
          <p:cNvSpPr txBox="1">
            <a:spLocks noChangeArrowheads="1"/>
          </p:cNvSpPr>
          <p:nvPr/>
        </p:nvSpPr>
        <p:spPr bwMode="auto">
          <a:xfrm>
            <a:off x="2357438" y="4178300"/>
            <a:ext cx="3498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>
                <a:solidFill>
                  <a:srgbClr val="FF0000"/>
                </a:solidFill>
                <a:latin typeface="+mn-lt"/>
              </a:rPr>
              <a:t>14.6% decrease</a:t>
            </a:r>
          </a:p>
          <a:p>
            <a:pPr>
              <a:defRPr/>
            </a:pPr>
            <a:r>
              <a:rPr lang="en-US" altLang="ko-KR" sz="2000" b="1">
                <a:solidFill>
                  <a:srgbClr val="FF0000"/>
                </a:solidFill>
                <a:latin typeface="+mn-lt"/>
              </a:rPr>
              <a:t>@1 reactor off (Reactor# 2)</a:t>
            </a:r>
            <a:endParaRPr lang="ko-KR" altLang="en-US" sz="2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611560" y="404664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Reactor Neutrino Candidates at ND </a:t>
            </a:r>
            <a:endParaRPr kumimoji="0" lang="en-US" altLang="ko-KR" sz="2800" b="1" dirty="0">
              <a:solidFill>
                <a:srgbClr val="000000"/>
              </a:solidFill>
              <a:latin typeface="Helvetica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Summary</a:t>
            </a:r>
            <a:endParaRPr lang="ko-KR" altLang="en-US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" name="Text Box 340"/>
          <p:cNvSpPr txBox="1">
            <a:spLocks noChangeArrowheads="1"/>
          </p:cNvSpPr>
          <p:nvPr/>
        </p:nvSpPr>
        <p:spPr bwMode="auto">
          <a:xfrm>
            <a:off x="212725" y="1597025"/>
            <a:ext cx="8785225" cy="4154488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0" hangingPunct="0">
              <a:buFont typeface="Wingdings" pitchFamily="2" charset="2"/>
              <a:buChar char="§"/>
              <a:defRPr/>
            </a:pPr>
            <a:endParaRPr kumimoji="0" lang="en-US" altLang="ko-KR" sz="2400" dirty="0">
              <a:solidFill>
                <a:prstClr val="white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261938" indent="-261938" eaLnBrk="0" hangingPunct="0">
              <a:buFont typeface="Wingdings" pitchFamily="2" charset="2"/>
              <a:buChar char="§"/>
              <a:defRPr/>
            </a:pPr>
            <a:r>
              <a:rPr kumimoji="0" lang="en-US" altLang="ko-KR" sz="2400" dirty="0">
                <a:solidFill>
                  <a:prstClr val="white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RENO has been taking data with near &amp; far detectors since last August and </a:t>
            </a:r>
            <a:r>
              <a:rPr kumimoji="0" lang="en-US" altLang="ko-KR" sz="2400" dirty="0" smtClean="0">
                <a:solidFill>
                  <a:prstClr val="white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its integrated </a:t>
            </a:r>
            <a:r>
              <a:rPr kumimoji="0" lang="en-US" altLang="ko-KR" sz="2400" dirty="0">
                <a:solidFill>
                  <a:prstClr val="white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efficiency of data taking is above 90% in both detectors.</a:t>
            </a:r>
          </a:p>
          <a:p>
            <a:pPr marL="261938" indent="-261938" eaLnBrk="0" hangingPunct="0">
              <a:buFont typeface="Wingdings" pitchFamily="2" charset="2"/>
              <a:buChar char="§"/>
              <a:defRPr/>
            </a:pPr>
            <a:endParaRPr kumimoji="0" lang="en-US" altLang="ko-KR" sz="2400" dirty="0">
              <a:solidFill>
                <a:prstClr val="white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261938" indent="-261938" eaLnBrk="0" hangingPunct="0">
              <a:buFont typeface="Wingdings" pitchFamily="2" charset="2"/>
              <a:buChar char="§"/>
              <a:defRPr/>
            </a:pPr>
            <a:r>
              <a:rPr kumimoji="0" lang="en-US" altLang="ko-KR" sz="2400" dirty="0">
                <a:solidFill>
                  <a:prstClr val="white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Detectors are stable and </a:t>
            </a:r>
            <a:r>
              <a:rPr kumimoji="0" lang="en-US" altLang="ko-KR" sz="2400" dirty="0" smtClean="0">
                <a:solidFill>
                  <a:prstClr val="white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well-calibrated, </a:t>
            </a:r>
            <a:r>
              <a:rPr kumimoji="0" lang="en-US" altLang="ko-KR" sz="2400" dirty="0">
                <a:solidFill>
                  <a:prstClr val="white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and data acquisition and analysis are going on smoothly.</a:t>
            </a:r>
          </a:p>
          <a:p>
            <a:pPr marL="261938" indent="-261938" eaLnBrk="0" hangingPunct="0">
              <a:buFont typeface="Wingdings" pitchFamily="2" charset="2"/>
              <a:buChar char="§"/>
              <a:defRPr/>
            </a:pPr>
            <a:endParaRPr kumimoji="0" lang="en-US" altLang="ko-KR" sz="2400" dirty="0">
              <a:solidFill>
                <a:prstClr val="white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261938" indent="-261938" eaLnBrk="0" hangingPunct="0">
              <a:buFont typeface="Wingdings" pitchFamily="2" charset="2"/>
              <a:buChar char="§"/>
              <a:defRPr/>
            </a:pPr>
            <a:r>
              <a:rPr kumimoji="0" lang="en-US" altLang="ko-KR" sz="2400" dirty="0">
                <a:solidFill>
                  <a:prstClr val="white">
                    <a:lumMod val="95000"/>
                  </a:prst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Oscillation analysis with data of far detector </a:t>
            </a:r>
            <a:r>
              <a:rPr kumimoji="0" lang="en-US" altLang="ko-KR" sz="2400" dirty="0" smtClean="0">
                <a:solidFill>
                  <a:prstClr val="white">
                    <a:lumMod val="95000"/>
                  </a:prst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is </a:t>
            </a:r>
            <a:r>
              <a:rPr kumimoji="0" lang="en-US" altLang="ko-KR" sz="2400" dirty="0">
                <a:solidFill>
                  <a:prstClr val="white">
                    <a:lumMod val="95000"/>
                  </a:prst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almost completed</a:t>
            </a:r>
            <a:r>
              <a:rPr kumimoji="0" lang="en-US" altLang="ko-KR" sz="2400" dirty="0" smtClean="0">
                <a:solidFill>
                  <a:prstClr val="white">
                    <a:lumMod val="95000"/>
                  </a:prst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RENO result coming up soon.</a:t>
            </a:r>
            <a:endParaRPr kumimoji="0" lang="en-US" altLang="ko-KR" sz="2400" dirty="0">
              <a:solidFill>
                <a:prstClr val="white">
                  <a:lumMod val="95000"/>
                </a:prst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261938" indent="-261938" eaLnBrk="0" hangingPunct="0">
              <a:buFont typeface="Wingdings" pitchFamily="2" charset="2"/>
              <a:buChar char="§"/>
              <a:defRPr/>
            </a:pPr>
            <a:endParaRPr kumimoji="0" lang="en-US" altLang="ko-KR" sz="2400" dirty="0">
              <a:solidFill>
                <a:prstClr val="white">
                  <a:lumMod val="95000"/>
                </a:prst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0"/>
          <p:cNvSpPr txBox="1">
            <a:spLocks noChangeArrowheads="1"/>
          </p:cNvSpPr>
          <p:nvPr/>
        </p:nvSpPr>
        <p:spPr bwMode="auto">
          <a:xfrm>
            <a:off x="212725" y="428625"/>
            <a:ext cx="8716963" cy="107791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0" hangingPunct="0">
              <a:buFont typeface="Wingdings" pitchFamily="2" charset="2"/>
              <a:buChar char="§"/>
              <a:defRPr/>
            </a:pPr>
            <a:endParaRPr kumimoji="0" lang="en-US" altLang="ko-KR" sz="800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261938" indent="-261938" eaLnBrk="0" hangingPunct="0">
              <a:buFont typeface="Wingdings" pitchFamily="2" charset="2"/>
              <a:buChar char="§"/>
              <a:defRPr/>
            </a:pPr>
            <a:r>
              <a:rPr kumimoji="0"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RENO’s six-month data can observe sin</a:t>
            </a:r>
            <a:r>
              <a:rPr kumimoji="0" lang="en-US" altLang="ko-KR" sz="2400" baseline="300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kumimoji="0"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</a:t>
            </a:r>
            <a:r>
              <a:rPr lang="en-US" altLang="ja-JP" sz="2400" dirty="0">
                <a:solidFill>
                  <a:schemeClr val="bg1"/>
                </a:solidFill>
                <a:latin typeface="Symbol" pitchFamily="18" charset="2"/>
                <a:ea typeface="Arial Unicode MS" pitchFamily="50" charset="-127"/>
                <a:cs typeface="Arial Unicode MS" pitchFamily="50" charset="-127"/>
              </a:rPr>
              <a:t>q</a:t>
            </a:r>
            <a:r>
              <a:rPr lang="en-US" altLang="ja-JP" sz="2400" baseline="-250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13</a:t>
            </a:r>
            <a:r>
              <a:rPr kumimoji="0"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 if it is larger than 0.05 at 3</a:t>
            </a:r>
            <a:r>
              <a:rPr kumimoji="0" lang="en-US" altLang="ko-KR" sz="2400" dirty="0">
                <a:solidFill>
                  <a:schemeClr val="bg1"/>
                </a:solidFill>
                <a:latin typeface="Symbol" pitchFamily="18" charset="2"/>
                <a:ea typeface="Arial Unicode MS" pitchFamily="50" charset="-127"/>
                <a:cs typeface="Arial Unicode MS" pitchFamily="50" charset="-127"/>
              </a:rPr>
              <a:t>s</a:t>
            </a:r>
            <a:r>
              <a:rPr kumimoji="0"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level .</a:t>
            </a:r>
          </a:p>
          <a:p>
            <a:pPr marL="261938" indent="-261938" eaLnBrk="0" hangingPunct="0">
              <a:buFont typeface="Wingdings" pitchFamily="2" charset="2"/>
              <a:buChar char="§"/>
              <a:defRPr/>
            </a:pPr>
            <a:endParaRPr kumimoji="0" lang="en-US" altLang="ko-KR" sz="800" dirty="0">
              <a:solidFill>
                <a:srgbClr val="FFFF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2" name="그룹 6"/>
          <p:cNvGrpSpPr>
            <a:grpSpLocks/>
          </p:cNvGrpSpPr>
          <p:nvPr/>
        </p:nvGrpSpPr>
        <p:grpSpPr bwMode="auto">
          <a:xfrm>
            <a:off x="2571750" y="1857375"/>
            <a:ext cx="4143375" cy="3429000"/>
            <a:chOff x="2428875" y="1758950"/>
            <a:chExt cx="4214813" cy="3455988"/>
          </a:xfrm>
        </p:grpSpPr>
        <p:pic>
          <p:nvPicPr>
            <p:cNvPr id="41989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28875" y="1758950"/>
              <a:ext cx="4214813" cy="34559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cxnSp>
          <p:nvCxnSpPr>
            <p:cNvPr id="41990" name="직선 화살표 연결선 11"/>
            <p:cNvCxnSpPr>
              <a:cxnSpLocks noChangeShapeType="1"/>
            </p:cNvCxnSpPr>
            <p:nvPr/>
          </p:nvCxnSpPr>
          <p:spPr bwMode="auto">
            <a:xfrm rot="5400000" flipH="1" flipV="1">
              <a:off x="2250281" y="3952082"/>
              <a:ext cx="1928813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 type="arrow" w="med" len="med"/>
            </a:ln>
          </p:spPr>
        </p:cxnSp>
        <p:cxnSp>
          <p:nvCxnSpPr>
            <p:cNvPr id="41991" name="직선 화살표 연결선 32"/>
            <p:cNvCxnSpPr>
              <a:cxnSpLocks noChangeShapeType="1"/>
            </p:cNvCxnSpPr>
            <p:nvPr/>
          </p:nvCxnSpPr>
          <p:spPr bwMode="auto">
            <a:xfrm flipH="1">
              <a:off x="2903538" y="2986088"/>
              <a:ext cx="1584325" cy="0"/>
            </a:xfrm>
            <a:prstGeom prst="straightConnector1">
              <a:avLst/>
            </a:prstGeom>
            <a:noFill/>
            <a:ln w="19050" algn="ctr">
              <a:solidFill>
                <a:schemeClr val="accent2"/>
              </a:solidFill>
              <a:prstDash val="sysDash"/>
              <a:round/>
              <a:headEnd/>
              <a:tailEnd type="arrow" w="med" len="med"/>
            </a:ln>
          </p:spPr>
        </p:cxnSp>
      </p:grpSp>
      <p:sp>
        <p:nvSpPr>
          <p:cNvPr id="14" name="Text Box 340"/>
          <p:cNvSpPr txBox="1">
            <a:spLocks noChangeArrowheads="1"/>
          </p:cNvSpPr>
          <p:nvPr/>
        </p:nvSpPr>
        <p:spPr bwMode="auto">
          <a:xfrm>
            <a:off x="238125" y="5599113"/>
            <a:ext cx="8785225" cy="83026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kumimoji="0" lang="en-US" altLang="ko-KR" sz="2400" b="1" dirty="0">
                <a:solidFill>
                  <a:srgbClr val="F2F2F2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RENO expects to release the first result  in a couple of months and hope to present  it in Neutrino 2012 @ Kyoto.</a:t>
            </a:r>
            <a:endParaRPr kumimoji="0" lang="en-US" altLang="ko-KR" sz="2400" b="1" dirty="0">
              <a:solidFill>
                <a:srgbClr val="FFFF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1547813" y="260350"/>
            <a:ext cx="6192837" cy="5302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800" b="1" dirty="0">
                <a:solidFill>
                  <a:srgbClr val="000000"/>
                </a:solidFill>
                <a:latin typeface="Arial" charset="0"/>
              </a:rPr>
              <a:t>Prospect  for </a:t>
            </a:r>
            <a:r>
              <a:rPr lang="en-US" altLang="ja-JP" sz="3200" b="1" dirty="0">
                <a:solidFill>
                  <a:srgbClr val="000000"/>
                </a:solidFill>
                <a:latin typeface="Symbol" pitchFamily="18" charset="2"/>
                <a:ea typeface="ＭＳ Ｐゴシック" charset="-128"/>
              </a:rPr>
              <a:t>q</a:t>
            </a:r>
            <a:r>
              <a:rPr lang="en-US" altLang="ja-JP" sz="3200" b="1" baseline="-25000" dirty="0">
                <a:solidFill>
                  <a:srgbClr val="000000"/>
                </a:solidFill>
                <a:latin typeface="Arial" charset="0"/>
                <a:ea typeface="굴림" pitchFamily="50" charset="-127"/>
              </a:rPr>
              <a:t>1</a:t>
            </a:r>
            <a:r>
              <a:rPr lang="en-US" altLang="ko-KR" sz="3200" b="1" baseline="-25000" dirty="0">
                <a:solidFill>
                  <a:srgbClr val="000000"/>
                </a:solidFill>
                <a:latin typeface="Arial" charset="0"/>
                <a:ea typeface="굴림" pitchFamily="50" charset="-127"/>
              </a:rPr>
              <a:t>3</a:t>
            </a:r>
            <a:r>
              <a:rPr lang="en-US" altLang="ko-KR" sz="2600" b="1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pic>
        <p:nvPicPr>
          <p:cNvPr id="2027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268413"/>
            <a:ext cx="4622801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313" y="2852738"/>
            <a:ext cx="46116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7" name="Text Box 2"/>
          <p:cNvSpPr txBox="1">
            <a:spLocks noChangeArrowheads="1"/>
          </p:cNvSpPr>
          <p:nvPr/>
        </p:nvSpPr>
        <p:spPr bwMode="auto">
          <a:xfrm>
            <a:off x="4752975" y="1268413"/>
            <a:ext cx="4140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 b="1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Mezzetto</a:t>
            </a:r>
            <a:r>
              <a:rPr lang="en-US" altLang="ko-KR" sz="18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&amp; </a:t>
            </a:r>
            <a:r>
              <a:rPr lang="en-US" altLang="ko-KR" sz="1800" b="1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Schwetz</a:t>
            </a:r>
            <a:r>
              <a:rPr lang="en-US" altLang="ko-KR" sz="18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,  J. Phys. G (2010) 103001 </a:t>
            </a:r>
            <a:endParaRPr lang="en-US" altLang="ko-KR" sz="1800" b="1" dirty="0">
              <a:solidFill>
                <a:srgbClr val="FF66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9950"/>
            <a:ext cx="5364163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1107" name="Rectangle 51"/>
          <p:cNvSpPr>
            <a:spLocks noChangeArrowheads="1"/>
          </p:cNvSpPr>
          <p:nvPr/>
        </p:nvSpPr>
        <p:spPr bwMode="auto">
          <a:xfrm>
            <a:off x="517525" y="188913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 dirty="0">
                <a:solidFill>
                  <a:srgbClr val="000000"/>
                </a:solidFill>
                <a:latin typeface="Arial" charset="0"/>
              </a:rPr>
              <a:t>Detection of Reactor Antineutrinos</a:t>
            </a:r>
            <a:endParaRPr lang="ko-KR" altLang="en-US" sz="3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7940" name="Picture 53" descr="UNI0000110034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975"/>
            <a:ext cx="23209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1341438"/>
            <a:ext cx="25146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7942" name="직선 화살표 연결선 18"/>
          <p:cNvCxnSpPr>
            <a:cxnSpLocks noChangeShapeType="1"/>
          </p:cNvCxnSpPr>
          <p:nvPr/>
        </p:nvCxnSpPr>
        <p:spPr bwMode="auto">
          <a:xfrm>
            <a:off x="5076825" y="1773238"/>
            <a:ext cx="503238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67943" name="직선 화살표 연결선 19"/>
          <p:cNvCxnSpPr>
            <a:cxnSpLocks noChangeShapeType="1"/>
          </p:cNvCxnSpPr>
          <p:nvPr/>
        </p:nvCxnSpPr>
        <p:spPr bwMode="auto">
          <a:xfrm rot="16200000" flipH="1">
            <a:off x="4968082" y="1881981"/>
            <a:ext cx="792162" cy="5746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7944" name="Text Box 2"/>
          <p:cNvSpPr txBox="1">
            <a:spLocks noChangeArrowheads="1"/>
          </p:cNvSpPr>
          <p:nvPr/>
        </p:nvSpPr>
        <p:spPr bwMode="auto">
          <a:xfrm>
            <a:off x="5580063" y="1844675"/>
            <a:ext cx="3168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+ p  </a:t>
            </a:r>
            <a:r>
              <a:rPr lang="en-US" altLang="ko-KR" sz="1400" b="1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</a:t>
            </a:r>
            <a:r>
              <a:rPr lang="en-US" altLang="ko-KR" sz="18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D  +  </a:t>
            </a:r>
            <a:r>
              <a:rPr lang="en-US" altLang="ko-KR" sz="1800" b="1">
                <a:solidFill>
                  <a:schemeClr val="tx1"/>
                </a:solidFill>
                <a:latin typeface="Symbol" pitchFamily="18" charset="2"/>
                <a:ea typeface="굴림" pitchFamily="50" charset="-127"/>
              </a:rPr>
              <a:t>g</a:t>
            </a:r>
            <a:r>
              <a:rPr lang="en-US" altLang="ko-KR" sz="18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(2.2 MeV) </a:t>
            </a:r>
            <a:endParaRPr lang="en-US" altLang="ko-KR" sz="1800" b="1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7945" name="Text Box 2"/>
          <p:cNvSpPr txBox="1">
            <a:spLocks noChangeArrowheads="1"/>
          </p:cNvSpPr>
          <p:nvPr/>
        </p:nvSpPr>
        <p:spPr bwMode="auto">
          <a:xfrm>
            <a:off x="4284663" y="908050"/>
            <a:ext cx="1863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b="1">
                <a:solidFill>
                  <a:srgbClr val="FF9900"/>
                </a:solidFill>
                <a:latin typeface="Arial" pitchFamily="34" charset="0"/>
                <a:ea typeface="굴림" pitchFamily="50" charset="-127"/>
              </a:rPr>
              <a:t>(prompt signal)</a:t>
            </a:r>
            <a:endParaRPr lang="en-US" altLang="ko-KR" sz="1800" b="1">
              <a:solidFill>
                <a:srgbClr val="FF99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7946" name="타원 25"/>
          <p:cNvSpPr>
            <a:spLocks noChangeArrowheads="1"/>
          </p:cNvSpPr>
          <p:nvPr/>
        </p:nvSpPr>
        <p:spPr bwMode="auto">
          <a:xfrm>
            <a:off x="3924300" y="1268413"/>
            <a:ext cx="576263" cy="576262"/>
          </a:xfrm>
          <a:prstGeom prst="ellipse">
            <a:avLst/>
          </a:prstGeom>
          <a:noFill/>
          <a:ln w="3175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latinLnBrk="0"/>
            <a:endParaRPr lang="ko-KR" altLang="en-US" sz="18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7947" name="Text Box 2"/>
          <p:cNvSpPr txBox="1">
            <a:spLocks noChangeArrowheads="1"/>
          </p:cNvSpPr>
          <p:nvPr/>
        </p:nvSpPr>
        <p:spPr bwMode="auto">
          <a:xfrm>
            <a:off x="5148263" y="1547813"/>
            <a:ext cx="1028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b="1">
                <a:solidFill>
                  <a:srgbClr val="0033CC"/>
                </a:solidFill>
                <a:latin typeface="Arial" pitchFamily="34" charset="0"/>
                <a:ea typeface="굴림" pitchFamily="50" charset="-127"/>
              </a:rPr>
              <a:t>~180 </a:t>
            </a:r>
            <a:r>
              <a:rPr lang="en-US" altLang="ko-KR" sz="1800" b="1">
                <a:solidFill>
                  <a:srgbClr val="0033CC"/>
                </a:solidFill>
                <a:latin typeface="Symbol" pitchFamily="18" charset="2"/>
                <a:ea typeface="굴림" pitchFamily="50" charset="-127"/>
              </a:rPr>
              <a:t>m</a:t>
            </a:r>
            <a:r>
              <a:rPr lang="en-US" altLang="ko-KR" sz="1800" b="1">
                <a:solidFill>
                  <a:srgbClr val="0033CC"/>
                </a:solidFill>
                <a:latin typeface="Arial" pitchFamily="34" charset="0"/>
                <a:ea typeface="굴림" pitchFamily="50" charset="-127"/>
              </a:rPr>
              <a:t>s</a:t>
            </a:r>
            <a:endParaRPr lang="en-US" altLang="ko-KR" sz="1800" b="1">
              <a:solidFill>
                <a:srgbClr val="0033CC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7948" name="Text Box 2"/>
          <p:cNvSpPr txBox="1">
            <a:spLocks noChangeArrowheads="1"/>
          </p:cNvSpPr>
          <p:nvPr/>
        </p:nvSpPr>
        <p:spPr bwMode="auto">
          <a:xfrm>
            <a:off x="4572000" y="2060575"/>
            <a:ext cx="90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b="1">
                <a:solidFill>
                  <a:srgbClr val="0033CC"/>
                </a:solidFill>
                <a:latin typeface="Arial" pitchFamily="34" charset="0"/>
                <a:ea typeface="굴림" pitchFamily="50" charset="-127"/>
              </a:rPr>
              <a:t>~30 </a:t>
            </a:r>
            <a:r>
              <a:rPr lang="en-US" altLang="ko-KR" sz="1800" b="1">
                <a:solidFill>
                  <a:srgbClr val="0033CC"/>
                </a:solidFill>
                <a:latin typeface="Symbol" pitchFamily="18" charset="2"/>
                <a:ea typeface="굴림" pitchFamily="50" charset="-127"/>
              </a:rPr>
              <a:t>m</a:t>
            </a:r>
            <a:r>
              <a:rPr lang="en-US" altLang="ko-KR" sz="1800" b="1">
                <a:solidFill>
                  <a:srgbClr val="0033CC"/>
                </a:solidFill>
                <a:latin typeface="Arial" pitchFamily="34" charset="0"/>
                <a:ea typeface="굴림" pitchFamily="50" charset="-127"/>
              </a:rPr>
              <a:t>s</a:t>
            </a:r>
            <a:endParaRPr lang="en-US" altLang="ko-KR" sz="1800" b="1">
              <a:solidFill>
                <a:srgbClr val="0033CC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7949" name="Text Box 2"/>
          <p:cNvSpPr txBox="1">
            <a:spLocks noChangeArrowheads="1"/>
          </p:cNvSpPr>
          <p:nvPr/>
        </p:nvSpPr>
        <p:spPr bwMode="auto">
          <a:xfrm>
            <a:off x="6156325" y="1412875"/>
            <a:ext cx="1871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 b="1">
                <a:solidFill>
                  <a:srgbClr val="FF9900"/>
                </a:solidFill>
                <a:latin typeface="Arial" pitchFamily="34" charset="0"/>
                <a:ea typeface="굴림" pitchFamily="50" charset="-127"/>
              </a:rPr>
              <a:t>(delayed signal)</a:t>
            </a:r>
            <a:endParaRPr lang="en-US" altLang="ko-KR" sz="1800" b="1">
              <a:solidFill>
                <a:srgbClr val="FF99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7950" name="Text Box 2"/>
          <p:cNvSpPr txBox="1">
            <a:spLocks noChangeArrowheads="1"/>
          </p:cNvSpPr>
          <p:nvPr/>
        </p:nvSpPr>
        <p:spPr bwMode="auto">
          <a:xfrm>
            <a:off x="5724525" y="2420938"/>
            <a:ext cx="309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+ Gd  </a:t>
            </a:r>
            <a:r>
              <a:rPr lang="en-US" altLang="ko-KR" sz="1400" b="1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</a:t>
            </a:r>
            <a:r>
              <a:rPr lang="en-US" altLang="ko-KR" sz="18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Gd +  </a:t>
            </a:r>
            <a:r>
              <a:rPr lang="en-US" altLang="ko-KR" sz="1800" b="1">
                <a:solidFill>
                  <a:schemeClr val="tx1"/>
                </a:solidFill>
                <a:latin typeface="Symbol" pitchFamily="18" charset="2"/>
                <a:ea typeface="굴림" pitchFamily="50" charset="-127"/>
              </a:rPr>
              <a:t>g</a:t>
            </a:r>
            <a:r>
              <a:rPr lang="en-US" altLang="ko-KR" sz="18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‘s (8 MeV) </a:t>
            </a:r>
            <a:endParaRPr lang="en-US" altLang="ko-KR" sz="1800" b="1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7951" name="타원 17"/>
          <p:cNvSpPr>
            <a:spLocks noChangeArrowheads="1"/>
          </p:cNvSpPr>
          <p:nvPr/>
        </p:nvSpPr>
        <p:spPr bwMode="auto">
          <a:xfrm>
            <a:off x="6948488" y="1844675"/>
            <a:ext cx="360362" cy="360363"/>
          </a:xfrm>
          <a:prstGeom prst="ellipse">
            <a:avLst/>
          </a:prstGeom>
          <a:noFill/>
          <a:ln w="3175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latinLnBrk="0"/>
            <a:endParaRPr lang="ko-KR" altLang="en-US" sz="18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7952" name="타원 21"/>
          <p:cNvSpPr>
            <a:spLocks noChangeArrowheads="1"/>
          </p:cNvSpPr>
          <p:nvPr/>
        </p:nvSpPr>
        <p:spPr bwMode="auto">
          <a:xfrm>
            <a:off x="7308850" y="2420938"/>
            <a:ext cx="431800" cy="431800"/>
          </a:xfrm>
          <a:prstGeom prst="ellipse">
            <a:avLst/>
          </a:prstGeom>
          <a:noFill/>
          <a:ln w="3175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latinLnBrk="0"/>
            <a:endParaRPr lang="ko-KR" altLang="en-US" sz="18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7953" name="Text Box 2"/>
          <p:cNvSpPr txBox="1">
            <a:spLocks noChangeArrowheads="1"/>
          </p:cNvSpPr>
          <p:nvPr/>
        </p:nvSpPr>
        <p:spPr bwMode="auto">
          <a:xfrm>
            <a:off x="4644008" y="3717032"/>
            <a:ext cx="42481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20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Neutrino energy measurement </a:t>
            </a:r>
            <a:endParaRPr lang="en-US" altLang="ko-KR" sz="2000" b="1" dirty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16795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221088"/>
            <a:ext cx="43211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684213" y="1785938"/>
            <a:ext cx="64716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2.73 GW per reactor </a:t>
            </a:r>
            <a:r>
              <a:rPr lang="en-US" altLang="ko-KR" sz="2400" b="1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ⅹ </a:t>
            </a:r>
            <a:r>
              <a:rPr lang="en-US" altLang="ko-KR" sz="2400" b="1" dirty="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6 reactors</a:t>
            </a:r>
            <a:endParaRPr lang="en-US" altLang="ko-KR" sz="2400" b="1" dirty="0">
              <a:solidFill>
                <a:srgbClr val="FF6600"/>
              </a:solidFill>
              <a:latin typeface="굴림" pitchFamily="50" charset="-127"/>
              <a:ea typeface="굴림" pitchFamily="50" charset="-127"/>
            </a:endParaRPr>
          </a:p>
          <a:p>
            <a:pPr>
              <a:buFontTx/>
              <a:buChar char="•"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1.21x10</a:t>
            </a:r>
            <a:r>
              <a:rPr lang="en-US" altLang="ko-KR" sz="2400" b="1" baseline="300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30</a:t>
            </a: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free protons per </a:t>
            </a:r>
            <a:r>
              <a:rPr lang="en-US" altLang="ko-KR" sz="2400" b="1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target </a:t>
            </a:r>
            <a:r>
              <a:rPr lang="en-US" altLang="ko-KR" sz="2400" b="1" dirty="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(16 tons)</a:t>
            </a:r>
          </a:p>
        </p:txBody>
      </p:sp>
      <p:sp>
        <p:nvSpPr>
          <p:cNvPr id="347139" name="Text Box 3"/>
          <p:cNvSpPr txBox="1">
            <a:spLocks noChangeArrowheads="1"/>
          </p:cNvSpPr>
          <p:nvPr/>
        </p:nvSpPr>
        <p:spPr bwMode="auto">
          <a:xfrm>
            <a:off x="684212" y="3071813"/>
            <a:ext cx="5687987" cy="83099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ko-KR" sz="2400" b="1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2400" b="1" dirty="0" smtClean="0"/>
              <a:t> Near :  ~ </a:t>
            </a:r>
            <a:r>
              <a:rPr lang="en-US" altLang="ko-KR" sz="2400" b="1" dirty="0" smtClean="0">
                <a:solidFill>
                  <a:srgbClr val="3366FF"/>
                </a:solidFill>
              </a:rPr>
              <a:t>800/day</a:t>
            </a:r>
            <a:r>
              <a:rPr lang="en-US" altLang="ko-KR" sz="2400" b="1" dirty="0" smtClean="0"/>
              <a:t>,   300,000/year</a:t>
            </a:r>
          </a:p>
          <a:p>
            <a:pPr>
              <a:buFontTx/>
              <a:buChar char="•"/>
              <a:defRPr/>
            </a:pPr>
            <a:r>
              <a:rPr lang="en-US" altLang="ko-KR" sz="2400" b="1" dirty="0" smtClean="0"/>
              <a:t>  Far :   ~ </a:t>
            </a:r>
            <a:r>
              <a:rPr lang="en-US" altLang="ko-KR" sz="2400" b="1" dirty="0" smtClean="0">
                <a:solidFill>
                  <a:srgbClr val="3366FF"/>
                </a:solidFill>
              </a:rPr>
              <a:t>85/day</a:t>
            </a:r>
            <a:r>
              <a:rPr lang="en-US" altLang="ko-KR" sz="2400" b="1" dirty="0" smtClean="0"/>
              <a:t>,     31,000/year</a:t>
            </a:r>
            <a:endParaRPr lang="en-US" altLang="ko-KR" sz="2400" b="1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213" y="4511675"/>
            <a:ext cx="6696075" cy="1438275"/>
            <a:chOff x="431" y="2588"/>
            <a:chExt cx="4218" cy="906"/>
          </a:xfrm>
        </p:grpSpPr>
        <p:sp>
          <p:nvSpPr>
            <p:cNvPr id="168966" name="Text Box 5"/>
            <p:cNvSpPr txBox="1">
              <a:spLocks noChangeArrowheads="1"/>
            </p:cNvSpPr>
            <p:nvPr/>
          </p:nvSpPr>
          <p:spPr bwMode="auto">
            <a:xfrm>
              <a:off x="493" y="2588"/>
              <a:ext cx="38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4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3 years of data taking with 70% efficiency</a:t>
              </a:r>
            </a:p>
          </p:txBody>
        </p:sp>
        <p:sp>
          <p:nvSpPr>
            <p:cNvPr id="168967" name="Text Box 6"/>
            <p:cNvSpPr txBox="1">
              <a:spLocks noChangeArrowheads="1"/>
            </p:cNvSpPr>
            <p:nvPr/>
          </p:nvSpPr>
          <p:spPr bwMode="auto">
            <a:xfrm>
              <a:off x="1061" y="2976"/>
              <a:ext cx="358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/>
              <a:r>
                <a:rPr lang="en-US" altLang="ko-KR" sz="18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 </a:t>
              </a:r>
              <a:r>
                <a:rPr lang="en-US" altLang="ko-KR" sz="24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Near :  9.83x10</a:t>
              </a:r>
              <a:r>
                <a:rPr lang="en-US" altLang="ko-KR" sz="2400" b="1" baseline="300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5  </a:t>
              </a:r>
              <a:r>
                <a:rPr lang="en-US" altLang="ko-KR" sz="24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≈ 10</a:t>
              </a:r>
              <a:r>
                <a:rPr lang="en-US" altLang="ko-KR" sz="2400" b="1" baseline="300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6   </a:t>
              </a:r>
              <a:r>
                <a:rPr lang="en-US" altLang="ko-KR" sz="24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(0.1% error)</a:t>
              </a:r>
            </a:p>
            <a:p>
              <a:pPr latinLnBrk="0"/>
              <a:r>
                <a:rPr lang="en-US" altLang="ko-KR" sz="24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 Far :    8.74x10</a:t>
              </a:r>
              <a:r>
                <a:rPr lang="en-US" altLang="ko-KR" sz="2400" b="1" baseline="300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4  </a:t>
              </a:r>
              <a:r>
                <a:rPr lang="en-US" altLang="ko-KR" sz="24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≈ 10</a:t>
              </a:r>
              <a:r>
                <a:rPr lang="en-US" altLang="ko-KR" sz="2400" b="1" baseline="300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rPr>
                <a:t>5   </a:t>
              </a:r>
              <a:r>
                <a:rPr lang="en-US" altLang="ko-KR" sz="2400" b="1">
                  <a:solidFill>
                    <a:srgbClr val="FF6600"/>
                  </a:solidFill>
                  <a:latin typeface="Arial" pitchFamily="34" charset="0"/>
                  <a:ea typeface="굴림" pitchFamily="50" charset="-127"/>
                </a:rPr>
                <a:t>(0.3% error)</a:t>
              </a:r>
            </a:p>
          </p:txBody>
        </p:sp>
        <p:sp>
          <p:nvSpPr>
            <p:cNvPr id="168968" name="Freeform 7"/>
            <p:cNvSpPr>
              <a:spLocks/>
            </p:cNvSpPr>
            <p:nvPr/>
          </p:nvSpPr>
          <p:spPr bwMode="auto">
            <a:xfrm>
              <a:off x="431" y="2623"/>
              <a:ext cx="136" cy="206"/>
            </a:xfrm>
            <a:custGeom>
              <a:avLst/>
              <a:gdLst>
                <a:gd name="T0" fmla="*/ 0 w 1142"/>
                <a:gd name="T1" fmla="*/ 1 h 979"/>
                <a:gd name="T2" fmla="*/ 0 w 1142"/>
                <a:gd name="T3" fmla="*/ 8 h 979"/>
                <a:gd name="T4" fmla="*/ 0 w 1142"/>
                <a:gd name="T5" fmla="*/ 8 h 979"/>
                <a:gd name="T6" fmla="*/ 2 w 1142"/>
                <a:gd name="T7" fmla="*/ 0 h 979"/>
                <a:gd name="T8" fmla="*/ 1 w 1142"/>
                <a:gd name="T9" fmla="*/ 6 h 979"/>
                <a:gd name="T10" fmla="*/ 0 w 1142"/>
                <a:gd name="T11" fmla="*/ 6 h 979"/>
                <a:gd name="T12" fmla="*/ 0 w 1142"/>
                <a:gd name="T13" fmla="*/ 1 h 9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42"/>
                <a:gd name="T22" fmla="*/ 0 h 979"/>
                <a:gd name="T23" fmla="*/ 1142 w 1142"/>
                <a:gd name="T24" fmla="*/ 979 h 9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42" h="979">
                  <a:moveTo>
                    <a:pt x="228" y="141"/>
                  </a:moveTo>
                  <a:cubicBezTo>
                    <a:pt x="199" y="172"/>
                    <a:pt x="62" y="701"/>
                    <a:pt x="53" y="819"/>
                  </a:cubicBezTo>
                  <a:cubicBezTo>
                    <a:pt x="44" y="937"/>
                    <a:pt x="0" y="979"/>
                    <a:pt x="177" y="849"/>
                  </a:cubicBezTo>
                  <a:cubicBezTo>
                    <a:pt x="354" y="719"/>
                    <a:pt x="1092" y="78"/>
                    <a:pt x="1117" y="39"/>
                  </a:cubicBezTo>
                  <a:cubicBezTo>
                    <a:pt x="1142" y="0"/>
                    <a:pt x="478" y="517"/>
                    <a:pt x="330" y="615"/>
                  </a:cubicBezTo>
                  <a:cubicBezTo>
                    <a:pt x="182" y="713"/>
                    <a:pt x="245" y="709"/>
                    <a:pt x="228" y="630"/>
                  </a:cubicBezTo>
                  <a:cubicBezTo>
                    <a:pt x="211" y="551"/>
                    <a:pt x="243" y="107"/>
                    <a:pt x="228" y="141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47144" name="Rectangle 8"/>
          <p:cNvSpPr>
            <a:spLocks noChangeArrowheads="1"/>
          </p:cNvSpPr>
          <p:nvPr/>
        </p:nvSpPr>
        <p:spPr bwMode="auto">
          <a:xfrm>
            <a:off x="250825" y="404813"/>
            <a:ext cx="8640763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>
                <a:solidFill>
                  <a:srgbClr val="000000"/>
                </a:solidFill>
                <a:latin typeface="Arial" charset="0"/>
              </a:rPr>
              <a:t>Expected Number of Neutrino Events at RENO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0" name="Rectangle 70"/>
          <p:cNvSpPr>
            <a:spLocks noChangeArrowheads="1"/>
          </p:cNvSpPr>
          <p:nvPr/>
        </p:nvSpPr>
        <p:spPr bwMode="auto">
          <a:xfrm>
            <a:off x="611188" y="260350"/>
            <a:ext cx="8015287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 dirty="0">
                <a:solidFill>
                  <a:srgbClr val="000000"/>
                </a:solidFill>
                <a:latin typeface="Arial" charset="0"/>
              </a:rPr>
              <a:t>Reduction of Systematic Uncertainties</a:t>
            </a: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250825" y="1220788"/>
            <a:ext cx="74882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Detector related :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“Identical” near and far detectors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Careful calibration</a:t>
            </a:r>
            <a:endParaRPr lang="en-US" altLang="ko-KR" sz="180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69988" name="Text Box 3"/>
          <p:cNvSpPr txBox="1">
            <a:spLocks noChangeArrowheads="1"/>
          </p:cNvSpPr>
          <p:nvPr/>
        </p:nvSpPr>
        <p:spPr bwMode="auto">
          <a:xfrm>
            <a:off x="250825" y="2525713"/>
            <a:ext cx="88931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Reactor related :</a:t>
            </a:r>
          </a:p>
          <a:p>
            <a:pPr>
              <a:buFont typeface="굴림" pitchFamily="50" charset="-127"/>
              <a:buNone/>
            </a:pPr>
            <a:r>
              <a:rPr lang="en-US" altLang="ko-KR" sz="24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    - Relative measurements with near and far detectors</a:t>
            </a:r>
          </a:p>
        </p:txBody>
      </p:sp>
      <p:pic>
        <p:nvPicPr>
          <p:cNvPr id="1699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822700"/>
            <a:ext cx="75946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90" name="Text Box 3"/>
          <p:cNvSpPr txBox="1">
            <a:spLocks noChangeArrowheads="1"/>
          </p:cNvSpPr>
          <p:nvPr/>
        </p:nvSpPr>
        <p:spPr bwMode="auto">
          <a:xfrm>
            <a:off x="611188" y="4902200"/>
            <a:ext cx="1081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Neutrino flux</a:t>
            </a:r>
          </a:p>
        </p:txBody>
      </p:sp>
      <p:sp>
        <p:nvSpPr>
          <p:cNvPr id="169991" name="Text Box 3"/>
          <p:cNvSpPr txBox="1">
            <a:spLocks noChangeArrowheads="1"/>
          </p:cNvSpPr>
          <p:nvPr/>
        </p:nvSpPr>
        <p:spPr bwMode="auto">
          <a:xfrm>
            <a:off x="2195513" y="4924425"/>
            <a:ext cx="647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1/r</a:t>
            </a:r>
            <a:r>
              <a:rPr lang="en-US" altLang="ko-KR" sz="1600" b="1" baseline="3000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2</a:t>
            </a:r>
          </a:p>
        </p:txBody>
      </p:sp>
      <p:sp>
        <p:nvSpPr>
          <p:cNvPr id="169992" name="Text Box 3"/>
          <p:cNvSpPr txBox="1">
            <a:spLocks noChangeArrowheads="1"/>
          </p:cNvSpPr>
          <p:nvPr/>
        </p:nvSpPr>
        <p:spPr bwMode="auto">
          <a:xfrm>
            <a:off x="3276600" y="4830763"/>
            <a:ext cx="1079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Number of protons</a:t>
            </a:r>
          </a:p>
        </p:txBody>
      </p:sp>
      <p:sp>
        <p:nvSpPr>
          <p:cNvPr id="169993" name="Text Box 3"/>
          <p:cNvSpPr txBox="1">
            <a:spLocks noChangeArrowheads="1"/>
          </p:cNvSpPr>
          <p:nvPr/>
        </p:nvSpPr>
        <p:spPr bwMode="auto">
          <a:xfrm>
            <a:off x="4500563" y="4894263"/>
            <a:ext cx="1150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Detection efficiency</a:t>
            </a:r>
          </a:p>
        </p:txBody>
      </p:sp>
      <p:sp>
        <p:nvSpPr>
          <p:cNvPr id="169994" name="Text Box 3"/>
          <p:cNvSpPr txBox="1">
            <a:spLocks noChangeArrowheads="1"/>
          </p:cNvSpPr>
          <p:nvPr/>
        </p:nvSpPr>
        <p:spPr bwMode="auto">
          <a:xfrm>
            <a:off x="5940425" y="4902200"/>
            <a:ext cx="21605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Yield of </a:t>
            </a:r>
            <a:r>
              <a:rPr lang="en-US" altLang="ja-JP" sz="16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sin</a:t>
            </a:r>
            <a:r>
              <a:rPr lang="en-US" altLang="ja-JP" sz="1600" b="1" baseline="4200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2</a:t>
            </a:r>
            <a:r>
              <a:rPr lang="en-US" altLang="ja-JP" sz="16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(2</a:t>
            </a:r>
            <a:r>
              <a:rPr lang="en-US" altLang="ja-JP" sz="1600" b="1">
                <a:solidFill>
                  <a:srgbClr val="FF66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lang="en-US" altLang="ja-JP" sz="1600" b="1" baseline="-25000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13</a:t>
            </a:r>
            <a:r>
              <a:rPr lang="en-US" altLang="ja-JP" sz="16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) </a:t>
            </a:r>
            <a:r>
              <a:rPr lang="en-US" altLang="ko-KR" sz="1600" b="1">
                <a:solidFill>
                  <a:srgbClr val="FF6600"/>
                </a:solidFill>
                <a:latin typeface="Arial" pitchFamily="34" charset="0"/>
                <a:ea typeface="굴림" pitchFamily="50" charset="-127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標準デザイン">
  <a:themeElements>
    <a:clrScheme name="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標準デザイ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FFFFF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13059</TotalTime>
  <Words>2005</Words>
  <Application>Microsoft Office PowerPoint</Application>
  <PresentationFormat>화면 슬라이드 쇼(4:3)</PresentationFormat>
  <Paragraphs>487</Paragraphs>
  <Slides>54</Slides>
  <Notes>6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54</vt:i4>
      </vt:variant>
    </vt:vector>
  </HeadingPairs>
  <TitlesOfParts>
    <vt:vector size="58" baseType="lpstr">
      <vt:lpstr>2_기본 디자인</vt:lpstr>
      <vt:lpstr>標準デザイン</vt:lpstr>
      <vt:lpstr>5_기본 디자인</vt:lpstr>
      <vt:lpstr>7_기본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Comparison of Reactor Neutrino Experiments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Neutron Events Induced by Cosmic Muon - Captured by H -</vt:lpstr>
      <vt:lpstr>슬라이드 46</vt:lpstr>
      <vt:lpstr> Reactor Neutrino Candidates</vt:lpstr>
      <vt:lpstr>슬라이드 48</vt:lpstr>
      <vt:lpstr>슬라이드 49</vt:lpstr>
      <vt:lpstr>슬라이드 50</vt:lpstr>
      <vt:lpstr>슬라이드 51</vt:lpstr>
      <vt:lpstr>슬라이드 52</vt:lpstr>
      <vt:lpstr>Summary</vt:lpstr>
      <vt:lpstr>슬라이드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ksb</dc:creator>
  <cp:lastModifiedBy>김시연</cp:lastModifiedBy>
  <cp:revision>240</cp:revision>
  <dcterms:created xsi:type="dcterms:W3CDTF">2005-06-13T13:59:41Z</dcterms:created>
  <dcterms:modified xsi:type="dcterms:W3CDTF">2012-03-12T08:24:58Z</dcterms:modified>
</cp:coreProperties>
</file>