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handoutMasterIdLst>
    <p:handoutMasterId r:id="rId32"/>
  </p:handoutMasterIdLst>
  <p:sldIdLst>
    <p:sldId id="256" r:id="rId3"/>
    <p:sldId id="258" r:id="rId4"/>
    <p:sldId id="259" r:id="rId5"/>
    <p:sldId id="281" r:id="rId6"/>
    <p:sldId id="271" r:id="rId7"/>
    <p:sldId id="261" r:id="rId8"/>
    <p:sldId id="269" r:id="rId9"/>
    <p:sldId id="305" r:id="rId10"/>
    <p:sldId id="270" r:id="rId11"/>
    <p:sldId id="268" r:id="rId12"/>
    <p:sldId id="272" r:id="rId13"/>
    <p:sldId id="306" r:id="rId14"/>
    <p:sldId id="273" r:id="rId15"/>
    <p:sldId id="274" r:id="rId16"/>
    <p:sldId id="276" r:id="rId17"/>
    <p:sldId id="287" r:id="rId18"/>
    <p:sldId id="277" r:id="rId19"/>
    <p:sldId id="278" r:id="rId20"/>
    <p:sldId id="298" r:id="rId21"/>
    <p:sldId id="309" r:id="rId22"/>
    <p:sldId id="311" r:id="rId23"/>
    <p:sldId id="299" r:id="rId24"/>
    <p:sldId id="320" r:id="rId25"/>
    <p:sldId id="321" r:id="rId26"/>
    <p:sldId id="313" r:id="rId27"/>
    <p:sldId id="303" r:id="rId28"/>
    <p:sldId id="304" r:id="rId29"/>
    <p:sldId id="262" r:id="rId30"/>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1" d="100"/>
          <a:sy n="131" d="100"/>
        </p:scale>
        <p:origin x="-7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3713"/>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1"/>
            <a:ext cx="2971800" cy="493713"/>
          </a:xfrm>
          <a:prstGeom prst="rect">
            <a:avLst/>
          </a:prstGeom>
        </p:spPr>
        <p:txBody>
          <a:bodyPr vert="horz" lIns="91427" tIns="45713" rIns="91427" bIns="45713" rtlCol="0"/>
          <a:lstStyle>
            <a:lvl1pPr algn="r">
              <a:defRPr sz="1200"/>
            </a:lvl1pPr>
          </a:lstStyle>
          <a:p>
            <a:fld id="{9F4350F2-716A-4FD8-BD8D-64B9C6AF9637}" type="datetimeFigureOut">
              <a:rPr kumimoji="1" lang="ja-JP" altLang="en-US" smtClean="0"/>
              <a:pPr/>
              <a:t>2012/3/10</a:t>
            </a:fld>
            <a:endParaRPr kumimoji="1" lang="ja-JP" altLang="en-US"/>
          </a:p>
        </p:txBody>
      </p:sp>
      <p:sp>
        <p:nvSpPr>
          <p:cNvPr id="4" name="フッター プレースホルダー 3"/>
          <p:cNvSpPr>
            <a:spLocks noGrp="1"/>
          </p:cNvSpPr>
          <p:nvPr>
            <p:ph type="ftr" sz="quarter" idx="2"/>
          </p:nvPr>
        </p:nvSpPr>
        <p:spPr>
          <a:xfrm>
            <a:off x="0" y="9378951"/>
            <a:ext cx="2971800" cy="493713"/>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378951"/>
            <a:ext cx="2971800" cy="493713"/>
          </a:xfrm>
          <a:prstGeom prst="rect">
            <a:avLst/>
          </a:prstGeom>
        </p:spPr>
        <p:txBody>
          <a:bodyPr vert="horz" lIns="91427" tIns="45713" rIns="91427" bIns="45713" rtlCol="0" anchor="b"/>
          <a:lstStyle>
            <a:lvl1pPr algn="r">
              <a:defRPr sz="1200"/>
            </a:lvl1pPr>
          </a:lstStyle>
          <a:p>
            <a:fld id="{A4E353A5-B1C6-4DD5-B23A-903FE93D8339}" type="slidenum">
              <a:rPr kumimoji="1" lang="ja-JP" altLang="en-US" smtClean="0"/>
              <a:pPr/>
              <a:t>‹#›</a:t>
            </a:fld>
            <a:endParaRPr kumimoji="1" lang="ja-JP" altLang="en-US"/>
          </a:p>
        </p:txBody>
      </p:sp>
    </p:spTree>
    <p:extLst>
      <p:ext uri="{BB962C8B-B14F-4D97-AF65-F5344CB8AC3E}">
        <p14:creationId xmlns:p14="http://schemas.microsoft.com/office/powerpoint/2010/main" val="207719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3713"/>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93713"/>
          </a:xfrm>
          <a:prstGeom prst="rect">
            <a:avLst/>
          </a:prstGeom>
        </p:spPr>
        <p:txBody>
          <a:bodyPr vert="horz" lIns="91427" tIns="45713" rIns="91427" bIns="45713" rtlCol="0"/>
          <a:lstStyle>
            <a:lvl1pPr algn="r">
              <a:defRPr sz="1200"/>
            </a:lvl1pPr>
          </a:lstStyle>
          <a:p>
            <a:fld id="{B89BEF84-BE97-467E-A82F-B5F74148464B}" type="datetimeFigureOut">
              <a:rPr kumimoji="1" lang="ja-JP" altLang="en-US" smtClean="0"/>
              <a:pPr/>
              <a:t>2012/3/10</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85800" y="4690269"/>
            <a:ext cx="5486400" cy="4443413"/>
          </a:xfrm>
          <a:prstGeom prst="rect">
            <a:avLst/>
          </a:prstGeom>
        </p:spPr>
        <p:txBody>
          <a:bodyPr vert="horz" lIns="91427" tIns="45713" rIns="91427"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8825"/>
            <a:ext cx="2971800" cy="493713"/>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5"/>
            <a:ext cx="2971800" cy="493713"/>
          </a:xfrm>
          <a:prstGeom prst="rect">
            <a:avLst/>
          </a:prstGeom>
        </p:spPr>
        <p:txBody>
          <a:bodyPr vert="horz" lIns="91427" tIns="45713" rIns="91427" bIns="45713" rtlCol="0" anchor="b"/>
          <a:lstStyle>
            <a:lvl1pPr algn="r">
              <a:defRPr sz="1200"/>
            </a:lvl1pPr>
          </a:lstStyle>
          <a:p>
            <a:fld id="{0664E686-A525-4B51-B220-9E8E5567C4BB}" type="slidenum">
              <a:rPr kumimoji="1" lang="ja-JP" altLang="en-US" smtClean="0"/>
              <a:pPr/>
              <a:t>‹#›</a:t>
            </a:fld>
            <a:endParaRPr kumimoji="1" lang="ja-JP" altLang="en-US"/>
          </a:p>
        </p:txBody>
      </p:sp>
    </p:spTree>
    <p:extLst>
      <p:ext uri="{BB962C8B-B14F-4D97-AF65-F5344CB8AC3E}">
        <p14:creationId xmlns:p14="http://schemas.microsoft.com/office/powerpoint/2010/main" val="2597960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64E686-A525-4B51-B220-9E8E5567C4BB}" type="slidenum">
              <a:rPr kumimoji="1" lang="ja-JP" altLang="en-US" smtClean="0"/>
              <a:pPr/>
              <a:t>6</a:t>
            </a:fld>
            <a:endParaRPr kumimoji="1" lang="ja-JP" altLang="en-US"/>
          </a:p>
        </p:txBody>
      </p:sp>
    </p:spTree>
    <p:extLst>
      <p:ext uri="{BB962C8B-B14F-4D97-AF65-F5344CB8AC3E}">
        <p14:creationId xmlns:p14="http://schemas.microsoft.com/office/powerpoint/2010/main" val="113363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F4ECB08-A483-4164-9315-6E6A162EA7C1}" type="datetimeFigureOut">
              <a:rPr kumimoji="1" lang="ja-JP" altLang="en-US" smtClean="0"/>
              <a:pPr/>
              <a:t>2012/3/10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344515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2012/3/1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KEKPH2012</a:t>
            </a:r>
            <a:endParaRPr kumimoji="1" lang="ja-JP" altLang="en-US"/>
          </a:p>
        </p:txBody>
      </p:sp>
      <p:sp>
        <p:nvSpPr>
          <p:cNvPr id="6" name="スライド番号プレースホルダー 5"/>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233285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2012/3/1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KEKPH2012</a:t>
            </a:r>
            <a:endParaRPr kumimoji="1" lang="ja-JP" altLang="en-US"/>
          </a:p>
        </p:txBody>
      </p:sp>
      <p:sp>
        <p:nvSpPr>
          <p:cNvPr id="6" name="スライド番号プレースホルダー 5"/>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23063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2012/3/1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KEKPH2012</a:t>
            </a:r>
            <a:endParaRPr kumimoji="1" lang="ja-JP" altLang="en-US"/>
          </a:p>
        </p:txBody>
      </p:sp>
      <p:sp>
        <p:nvSpPr>
          <p:cNvPr id="6" name="スライド番号プレースホルダー 5"/>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332223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2012/3/1</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KEKPH2012</a:t>
            </a:r>
            <a:endParaRPr kumimoji="1" lang="ja-JP" altLang="en-US"/>
          </a:p>
        </p:txBody>
      </p:sp>
      <p:sp>
        <p:nvSpPr>
          <p:cNvPr id="6" name="スライド番号プレースホルダー 5"/>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171555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2012/3/1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KEKPH2012</a:t>
            </a:r>
            <a:endParaRPr kumimoji="1" lang="ja-JP" altLang="en-US"/>
          </a:p>
        </p:txBody>
      </p:sp>
      <p:sp>
        <p:nvSpPr>
          <p:cNvPr id="7" name="スライド番号プレースホルダー 6"/>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125282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2012/3/1</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KEKPH2012</a:t>
            </a:r>
            <a:endParaRPr kumimoji="1" lang="ja-JP" altLang="en-US"/>
          </a:p>
        </p:txBody>
      </p:sp>
      <p:sp>
        <p:nvSpPr>
          <p:cNvPr id="9" name="スライド番号プレースホルダー 8"/>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75193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2012/3/1</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KEKPH2012</a:t>
            </a:r>
            <a:endParaRPr kumimoji="1" lang="ja-JP" altLang="en-US"/>
          </a:p>
        </p:txBody>
      </p:sp>
      <p:sp>
        <p:nvSpPr>
          <p:cNvPr id="5" name="スライド番号プレースホルダー 4"/>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398349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2012/3/1</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KEKPH2012</a:t>
            </a:r>
            <a:endParaRPr kumimoji="1" lang="ja-JP" altLang="en-US"/>
          </a:p>
        </p:txBody>
      </p:sp>
      <p:sp>
        <p:nvSpPr>
          <p:cNvPr id="4" name="スライド番号プレースホルダー 3"/>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11182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2012/3/1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KEKPH2012</a:t>
            </a:r>
            <a:endParaRPr kumimoji="1" lang="ja-JP" altLang="en-US"/>
          </a:p>
        </p:txBody>
      </p:sp>
      <p:sp>
        <p:nvSpPr>
          <p:cNvPr id="7" name="スライド番号プレースホルダー 6"/>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12024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2012/3/1</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KEKPH2012</a:t>
            </a:r>
            <a:endParaRPr kumimoji="1" lang="ja-JP" altLang="en-US"/>
          </a:p>
        </p:txBody>
      </p:sp>
      <p:sp>
        <p:nvSpPr>
          <p:cNvPr id="7" name="スライド番号プレースホルダー 6"/>
          <p:cNvSpPr>
            <a:spLocks noGrp="1"/>
          </p:cNvSpPr>
          <p:nvPr>
            <p:ph type="sldNum" sz="quarter" idx="12"/>
          </p:nvPr>
        </p:nvSpPr>
        <p:spPr/>
        <p:txBody>
          <a:body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209123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ECB08-A483-4164-9315-6E6A162EA7C1}" type="datetimeFigureOut">
              <a:rPr kumimoji="1" lang="ja-JP" altLang="en-US" smtClean="0"/>
              <a:pPr/>
              <a:t>2012/3/10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900B1-61AB-4DF1-8006-12DF65C977AA}" type="slidenum">
              <a:rPr kumimoji="1" lang="ja-JP" altLang="en-US" smtClean="0"/>
              <a:pPr/>
              <a:t>‹#›</a:t>
            </a:fld>
            <a:endParaRPr kumimoji="1" lang="ja-JP" altLang="en-US"/>
          </a:p>
        </p:txBody>
      </p:sp>
    </p:spTree>
    <p:extLst>
      <p:ext uri="{BB962C8B-B14F-4D97-AF65-F5344CB8AC3E}">
        <p14:creationId xmlns:p14="http://schemas.microsoft.com/office/powerpoint/2010/main" val="293577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 Id="rId5" Type="http://schemas.openxmlformats.org/officeDocument/2006/relationships/image" Target="../media/image95.emf"/><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700808"/>
            <a:ext cx="7772400" cy="1470025"/>
          </a:xfrm>
        </p:spPr>
        <p:txBody>
          <a:bodyPr/>
          <a:lstStyle/>
          <a:p>
            <a:r>
              <a:rPr lang="ja-JP" altLang="en-US" dirty="0" smtClean="0"/>
              <a:t>ニュートリノ干渉・回折</a:t>
            </a:r>
            <a:endParaRPr kumimoji="1" lang="ja-JP" altLang="en-US" dirty="0"/>
          </a:p>
        </p:txBody>
      </p:sp>
      <p:sp>
        <p:nvSpPr>
          <p:cNvPr id="3" name="サブタイトル 2"/>
          <p:cNvSpPr>
            <a:spLocks noGrp="1"/>
          </p:cNvSpPr>
          <p:nvPr>
            <p:ph type="subTitle" idx="1"/>
          </p:nvPr>
        </p:nvSpPr>
        <p:spPr/>
        <p:txBody>
          <a:bodyPr>
            <a:normAutofit fontScale="70000" lnSpcReduction="20000"/>
          </a:bodyPr>
          <a:lstStyle/>
          <a:p>
            <a:r>
              <a:rPr lang="ja-JP" altLang="en-US" dirty="0" smtClean="0"/>
              <a:t>飛田 豊</a:t>
            </a:r>
            <a:r>
              <a:rPr kumimoji="1" lang="en-US" altLang="ja-JP" dirty="0" smtClean="0"/>
              <a:t> </a:t>
            </a:r>
            <a:r>
              <a:rPr lang="ja-JP" altLang="en-US" dirty="0"/>
              <a:t>（</a:t>
            </a:r>
            <a:r>
              <a:rPr kumimoji="1" lang="ja-JP" altLang="en-US" dirty="0" smtClean="0"/>
              <a:t>北海道大学）</a:t>
            </a:r>
            <a:endParaRPr kumimoji="1" lang="en-US" altLang="ja-JP" dirty="0" smtClean="0"/>
          </a:p>
          <a:p>
            <a:r>
              <a:rPr lang="en-US" altLang="ja-JP" dirty="0" smtClean="0"/>
              <a:t>Collaborators</a:t>
            </a:r>
          </a:p>
          <a:p>
            <a:r>
              <a:rPr lang="ja-JP" altLang="en-US" dirty="0" smtClean="0"/>
              <a:t>石川 健三、千徳 仁</a:t>
            </a:r>
            <a:r>
              <a:rPr kumimoji="1" lang="en-US" altLang="ja-JP" dirty="0" smtClean="0"/>
              <a:t> (</a:t>
            </a:r>
            <a:r>
              <a:rPr kumimoji="1" lang="ja-JP" altLang="en-US" dirty="0" smtClean="0"/>
              <a:t>北海道大学</a:t>
            </a:r>
            <a:r>
              <a:rPr kumimoji="1" lang="en-US" altLang="ja-JP" dirty="0" smtClean="0"/>
              <a:t>)</a:t>
            </a:r>
          </a:p>
          <a:p>
            <a:r>
              <a:rPr lang="en-US" altLang="ja-JP" dirty="0" smtClean="0"/>
              <a:t>Based on arXiv:1106.4968,1109.3105,1111.6180</a:t>
            </a:r>
            <a:endParaRPr kumimoji="1" lang="ja-JP" altLang="en-US" dirty="0"/>
          </a:p>
        </p:txBody>
      </p:sp>
      <p:sp>
        <p:nvSpPr>
          <p:cNvPr id="6" name="日付プレースホルダー 5"/>
          <p:cNvSpPr>
            <a:spLocks noGrp="1"/>
          </p:cNvSpPr>
          <p:nvPr>
            <p:ph type="dt" sz="half" idx="10"/>
          </p:nvPr>
        </p:nvSpPr>
        <p:spPr/>
        <p:txBody>
          <a:bodyPr/>
          <a:lstStyle/>
          <a:p>
            <a:r>
              <a:rPr kumimoji="1" lang="en-US" altLang="ja-JP" dirty="0" smtClean="0"/>
              <a:t>2012/3/9</a:t>
            </a:r>
            <a:endParaRPr kumimoji="1" lang="ja-JP" altLang="en-US" dirty="0"/>
          </a:p>
        </p:txBody>
      </p:sp>
      <p:sp>
        <p:nvSpPr>
          <p:cNvPr id="7" name="フッター プレースホルダー 6"/>
          <p:cNvSpPr>
            <a:spLocks noGrp="1"/>
          </p:cNvSpPr>
          <p:nvPr>
            <p:ph type="ftr" sz="quarter" idx="11"/>
          </p:nvPr>
        </p:nvSpPr>
        <p:spPr/>
        <p:txBody>
          <a:bodyPr/>
          <a:lstStyle/>
          <a:p>
            <a:r>
              <a:rPr kumimoji="1" lang="en-US" altLang="ja-JP" dirty="0" smtClean="0"/>
              <a:t>Sapporo Winter School 2012</a:t>
            </a:r>
            <a:endParaRPr kumimoji="1" lang="ja-JP" altLang="en-US" dirty="0"/>
          </a:p>
        </p:txBody>
      </p:sp>
    </p:spTree>
    <p:extLst>
      <p:ext uri="{BB962C8B-B14F-4D97-AF65-F5344CB8AC3E}">
        <p14:creationId xmlns:p14="http://schemas.microsoft.com/office/powerpoint/2010/main" val="10892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6555" y="0"/>
            <a:ext cx="8229600" cy="1143000"/>
          </a:xfrm>
        </p:spPr>
        <p:txBody>
          <a:bodyPr/>
          <a:lstStyle/>
          <a:p>
            <a:r>
              <a:rPr lang="en-US" altLang="ja-JP" dirty="0" smtClean="0"/>
              <a:t>Correlation function</a:t>
            </a:r>
            <a:endParaRPr kumimoji="1" lang="ja-JP" altLang="en-US" dirty="0"/>
          </a:p>
        </p:txBody>
      </p:sp>
      <p:sp>
        <p:nvSpPr>
          <p:cNvPr id="3" name="コンテンツ プレースホルダー 2"/>
          <p:cNvSpPr>
            <a:spLocks noGrp="1"/>
          </p:cNvSpPr>
          <p:nvPr>
            <p:ph idx="1"/>
          </p:nvPr>
        </p:nvSpPr>
        <p:spPr>
          <a:xfrm>
            <a:off x="364287" y="980728"/>
            <a:ext cx="8229600" cy="4525963"/>
          </a:xfrm>
        </p:spPr>
        <p:txBody>
          <a:bodyPr/>
          <a:lstStyle/>
          <a:p>
            <a:r>
              <a:rPr kumimoji="1" lang="ja-JP" altLang="en-US" dirty="0" smtClean="0"/>
              <a:t>　　</a:t>
            </a:r>
            <a:r>
              <a:rPr kumimoji="1" lang="ja-JP" altLang="en-US" sz="1800" dirty="0" smtClean="0"/>
              <a:t>の性質を調べるために積分変数を　　　　　　　　　 と変更</a:t>
            </a:r>
            <a:endParaRPr kumimoji="1" lang="en-US" altLang="ja-JP" sz="1800" dirty="0" smtClean="0"/>
          </a:p>
          <a:p>
            <a:endParaRPr kumimoji="1" lang="en-US" altLang="ja-JP" dirty="0" smtClean="0"/>
          </a:p>
          <a:p>
            <a:endParaRPr lang="en-US" altLang="ja-JP" dirty="0"/>
          </a:p>
          <a:p>
            <a:endParaRPr kumimoji="1" lang="en-US" altLang="ja-JP" dirty="0" smtClean="0"/>
          </a:p>
          <a:p>
            <a:r>
              <a:rPr kumimoji="1" lang="ja-JP" altLang="en-US" sz="1800" dirty="0" smtClean="0"/>
              <a:t>積分領域を二つに分ける事が出来る</a:t>
            </a:r>
            <a:endParaRPr kumimoji="1" lang="en-US" altLang="ja-JP" sz="1800" dirty="0" smtClean="0"/>
          </a:p>
        </p:txBody>
      </p:sp>
      <p:pic>
        <p:nvPicPr>
          <p:cNvPr id="9" name="TexTeXPicture" descr="&lt;?xml version=&quot;1.0&quot; encoding=&quot;utf-16&quot;?&gt;&#10;&lt;TeXTeX&gt;&#10;  &lt;preamble&gt;\documentclass{jsarticle}&#10;\usepackage{amsmath}&#10;\pagestyle{empty}&lt;/preamble&gt;&#10;  &lt;body&gt;\begin{align*}&#10;\tilde m^2 = m_\pi^2 - m_\mu^2&#10;\end{align*}&lt;/body&gt;&#10;  &lt;fcolor&gt;FF000000&lt;/fcolor&gt;&#10;  &lt;bcolor&gt;FFFFFFFF&lt;/bcolor&gt;&#10;  &lt;transparent&gt;True&lt;/transparent&gt;&#10;  &lt;resolution&gt;1800&lt;/resolution&gt;&#10;  &lt;imageh&gt;318&lt;/imageh&gt;&#10;  &lt;imagew&gt;1646&lt;/imagew&gt;&#10;  &lt;scale&gt;50&lt;/scale&gt;&#10;  &lt;cursor&gt;4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2874253"/>
            <a:ext cx="1691681" cy="326826"/>
          </a:xfrm>
          <a:prstGeom prst="rect">
            <a:avLst/>
          </a:prstGeom>
        </p:spPr>
      </p:pic>
      <p:pic>
        <p:nvPicPr>
          <p:cNvPr id="18" name="TexTeXPicture" descr="&lt;?xml version=&quot;1.0&quot; encoding=&quot;utf-16&quot;?&gt;&#10;&lt;TeXTeX&gt;&#10;  &lt;preamble&gt;\documentclass{jsarticle}&#10;\usepackage{amsmath}&#10;\pagestyle{empty}&lt;/preamble&gt;&#10;  &lt;body&gt;\begin{align*}&#10;q = p_\mu - p_\pi&#10;\end{align*}&lt;/body&gt;&#10;  &lt;fcolor&gt;FF000000&lt;/fcolor&gt;&#10;  &lt;bcolor&gt;FFFFFFFF&lt;/bcolor&gt;&#10;  &lt;transparent&gt;True&lt;/transparent&gt;&#10;  &lt;resolution&gt;1800&lt;/resolution&gt;&#10;  &lt;imageh&gt;185&lt;/imageh&gt;&#10;  &lt;imagew&gt;1243&lt;/imagew&gt;&#10;  &lt;scale&gt;50&lt;/scale&gt;&#10;  &lt;cursor&gt;3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213" y="1275493"/>
            <a:ext cx="1274079" cy="189626"/>
          </a:xfrm>
          <a:prstGeom prst="rect">
            <a:avLst/>
          </a:prstGeom>
        </p:spPr>
      </p:pic>
      <p:pic>
        <p:nvPicPr>
          <p:cNvPr id="27" name="TexTeXPicture" descr="&lt;?xml version=&quot;1.0&quot; encoding=&quot;utf-16&quot;?&gt;&#10;&lt;TeXTeX&gt;&#10;  &lt;preamble&gt;\documentclass{jsarticle}&#10;\usepackage{amsmath}&#10;\pagestyle{empty}&lt;/preamble&gt;&#10;  &lt;body&gt;\begin{align*}&#10;q^0&amp;gt;0&#10;\end{align*}&lt;/body&gt;&#10;  &lt;fcolor&gt;FF000000&lt;/fcolor&gt;&#10;  &lt;bcolor&gt;FFFFFFFF&lt;/bcolor&gt;&#10;  &lt;transparent&gt;True&lt;/transparent&gt;&#10;  &lt;resolution&gt;1800&lt;/resolution&gt;&#10;  &lt;imageh&gt;267&lt;/imageh&gt;&#10;  &lt;imagew&gt;669&lt;/imagew&gt;&#10;  &lt;scale&gt;50&lt;/scale&gt;&#10;  &lt;cursor&gt;1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3329" y="4577944"/>
            <a:ext cx="708025" cy="282575"/>
          </a:xfrm>
          <a:prstGeom prst="rect">
            <a:avLst/>
          </a:prstGeom>
        </p:spPr>
      </p:pic>
      <p:pic>
        <p:nvPicPr>
          <p:cNvPr id="28" name="TexTeXPicture" descr="&lt;?xml version=&quot;1.0&quot; encoding=&quot;utf-16&quot;?&gt;&#10;&lt;TeXTeX&gt;&#10;  &lt;preamble&gt;\documentclass{jsarticle}&#10;\usepackage{amsmath}&#10;\pagestyle{empty}&lt;/preamble&gt;&#10;  &lt;body&gt;\begin{align*}&#10;\Delta_{\pi,\mu}(\delta x) = I_1 + I_2 &#10;\end{align*}&lt;/body&gt;&#10;  &lt;fcolor&gt;FF000000&lt;/fcolor&gt;&#10;  &lt;bcolor&gt;FFFFFFFF&lt;/bcolor&gt;&#10;  &lt;transparent&gt;True&lt;/transparent&gt;&#10;  &lt;resolution&gt;1800&lt;/resolution&gt;&#10;  &lt;imageh&gt;262&lt;/imageh&gt;&#10;  &lt;imagew&gt;2022&lt;/imagew&gt;&#10;  &lt;scale&gt;50&lt;/scale&gt;&#10;  &lt;cursor&gt;5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7" y="3983826"/>
            <a:ext cx="3272663" cy="424054"/>
          </a:xfrm>
          <a:prstGeom prst="rect">
            <a:avLst/>
          </a:prstGeom>
        </p:spPr>
      </p:pic>
      <p:sp>
        <p:nvSpPr>
          <p:cNvPr id="29" name="角丸四角形 28"/>
          <p:cNvSpPr/>
          <p:nvPr/>
        </p:nvSpPr>
        <p:spPr>
          <a:xfrm>
            <a:off x="1979711" y="3861048"/>
            <a:ext cx="4896544" cy="11697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0" name="TexTeXPicture" descr="&lt;?xml version=&quot;1.0&quot; encoding=&quot;utf-16&quot;?&gt;&#10;&lt;TeXTeX&gt;&#10;  &lt;preamble&gt;\documentclass{jsarticle}&#10;\usepackage{amsmath}&#10;\pagestyle{empty}&lt;/preamble&gt;&#10;  &lt;body&gt;\begin{align*}&#10;0&amp;gt;q^0&amp;gt;-p_\pi&#10;\end{align*}&lt;/body&gt;&#10;  &lt;fcolor&gt;FF000000&lt;/fcolor&gt;&#10;  &lt;bcolor&gt;FFFFFFFF&lt;/bcolor&gt;&#10;  &lt;transparent&gt;True&lt;/transparent&gt;&#10;  &lt;resolution&gt;1800&lt;/resolution&gt;&#10;  &lt;imageh&gt;267&lt;/imageh&gt;&#10;  &lt;imagew&gt;1442&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5" y="4577943"/>
            <a:ext cx="1526117" cy="282575"/>
          </a:xfrm>
          <a:prstGeom prst="rect">
            <a:avLst/>
          </a:prstGeom>
        </p:spPr>
      </p:pic>
      <p:pic>
        <p:nvPicPr>
          <p:cNvPr id="4" name="TexTeXPicture" descr="&lt;?xml version=&quot;1.0&quot; encoding=&quot;utf-16&quot;?&gt;&#10;&lt;TeXTeX&gt;&#10;  &lt;preamble&gt;\documentclass{jsarticle}&#10;\usepackage{amsmath}&#10;\pagestyle{empty}&lt;/preamble&gt;&#10;  &lt;body&gt;\begin{align*}&#10;\Delta_{\pi,\mu}&#10;\end{align*}&lt;/body&gt;&#10;  &lt;fcolor&gt;FF000000&lt;/fcolor&gt;&#10;  &lt;bcolor&gt;FFFFFFFF&lt;/bcolor&gt;&#10;  &lt;transparent&gt;True&lt;/transparent&gt;&#10;  &lt;resolution&gt;1800&lt;/resolution&gt;&#10;  &lt;imageh&gt;253&lt;/imageh&gt;&#10;  &lt;imagew&gt;490&lt;/imagew&gt;&#10;  &lt;scale&gt;50&lt;/scale&gt;&#10;  &lt;cursor&gt;31&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1205133"/>
            <a:ext cx="518583" cy="267758"/>
          </a:xfrm>
          <a:prstGeom prst="rect">
            <a:avLst/>
          </a:prstGeom>
        </p:spPr>
      </p:pic>
      <p:cxnSp>
        <p:nvCxnSpPr>
          <p:cNvPr id="6" name="直線矢印コネクタ 5"/>
          <p:cNvCxnSpPr/>
          <p:nvPr/>
        </p:nvCxnSpPr>
        <p:spPr>
          <a:xfrm flipV="1">
            <a:off x="3483000" y="4865751"/>
            <a:ext cx="720080" cy="1088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6084168" y="4860519"/>
            <a:ext cx="720080" cy="10887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595148" y="6196864"/>
            <a:ext cx="3467616" cy="646331"/>
          </a:xfrm>
          <a:prstGeom prst="rect">
            <a:avLst/>
          </a:prstGeom>
          <a:noFill/>
        </p:spPr>
        <p:txBody>
          <a:bodyPr wrap="none" rtlCol="0">
            <a:spAutoFit/>
          </a:bodyPr>
          <a:lstStyle/>
          <a:p>
            <a:r>
              <a:rPr kumimoji="1" lang="en-US" altLang="ja-JP" dirty="0" smtClean="0"/>
              <a:t>Normal term</a:t>
            </a:r>
            <a:r>
              <a:rPr kumimoji="1" lang="ja-JP" altLang="en-US" dirty="0" smtClean="0"/>
              <a:t>に相当</a:t>
            </a:r>
            <a:endParaRPr kumimoji="1" lang="en-US" altLang="ja-JP" dirty="0" smtClean="0"/>
          </a:p>
          <a:p>
            <a:r>
              <a:rPr lang="ja-JP" altLang="en-US" dirty="0" smtClean="0"/>
              <a:t>（エネルギーが保存している領域）</a:t>
            </a:r>
            <a:endParaRPr kumimoji="1" lang="ja-JP" altLang="en-US" dirty="0"/>
          </a:p>
        </p:txBody>
      </p:sp>
      <p:sp>
        <p:nvSpPr>
          <p:cNvPr id="12" name="テキスト ボックス 11"/>
          <p:cNvSpPr txBox="1"/>
          <p:nvPr/>
        </p:nvSpPr>
        <p:spPr>
          <a:xfrm>
            <a:off x="2258673" y="6098812"/>
            <a:ext cx="2316853" cy="646331"/>
          </a:xfrm>
          <a:prstGeom prst="rect">
            <a:avLst/>
          </a:prstGeom>
          <a:noFill/>
        </p:spPr>
        <p:txBody>
          <a:bodyPr wrap="none" rtlCol="0">
            <a:spAutoFit/>
          </a:bodyPr>
          <a:lstStyle/>
          <a:p>
            <a:r>
              <a:rPr kumimoji="1" lang="en-US" altLang="ja-JP" dirty="0" smtClean="0"/>
              <a:t>Finite size correction</a:t>
            </a:r>
            <a:r>
              <a:rPr kumimoji="1" lang="ja-JP" altLang="en-US" dirty="0" smtClean="0"/>
              <a:t>を</a:t>
            </a:r>
            <a:endParaRPr kumimoji="1" lang="en-US" altLang="ja-JP" dirty="0" smtClean="0"/>
          </a:p>
          <a:p>
            <a:r>
              <a:rPr kumimoji="1" lang="ja-JP" altLang="en-US" dirty="0" smtClean="0"/>
              <a:t>導く項</a:t>
            </a:r>
            <a:endParaRPr kumimoji="1" lang="ja-JP" altLang="en-US" dirty="0"/>
          </a:p>
        </p:txBody>
      </p:sp>
      <p:pic>
        <p:nvPicPr>
          <p:cNvPr id="16" name="TexTeXPicture" descr="&lt;?xml version=&quot;1.0&quot; encoding=&quot;utf-16&quot;?&gt;&#10;&lt;TeXTeX&gt;&#10;  &lt;preamble&gt;\documentclass{jsarticle}&#10;\usepackage{amsmath}&#10;\pagestyle{empty}&lt;/preamble&gt;&#10;  &lt;body&gt;\begin{align*}&#10;&amp;amp;\Delta_{\pi,\mu}(\delta x=x_1 - x_2) \\&#10;&amp;amp;= \frac{1}{4\pi^4}\int d^4q\,\text{Im}\left[\frac{1}{q^2 + 2p_\pi\cdot q + \tilde{m}^2 - i\epsilon}\right]\theta(p_\pi + q^0)&#10;%\times&#10;% [(2p_\pi\cdot p_\nu)(p_\pi\cdot p_\mu) - m_\pi^2(p_\mu\cdot p_\nu)]&#10;\{(q+p_\pi)\cdot p_\nu\} e^{-iq\cdot\delta x}&#10;\end{align*}&lt;/body&gt;&#10;  &lt;fcolor&gt;FF000000&lt;/fcolor&gt;&#10;  &lt;bcolor&gt;FFFFFFFF&lt;/bcolor&gt;&#10;  &lt;transparent&gt;True&lt;/transparent&gt;&#10;  &lt;resolution&gt;1800&lt;/resolution&gt;&#10;  &lt;imageh&gt;987&lt;/imageh&gt;&#10;  &lt;imagew&gt;7922&lt;/imagew&gt;&#10;  &lt;scale&gt;50&lt;/scale&gt;&#10;  &lt;cursor&gt;177&lt;/cursor&gt;&#10;&lt;/TeXTeX&gt;"/>
          <p:cNvPicPr>
            <a:picLocks noChangeAspect="1"/>
          </p:cNvPicPr>
          <p:nvPr/>
        </p:nvPicPr>
        <p:blipFill>
          <a:blip r:embed="rId8" cstate="print"/>
          <a:stretch>
            <a:fillRect/>
          </a:stretch>
        </p:blipFill>
        <p:spPr>
          <a:xfrm>
            <a:off x="93273" y="1784937"/>
            <a:ext cx="8669421" cy="1080120"/>
          </a:xfrm>
          <a:prstGeom prst="rect">
            <a:avLst/>
          </a:prstGeom>
        </p:spPr>
      </p:pic>
    </p:spTree>
    <p:extLst>
      <p:ext uri="{BB962C8B-B14F-4D97-AF65-F5344CB8AC3E}">
        <p14:creationId xmlns:p14="http://schemas.microsoft.com/office/powerpoint/2010/main" val="401810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eXPicture" descr="&lt;?xml version=&quot;1.0&quot; encoding=&quot;utf-16&quot;?&gt;&#10;&lt;TeXTeX&gt;&#10;  &lt;preamble&gt;\documentclass{jsarticle}&#10;\usepackage{amsmath}&#10;\pagestyle{empty}&lt;/preamble&gt;&#10;  &lt;body&gt;\begin{align*}&#10;\tilde I_1 &amp;amp;= \int d^4q \frac{\theta(q^0)}{4\pi^4} \text{Im}\left[\frac{1}{q^2 + 2p_\pi\cdot q + \tilde{m}^2 - i\epsilon}\right]e^{iq\cdot\delta x}\\&#10; &amp;amp;=\int d^4q\frac{\theta(q^0)}{4\pi^4} \text{Im}\left[\frac{1}{q^2 + \tilde{m}^2 - i\epsilon}\right]e^{iq\cdot\delta x}\\&#10;&amp;amp;+ \sum_{l=1}\frac{1}{l!}\left(2p_\pi\cdot\left(-i\frac{\partial}{\partial \delta x}\right)\frac{\partial}{\partial \tilde{m}^2}\right)^l\int d^4q\frac{\theta(q^0)}{4\pi^4} \text{Im}\left[\frac{1}{q^2 + \tilde{m}^2 - i\epsilon}\right]e^{iq\cdot\delta x}\\&#10;\end{align*}&lt;/body&gt;&#10;  &lt;fcolor&gt;FF000000&lt;/fcolor&gt;&#10;  &lt;bcolor&gt;FFFFFFFF&lt;/bcolor&gt;&#10;  &lt;transparent&gt;True&lt;/transparent&gt;&#10;  &lt;resolution&gt;1800&lt;/resolution&gt;&#10;  &lt;imageh&gt;2140&lt;/imageh&gt;&#10;  &lt;imagew&gt;7776&lt;/imagew&gt;&#10;  &lt;scale&gt;50&lt;/scale&gt;&#10;  &lt;cursor&gt;30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130908"/>
            <a:ext cx="6727643" cy="1851489"/>
          </a:xfrm>
          <a:prstGeom prst="rect">
            <a:avLst/>
          </a:prstGeom>
        </p:spPr>
      </p:pic>
      <p:grpSp>
        <p:nvGrpSpPr>
          <p:cNvPr id="41" name="グループ化 40"/>
          <p:cNvGrpSpPr/>
          <p:nvPr/>
        </p:nvGrpSpPr>
        <p:grpSpPr>
          <a:xfrm>
            <a:off x="5749555" y="1217869"/>
            <a:ext cx="3035361" cy="646331"/>
            <a:chOff x="6419859" y="2528029"/>
            <a:chExt cx="3035361" cy="646331"/>
          </a:xfrm>
        </p:grpSpPr>
        <p:sp>
          <p:nvSpPr>
            <p:cNvPr id="5" name="テキスト ボックス 4"/>
            <p:cNvSpPr txBox="1"/>
            <p:nvPr/>
          </p:nvSpPr>
          <p:spPr>
            <a:xfrm>
              <a:off x="6419859" y="2528029"/>
              <a:ext cx="3035361" cy="646331"/>
            </a:xfrm>
            <a:prstGeom prst="rect">
              <a:avLst/>
            </a:prstGeom>
            <a:noFill/>
          </p:spPr>
          <p:txBody>
            <a:bodyPr wrap="square" rtlCol="0">
              <a:spAutoFit/>
            </a:bodyPr>
            <a:lstStyle/>
            <a:p>
              <a:r>
                <a:rPr kumimoji="1" lang="en-US" altLang="ja-JP" dirty="0" smtClean="0"/>
                <a:t>To extract light-cone singularity expanding in </a:t>
              </a:r>
              <a:endParaRPr kumimoji="1" lang="ja-JP" altLang="en-US" dirty="0"/>
            </a:p>
          </p:txBody>
        </p:sp>
        <p:pic>
          <p:nvPicPr>
            <p:cNvPr id="18" name="TexTeXPicture" descr="&lt;?xml version=&quot;1.0&quot; encoding=&quot;utf-16&quot;?&gt;&#10;&lt;TeXTeX&gt;&#10;  &lt;preamble&gt;\documentclass{jsarticle}&#10;\usepackage{amsmath}&#10;\pagestyle{empty}&lt;/preamble&gt;&#10;  &lt;body&gt;\begin{align*}&#10;2p_\pi\cdot q&#10;\end{align*}&lt;/body&gt;&#10;  &lt;fcolor&gt;FF000000&lt;/fcolor&gt;&#10;  &lt;bcolor&gt;FFFFFFFF&lt;/bcolor&gt;&#10;  &lt;transparent&gt;True&lt;/transparent&gt;&#10;  &lt;resolution&gt;1800&lt;/resolution&gt;&#10;  &lt;imageh&gt;214&lt;/imageh&gt;&#10;  &lt;imagew&gt;665&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016" y="2909312"/>
              <a:ext cx="589438" cy="189683"/>
            </a:xfrm>
            <a:prstGeom prst="rect">
              <a:avLst/>
            </a:prstGeom>
          </p:spPr>
        </p:pic>
      </p:grpSp>
      <p:pic>
        <p:nvPicPr>
          <p:cNvPr id="26" name="TexTeXPicture" descr="&lt;?xml version=&quot;1.0&quot; encoding=&quot;utf-16&quot;?&gt;&#10;&lt;TeXTeX&gt;&#10;  &lt;preamble&gt;\documentclass{jsarticle}&#10;\usepackage{amsmath}&#10;\pagestyle{empty}&lt;/preamble&gt;&#10;  &lt;body&gt;\begin{align*}&#10;I_1 = \left[p_\pi \cdot p_\nu - ip_\nu\cdot\left(\frac{\partial}{\partial \delta x}\right)\right]\tilde{I}_1&#10;\end{align*}&lt;/body&gt;&#10;  &lt;fcolor&gt;FF000000&lt;/fcolor&gt;&#10;  &lt;bcolor&gt;FFFFFFFF&lt;/bcolor&gt;&#10;  &lt;transparent&gt;True&lt;/transparent&gt;&#10;  &lt;resolution&gt;1800&lt;/resolution&gt;&#10;  &lt;imageh&gt;598&lt;/imageh&gt;&#10;  &lt;imagew&gt;3385&lt;/imagew&gt;&#10;  &lt;scale&gt;50&lt;/scale&gt;&#10;  &lt;cursor&gt;5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87" y="1124744"/>
            <a:ext cx="3709365" cy="655303"/>
          </a:xfrm>
          <a:prstGeom prst="rect">
            <a:avLst/>
          </a:prstGeom>
        </p:spPr>
      </p:pic>
      <p:sp>
        <p:nvSpPr>
          <p:cNvPr id="17" name="左カーブ矢印 16"/>
          <p:cNvSpPr/>
          <p:nvPr/>
        </p:nvSpPr>
        <p:spPr>
          <a:xfrm>
            <a:off x="6094604" y="2254486"/>
            <a:ext cx="216024" cy="52644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TexTeXPicture" descr="&lt;?xml version=&quot;1.0&quot; encoding=&quot;utf-16&quot;?&gt;&#10;&lt;TeXTeX&gt;&#10;  &lt;preamble&gt;\documentclass{jsarticle}&#10;\usepackage{amsmath}&#10;\pagestyle{empty}&lt;/preamble&gt;&#10;  &lt;body&gt;\begin{align*}&#10; f_\text{short}=-\frac{i\tilde{m}^2}{8\pi\sqrt{-\lambda}}\theta(-\lambda)\left\{N_1\left(\tilde{m}\sqrt{-\lambda}\right)&#10; - i\epsilon(\delta t)J_1\left(\tilde{m}\sqrt{\lambda}\right)\right\} -&#10; \theta(\lambda)\frac{i\tilde{m}}{4\pi^2\sqrt{\lambda}}K_1\left(\tilde{m}\sqrt{\lambda}\right),\ \lambda=\delta t^2 - \delta \vec{x}^2&#10;\end{align*}&lt;/body&gt;&#10;  &lt;fcolor&gt;FF000000&lt;/fcolor&gt;&#10;  &lt;bcolor&gt;FFFFFFFF&lt;/bcolor&gt;&#10;  &lt;transparent&gt;True&lt;/transparent&gt;&#10;  &lt;resolution&gt;1800&lt;/resolution&gt;&#10;  &lt;imageh&gt;606&lt;/imageh&gt;&#10;  &lt;imagew&gt;10966&lt;/imagew&gt;&#10;  &lt;scale&gt;50&lt;/scale&gt;&#10;  &lt;cursor&gt;34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52" y="6165946"/>
            <a:ext cx="7841470" cy="433333"/>
          </a:xfrm>
          <a:prstGeom prst="rect">
            <a:avLst/>
          </a:prstGeom>
        </p:spPr>
      </p:pic>
      <p:pic>
        <p:nvPicPr>
          <p:cNvPr id="38" name="TexTeXPicture" descr="&lt;?xml version=&quot;1.0&quot; encoding=&quot;utf-16&quot;?&gt;&#10;&lt;TeXTeX&gt;&#10;  &lt;preamble&gt;\documentclass{jsarticle}&#10;\usepackage{amsmath}&#10;\pagestyle{empty}&lt;/preamble&gt;&#10;  &lt;body&gt;\begin{align*}&#10;\int d^4q\frac{\theta(q^0)}{4\pi^4} \text{Im}\left[\frac{1}{q^2 + \tilde{m}^2 - i\epsilon}\right]e^{iq\cdot\delta x}&amp;amp; = \frac{2}{(2\pi)^3}\int d^4q\theta(q^0)\delta(q^2 + \tilde{m}^2)e^{iq\cdot\delta x}\\&#10;&amp;amp;=2 i\left[\frac{\epsilon(\delta t)}{4\pi}\delta(\lambda) + f_\text{short}\right]&#10;\end{align*}&lt;/body&gt;&#10;  &lt;fcolor&gt;FF000000&lt;/fcolor&gt;&#10;  &lt;bcolor&gt;FFFFFFFF&lt;/bcolor&gt;&#10;  &lt;transparent&gt;True&lt;/transparent&gt;&#10;  &lt;resolution&gt;1800&lt;/resolution&gt;&#10;  &lt;imageh&gt;1309&lt;/imageh&gt;&#10;  &lt;imagew&gt;7813&lt;/imagew&gt;&#10;  &lt;scale&gt;50&lt;/scale&gt;&#10;  &lt;cursor&gt;22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888" y="4437112"/>
            <a:ext cx="8525038" cy="1428296"/>
          </a:xfrm>
          <a:prstGeom prst="rect">
            <a:avLst/>
          </a:prstGeom>
        </p:spPr>
      </p:pic>
      <p:pic>
        <p:nvPicPr>
          <p:cNvPr id="39" name="TexTeXPicture" descr="&lt;?xml version=&quot;1.0&quot; encoding=&quot;utf-16&quot;?&gt;&#10;&lt;TeXTeX&gt;&#10;  &lt;preamble&gt;\documentclass{jsarticle}&#10;\usepackage{amsmath}&#10;\pagestyle{empty}&lt;/preamble&gt;&#10;  &lt;body&gt;\begin{align*}&#10;2p_\pi\cdot p_\nu\leq\tilde{m}&#10;\end{align*}&lt;/body&gt;&#10;  &lt;fcolor&gt;FF000000&lt;/fcolor&gt;&#10;  &lt;bcolor&gt;FFFFFFFF&lt;/bcolor&gt;&#10;  &lt;transparent&gt;True&lt;/transparent&gt;&#10;  &lt;resolution&gt;1800&lt;/resolution&gt;&#10;  &lt;imageh&gt;215&lt;/imageh&gt;&#10;  &lt;imagew&gt;1344&lt;/imagew&gt;&#10;  &lt;scale&gt;50&lt;/scale&gt;&#10;  &lt;cursor&gt;3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0065" y="1930944"/>
            <a:ext cx="896112" cy="143351"/>
          </a:xfrm>
          <a:prstGeom prst="rect">
            <a:avLst/>
          </a:prstGeom>
        </p:spPr>
      </p:pic>
      <p:sp>
        <p:nvSpPr>
          <p:cNvPr id="40" name="テキスト ボックス 39"/>
          <p:cNvSpPr txBox="1"/>
          <p:nvPr/>
        </p:nvSpPr>
        <p:spPr>
          <a:xfrm>
            <a:off x="5932908" y="1835029"/>
            <a:ext cx="1886735" cy="307777"/>
          </a:xfrm>
          <a:prstGeom prst="rect">
            <a:avLst/>
          </a:prstGeom>
          <a:noFill/>
        </p:spPr>
        <p:txBody>
          <a:bodyPr wrap="none" rtlCol="0">
            <a:spAutoFit/>
          </a:bodyPr>
          <a:lstStyle/>
          <a:p>
            <a:r>
              <a:rPr lang="en-US" altLang="ja-JP" sz="1400" dirty="0">
                <a:solidFill>
                  <a:srgbClr val="FF0000"/>
                </a:solidFill>
              </a:rPr>
              <a:t>c</a:t>
            </a:r>
            <a:r>
              <a:rPr kumimoji="1" lang="en-US" altLang="ja-JP" sz="1400" dirty="0" smtClean="0">
                <a:solidFill>
                  <a:srgbClr val="FF0000"/>
                </a:solidFill>
              </a:rPr>
              <a:t>onvergence condition:</a:t>
            </a:r>
            <a:endParaRPr kumimoji="1" lang="ja-JP" altLang="en-US" sz="1400" dirty="0">
              <a:solidFill>
                <a:srgbClr val="FF0000"/>
              </a:solidFill>
            </a:endParaRPr>
          </a:p>
        </p:txBody>
      </p:sp>
      <p:sp>
        <p:nvSpPr>
          <p:cNvPr id="42" name="角丸四角形 41"/>
          <p:cNvSpPr/>
          <p:nvPr/>
        </p:nvSpPr>
        <p:spPr>
          <a:xfrm>
            <a:off x="5749555" y="1217869"/>
            <a:ext cx="3035361" cy="976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647278" y="28698"/>
            <a:ext cx="4102277" cy="646331"/>
          </a:xfrm>
          <a:prstGeom prst="rect">
            <a:avLst/>
          </a:prstGeom>
          <a:noFill/>
        </p:spPr>
        <p:txBody>
          <a:bodyPr wrap="none" rtlCol="0">
            <a:spAutoFit/>
          </a:bodyPr>
          <a:lstStyle/>
          <a:p>
            <a:r>
              <a:rPr kumimoji="1" lang="en-US" altLang="ja-JP" sz="3600" dirty="0" smtClean="0"/>
              <a:t>light-cone singularity</a:t>
            </a:r>
            <a:endParaRPr kumimoji="1" lang="ja-JP" altLang="en-US" sz="3600" dirty="0"/>
          </a:p>
        </p:txBody>
      </p:sp>
      <p:sp>
        <p:nvSpPr>
          <p:cNvPr id="46" name="正方形/長方形 45"/>
          <p:cNvSpPr/>
          <p:nvPr/>
        </p:nvSpPr>
        <p:spPr>
          <a:xfrm>
            <a:off x="1475656" y="2669642"/>
            <a:ext cx="3437052" cy="619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ボックス 1"/>
          <p:cNvSpPr txBox="1"/>
          <p:nvPr/>
        </p:nvSpPr>
        <p:spPr>
          <a:xfrm>
            <a:off x="430587" y="675029"/>
            <a:ext cx="1460656" cy="369332"/>
          </a:xfrm>
          <a:prstGeom prst="rect">
            <a:avLst/>
          </a:prstGeom>
          <a:noFill/>
        </p:spPr>
        <p:txBody>
          <a:bodyPr wrap="none" rtlCol="0">
            <a:spAutoFit/>
          </a:bodyPr>
          <a:lstStyle/>
          <a:p>
            <a:r>
              <a:rPr kumimoji="1" lang="ja-JP" altLang="en-US" dirty="0" smtClean="0"/>
              <a:t>に注目すると</a:t>
            </a:r>
            <a:endParaRPr kumimoji="1" lang="ja-JP" altLang="en-US" dirty="0"/>
          </a:p>
        </p:txBody>
      </p:sp>
      <p:pic>
        <p:nvPicPr>
          <p:cNvPr id="3" name="TexTeXPicture" descr="&lt;?xml version=&quot;1.0&quot; encoding=&quot;utf-16&quot;?&gt;&#10;&lt;TeXTeX&gt;&#10;  &lt;preamble&gt;\documentclass{jsarticle}&#10;\usepackage{amsmath}&#10;\pagestyle{empty}&lt;/preamble&gt;&#10;  &lt;body&gt;\begin{align*}&#10;I_1&#10;\end{align*}&lt;/body&gt;&#10;  &lt;fcolor&gt;FF000000&lt;/fcolor&gt;&#10;  &lt;bcolor&gt;FFFFFFFF&lt;/bcolor&gt;&#10;  &lt;transparent&gt;True&lt;/transparent&gt;&#10;  &lt;resolution&gt;1800&lt;/resolution&gt;&#10;  &lt;imageh&gt;208&lt;/imageh&gt;&#10;  &lt;imagew&gt;183&lt;/imagew&gt;&#10;  &lt;scale&gt;50&lt;/scale&gt;&#10;  &lt;cursor&gt;18&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467" y="749628"/>
            <a:ext cx="193675" cy="220133"/>
          </a:xfrm>
          <a:prstGeom prst="rect">
            <a:avLst/>
          </a:prstGeom>
        </p:spPr>
      </p:pic>
      <p:sp>
        <p:nvSpPr>
          <p:cNvPr id="6" name="テキスト ボックス 5"/>
          <p:cNvSpPr txBox="1"/>
          <p:nvPr/>
        </p:nvSpPr>
        <p:spPr>
          <a:xfrm>
            <a:off x="18130" y="3995772"/>
            <a:ext cx="1732077" cy="369332"/>
          </a:xfrm>
          <a:prstGeom prst="rect">
            <a:avLst/>
          </a:prstGeom>
          <a:noFill/>
        </p:spPr>
        <p:txBody>
          <a:bodyPr wrap="none" rtlCol="0">
            <a:spAutoFit/>
          </a:bodyPr>
          <a:lstStyle/>
          <a:p>
            <a:r>
              <a:rPr kumimoji="1" lang="en-US" altLang="ja-JP" dirty="0" smtClean="0"/>
              <a:t>Green’s function</a:t>
            </a:r>
            <a:endParaRPr kumimoji="1" lang="ja-JP" altLang="en-US" dirty="0"/>
          </a:p>
        </p:txBody>
      </p:sp>
      <p:sp>
        <p:nvSpPr>
          <p:cNvPr id="7" name="正方形/長方形 6"/>
          <p:cNvSpPr/>
          <p:nvPr/>
        </p:nvSpPr>
        <p:spPr>
          <a:xfrm>
            <a:off x="5408692" y="5151260"/>
            <a:ext cx="1152128" cy="714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286530" y="5806011"/>
            <a:ext cx="1749261" cy="307777"/>
          </a:xfrm>
          <a:prstGeom prst="rect">
            <a:avLst/>
          </a:prstGeom>
          <a:noFill/>
        </p:spPr>
        <p:txBody>
          <a:bodyPr wrap="none" rtlCol="0">
            <a:spAutoFit/>
          </a:bodyPr>
          <a:lstStyle/>
          <a:p>
            <a:r>
              <a:rPr kumimoji="1" lang="en-US" altLang="ja-JP" sz="1400" dirty="0" smtClean="0">
                <a:solidFill>
                  <a:srgbClr val="FF0000"/>
                </a:solidFill>
              </a:rPr>
              <a:t>Light-cone singularity</a:t>
            </a:r>
            <a:endParaRPr kumimoji="1" lang="ja-JP" altLang="en-US" sz="1400" dirty="0">
              <a:solidFill>
                <a:srgbClr val="FF0000"/>
              </a:solidFill>
            </a:endParaRPr>
          </a:p>
        </p:txBody>
      </p:sp>
    </p:spTree>
    <p:extLst>
      <p:ext uri="{BB962C8B-B14F-4D97-AF65-F5344CB8AC3E}">
        <p14:creationId xmlns:p14="http://schemas.microsoft.com/office/powerpoint/2010/main" val="334156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476250" y="44624"/>
            <a:ext cx="8229600" cy="1143000"/>
          </a:xfrm>
        </p:spPr>
        <p:txBody>
          <a:bodyPr/>
          <a:lstStyle/>
          <a:p>
            <a:pPr eaLnBrk="1" hangingPunct="1"/>
            <a:r>
              <a:rPr lang="en-US" altLang="ja-JP" dirty="0" smtClean="0"/>
              <a:t>Light cone</a:t>
            </a:r>
          </a:p>
        </p:txBody>
      </p:sp>
      <p:sp>
        <p:nvSpPr>
          <p:cNvPr id="15365" name="Line 5"/>
          <p:cNvSpPr>
            <a:spLocks noChangeShapeType="1"/>
          </p:cNvSpPr>
          <p:nvPr/>
        </p:nvSpPr>
        <p:spPr bwMode="auto">
          <a:xfrm flipV="1">
            <a:off x="1677987" y="1143000"/>
            <a:ext cx="4724400" cy="46622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 name="Line 6"/>
          <p:cNvSpPr>
            <a:spLocks noChangeShapeType="1"/>
          </p:cNvSpPr>
          <p:nvPr/>
        </p:nvSpPr>
        <p:spPr bwMode="auto">
          <a:xfrm flipH="1" flipV="1">
            <a:off x="1677987" y="1371600"/>
            <a:ext cx="4724400" cy="4433664"/>
          </a:xfrm>
          <a:prstGeom prst="line">
            <a:avLst/>
          </a:prstGeom>
          <a:noFill/>
          <a:ln w="34925">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7" name="Line 7"/>
          <p:cNvSpPr>
            <a:spLocks noChangeShapeType="1"/>
          </p:cNvSpPr>
          <p:nvPr/>
        </p:nvSpPr>
        <p:spPr bwMode="auto">
          <a:xfrm flipV="1">
            <a:off x="382587" y="3460750"/>
            <a:ext cx="7543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8" name="Line 8"/>
          <p:cNvSpPr>
            <a:spLocks noChangeShapeType="1"/>
          </p:cNvSpPr>
          <p:nvPr/>
        </p:nvSpPr>
        <p:spPr bwMode="auto">
          <a:xfrm flipV="1">
            <a:off x="3995737" y="838200"/>
            <a:ext cx="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9" name="Text Box 9"/>
          <p:cNvSpPr txBox="1">
            <a:spLocks noChangeArrowheads="1"/>
          </p:cNvSpPr>
          <p:nvPr/>
        </p:nvSpPr>
        <p:spPr bwMode="auto">
          <a:xfrm>
            <a:off x="7758112" y="34655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x</a:t>
            </a:r>
          </a:p>
        </p:txBody>
      </p:sp>
      <p:sp>
        <p:nvSpPr>
          <p:cNvPr id="15370" name="Text Box 10"/>
          <p:cNvSpPr txBox="1">
            <a:spLocks noChangeArrowheads="1"/>
          </p:cNvSpPr>
          <p:nvPr/>
        </p:nvSpPr>
        <p:spPr bwMode="auto">
          <a:xfrm>
            <a:off x="3659187" y="9144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t</a:t>
            </a:r>
          </a:p>
        </p:txBody>
      </p:sp>
      <p:sp>
        <p:nvSpPr>
          <p:cNvPr id="15373" name="Oval 13"/>
          <p:cNvSpPr>
            <a:spLocks noChangeArrowheads="1"/>
          </p:cNvSpPr>
          <p:nvPr/>
        </p:nvSpPr>
        <p:spPr bwMode="auto">
          <a:xfrm>
            <a:off x="3963987" y="3473450"/>
            <a:ext cx="76200" cy="76200"/>
          </a:xfrm>
          <a:prstGeom prst="ellipse">
            <a:avLst/>
          </a:prstGeom>
          <a:solidFill>
            <a:srgbClr val="FF0000"/>
          </a:solidFill>
          <a:ln w="9525">
            <a:solidFill>
              <a:srgbClr val="FF0000"/>
            </a:solidFill>
            <a:round/>
            <a:headEnd/>
            <a:tailEnd/>
          </a:ln>
        </p:spPr>
        <p:txBody>
          <a:bodyPr wrap="none" anchor="ctr"/>
          <a:lstStyle/>
          <a:p>
            <a:endParaRPr lang="ja-JP" altLang="en-US"/>
          </a:p>
        </p:txBody>
      </p:sp>
      <p:sp>
        <p:nvSpPr>
          <p:cNvPr id="15374" name="Line 14"/>
          <p:cNvSpPr>
            <a:spLocks noChangeShapeType="1"/>
          </p:cNvSpPr>
          <p:nvPr/>
        </p:nvSpPr>
        <p:spPr bwMode="auto">
          <a:xfrm flipH="1" flipV="1">
            <a:off x="4056062" y="3529013"/>
            <a:ext cx="1295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75" name="Text Box 15"/>
          <p:cNvSpPr txBox="1">
            <a:spLocks noChangeArrowheads="1"/>
          </p:cNvSpPr>
          <p:nvPr/>
        </p:nvSpPr>
        <p:spPr bwMode="auto">
          <a:xfrm>
            <a:off x="5472112" y="3998913"/>
            <a:ext cx="1223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smtClean="0"/>
              <a:t>t=x=0</a:t>
            </a:r>
            <a:r>
              <a:rPr lang="ja-JP" altLang="en-US" dirty="0" smtClean="0"/>
              <a:t>のみ</a:t>
            </a:r>
            <a:endParaRPr lang="en-US" altLang="ja-JP" dirty="0"/>
          </a:p>
          <a:p>
            <a:pPr eaLnBrk="1" hangingPunct="1"/>
            <a:r>
              <a:rPr lang="ja-JP" altLang="en-US" dirty="0"/>
              <a:t>近距離</a:t>
            </a:r>
          </a:p>
        </p:txBody>
      </p:sp>
      <p:sp>
        <p:nvSpPr>
          <p:cNvPr id="15376" name="Line 16"/>
          <p:cNvSpPr>
            <a:spLocks noChangeShapeType="1"/>
          </p:cNvSpPr>
          <p:nvPr/>
        </p:nvSpPr>
        <p:spPr bwMode="auto">
          <a:xfrm flipH="1">
            <a:off x="5480050" y="2107704"/>
            <a:ext cx="830262" cy="497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77" name="Text Box 17"/>
          <p:cNvSpPr txBox="1">
            <a:spLocks noChangeArrowheads="1"/>
          </p:cNvSpPr>
          <p:nvPr/>
        </p:nvSpPr>
        <p:spPr bwMode="auto">
          <a:xfrm>
            <a:off x="6444208" y="2276872"/>
            <a:ext cx="19864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dirty="0" smtClean="0"/>
          </a:p>
          <a:p>
            <a:pPr eaLnBrk="1" hangingPunct="1"/>
            <a:endParaRPr lang="en-US" altLang="ja-JP" dirty="0"/>
          </a:p>
          <a:p>
            <a:pPr eaLnBrk="1" hangingPunct="1"/>
            <a:r>
              <a:rPr lang="ja-JP" altLang="en-US" dirty="0" smtClean="0"/>
              <a:t>長距離相関を持つ</a:t>
            </a:r>
            <a:endParaRPr lang="ja-JP" altLang="en-US" dirty="0"/>
          </a:p>
        </p:txBody>
      </p:sp>
      <p:pic>
        <p:nvPicPr>
          <p:cNvPr id="3" name="TexTeXPicture" descr="&lt;?xml version=&quot;1.0&quot; encoding=&quot;utf-16&quot;?&gt;&#10;&lt;TeXTeX&gt;&#10;  &lt;preamble&gt;\documentclass{jsarticle}&#10;\usepackage{amsmath}&#10;\pagestyle{empty}&lt;/preamble&gt;&#10;  &lt;body&gt;\begin{align*}&#10;\delta^{(4)}(x)&#10;\end{align*}&lt;/body&gt;&#10;  &lt;fcolor&gt;FF000000&lt;/fcolor&gt;&#10;  &lt;bcolor&gt;FFFFFFFF&lt;/bcolor&gt;&#10;  &lt;transparent&gt;True&lt;/transparent&gt;&#10;  &lt;resolution&gt;1800&lt;/resolution&gt;&#10;  &lt;imageh&gt;296&lt;/imageh&gt;&#10;  &lt;imagew&gt;687&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3237" y="3677180"/>
            <a:ext cx="727075" cy="313266"/>
          </a:xfrm>
          <a:prstGeom prst="rect">
            <a:avLst/>
          </a:prstGeom>
        </p:spPr>
      </p:pic>
      <p:pic>
        <p:nvPicPr>
          <p:cNvPr id="6" name="TexTeXPicture" descr="&lt;?xml version=&quot;1.0&quot; encoding=&quot;utf-16&quot;?&gt;&#10;&lt;TeXTeX&gt;&#10;  &lt;preamble&gt;\documentclass{jsarticle}&#10;\usepackage{amsmath}&#10;\pagestyle{empty}&lt;/preamble&gt;&#10;  &lt;body&gt;\begin{align*}&#10;&amp;amp;\delta(\lambda)\\&#10;&amp;amp;\lambda = t^2 - |\vec{x}|^2\\&#10;&amp;amp;t\neq 0, \ |\vec{x}|\neq 0&#10;\end{align*}&lt;/body&gt;&#10;  &lt;fcolor&gt;FF000000&lt;/fcolor&gt;&#10;  &lt;bcolor&gt;FFFFFFFF&lt;/bcolor&gt;&#10;  &lt;transparent&gt;True&lt;/transparent&gt;&#10;  &lt;resolution&gt;1800&lt;/resolution&gt;&#10;  &lt;imageh&gt;1055&lt;/imageh&gt;&#10;  &lt;imagew&gt;1462&lt;/imagew&gt;&#10;  &lt;scale&gt;50&lt;/scale&gt;&#10;  &lt;cursor&gt;3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79" y="1637242"/>
            <a:ext cx="1547283" cy="1116542"/>
          </a:xfrm>
          <a:prstGeom prst="rect">
            <a:avLst/>
          </a:prstGeom>
        </p:spPr>
      </p:pic>
      <p:pic>
        <p:nvPicPr>
          <p:cNvPr id="7" name="TexTeXPicture" descr="&lt;?xml version=&quot;1.0&quot; encoding=&quot;utf-16&quot;?&gt;&#10;&lt;TeXTeX&gt;&#10;  &lt;preamble&gt;\documentclass{jsarticle}&#10;\usepackage{amsmath}&#10;\pagestyle{empty}&lt;/preamble&gt;&#10;  &lt;body&gt;\begin{align*}&#10;\frac{\epsilon(\delta t)}{4\pi}\delta(\lambda) &#10;\end{align*}&lt;/body&gt;&#10;  &lt;fcolor&gt;FF000000&lt;/fcolor&gt;&#10;  &lt;bcolor&gt;FFFFFFFF&lt;/bcolor&gt;&#10;  &lt;transparent&gt;True&lt;/transparent&gt;&#10;  &lt;resolution&gt;1800&lt;/resolution&gt;&#10;  &lt;imageh&gt;528&lt;/imageh&gt;&#10;  &lt;imagew&gt;969&lt;/imagew&gt;&#10;  &lt;scale&gt;50&lt;/scale&gt;&#10;  &lt;cursor&gt;6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39" y="6138748"/>
            <a:ext cx="1025525" cy="558800"/>
          </a:xfrm>
          <a:prstGeom prst="rect">
            <a:avLst/>
          </a:prstGeom>
        </p:spPr>
      </p:pic>
      <p:sp>
        <p:nvSpPr>
          <p:cNvPr id="8" name="テキスト ボックス 7"/>
          <p:cNvSpPr txBox="1"/>
          <p:nvPr/>
        </p:nvSpPr>
        <p:spPr>
          <a:xfrm>
            <a:off x="192407" y="6282764"/>
            <a:ext cx="5694188" cy="369332"/>
          </a:xfrm>
          <a:prstGeom prst="rect">
            <a:avLst/>
          </a:prstGeom>
          <a:noFill/>
        </p:spPr>
        <p:txBody>
          <a:bodyPr wrap="none" rtlCol="0">
            <a:spAutoFit/>
          </a:bodyPr>
          <a:lstStyle/>
          <a:p>
            <a:r>
              <a:rPr kumimoji="1" lang="ja-JP" altLang="en-US" dirty="0" smtClean="0"/>
              <a:t>さらに  　　　　　　　 </a:t>
            </a:r>
            <a:r>
              <a:rPr lang="ja-JP" altLang="en-US" dirty="0" smtClean="0"/>
              <a:t>は実数なので、余計な</a:t>
            </a:r>
            <a:r>
              <a:rPr lang="ja-JP" altLang="en-US" dirty="0" smtClean="0">
                <a:solidFill>
                  <a:srgbClr val="FF0000"/>
                </a:solidFill>
              </a:rPr>
              <a:t>位相を持たない</a:t>
            </a:r>
            <a:endParaRPr kumimoji="1" lang="en-US" altLang="ja-JP" dirty="0" smtClean="0">
              <a:solidFill>
                <a:srgbClr val="FF0000"/>
              </a:solidFill>
            </a:endParaRPr>
          </a:p>
        </p:txBody>
      </p:sp>
      <p:sp>
        <p:nvSpPr>
          <p:cNvPr id="9" name="右矢印 8"/>
          <p:cNvSpPr/>
          <p:nvPr/>
        </p:nvSpPr>
        <p:spPr>
          <a:xfrm>
            <a:off x="5886595" y="6418148"/>
            <a:ext cx="197223" cy="10719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TexTeXPicture" descr="&lt;?xml version=&quot;1.0&quot; encoding=&quot;utf-16&quot;?&gt;&#10;&lt;TeXTeX&gt;&#10;  &lt;preamble&gt;\documentclass{jsarticle}&#10;\usepackage{amsmath}&#10;\pagestyle{empty}&lt;/preamble&gt;&#10;  &lt;body&gt;\begin{align*}&#10;e^{i\frac{m_\nu^2}{2E_\nu}t}&#10;\end{align*}&lt;/body&gt;&#10;  &lt;fcolor&gt;FF000000&lt;/fcolor&gt;&#10;  &lt;bcolor&gt;FFFFFFFF&lt;/bcolor&gt;&#10;  &lt;transparent&gt;True&lt;/transparent&gt;&#10;  &lt;resolution&gt;1800&lt;/resolution&gt;&#10;  &lt;imageh&gt;354&lt;/imageh&gt;&#10;  &lt;imagew&gt;621&lt;/imagew&gt;&#10;  &lt;scale&gt;50&lt;/scale&gt;&#10;  &lt;cursor&gt;4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312" y="6150694"/>
            <a:ext cx="657225" cy="374650"/>
          </a:xfrm>
          <a:prstGeom prst="rect">
            <a:avLst/>
          </a:prstGeom>
        </p:spPr>
      </p:pic>
      <p:sp>
        <p:nvSpPr>
          <p:cNvPr id="11" name="テキスト ボックス 10"/>
          <p:cNvSpPr txBox="1"/>
          <p:nvPr/>
        </p:nvSpPr>
        <p:spPr>
          <a:xfrm>
            <a:off x="6953880" y="6240335"/>
            <a:ext cx="1737976" cy="369332"/>
          </a:xfrm>
          <a:prstGeom prst="rect">
            <a:avLst/>
          </a:prstGeom>
          <a:noFill/>
        </p:spPr>
        <p:txBody>
          <a:bodyPr wrap="none" rtlCol="0">
            <a:spAutoFit/>
          </a:bodyPr>
          <a:lstStyle/>
          <a:p>
            <a:r>
              <a:rPr kumimoji="1" lang="ja-JP" altLang="en-US" dirty="0" smtClean="0"/>
              <a:t>の振動だけ残る</a:t>
            </a:r>
            <a:endParaRPr kumimoji="1" lang="ja-JP" altLang="en-US" dirty="0"/>
          </a:p>
        </p:txBody>
      </p:sp>
      <p:pic>
        <p:nvPicPr>
          <p:cNvPr id="22" name="TexTeXPicture" descr="&lt;?xml version=&quot;1.0&quot; encoding=&quot;utf-16&quot;?&gt;&#10;&lt;TeXTeX&gt;&#10;  &lt;preamble&gt;\documentclass{jsarticle}&#10;\usepackage{amsmath}&#10;\pagestyle{empty}&lt;/preamble&gt;&#10;  &lt;body&gt;\begin{align*}&#10;\int d^3p\,e^{iEt -\vec{p}\cdot\vec{x}}&#10;\end{align*}&lt;/body&gt;&#10;  &lt;fcolor&gt;FF000000&lt;/fcolor&gt;&#10;  &lt;bcolor&gt;FFFFFFFF&lt;/bcolor&gt;&#10;  &lt;transparent&gt;True&lt;/transparent&gt;&#10;  &lt;resolution&gt;1800&lt;/resolution&gt;&#10;  &lt;imageh&gt;553&lt;/imageh&gt;&#10;  &lt;imagew&gt;1537&lt;/imagew&gt;&#10;  &lt;scale&gt;50&lt;/scale&gt;&#10;  &lt;cursor&gt;26&lt;/cursor&gt;&#10;&lt;/TeXTeX&gt;"/>
          <p:cNvPicPr>
            <a:picLocks noChangeAspect="1"/>
          </p:cNvPicPr>
          <p:nvPr/>
        </p:nvPicPr>
        <p:blipFill>
          <a:blip r:embed="rId6" cstate="print"/>
          <a:stretch>
            <a:fillRect/>
          </a:stretch>
        </p:blipFill>
        <p:spPr>
          <a:xfrm>
            <a:off x="6394809" y="260648"/>
            <a:ext cx="2123727" cy="764099"/>
          </a:xfrm>
          <a:prstGeom prst="rect">
            <a:avLst/>
          </a:prstGeom>
        </p:spPr>
      </p:pic>
      <p:cxnSp>
        <p:nvCxnSpPr>
          <p:cNvPr id="24" name="直線コネクタ 23"/>
          <p:cNvCxnSpPr>
            <a:endCxn id="22" idx="3"/>
          </p:cNvCxnSpPr>
          <p:nvPr/>
        </p:nvCxnSpPr>
        <p:spPr>
          <a:xfrm>
            <a:off x="7510424" y="620687"/>
            <a:ext cx="1008112" cy="22011"/>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7870464" y="692695"/>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18336" y="980727"/>
            <a:ext cx="2425664" cy="307777"/>
          </a:xfrm>
          <a:prstGeom prst="rect">
            <a:avLst/>
          </a:prstGeom>
          <a:noFill/>
        </p:spPr>
        <p:txBody>
          <a:bodyPr wrap="none" rtlCol="0">
            <a:spAutoFit/>
          </a:bodyPr>
          <a:lstStyle/>
          <a:p>
            <a:r>
              <a:rPr kumimoji="1" lang="ja-JP" altLang="en-US" sz="1400" dirty="0" smtClean="0"/>
              <a:t>高エネルギー領域で打ち消す</a:t>
            </a:r>
            <a:endParaRPr kumimoji="1" lang="en-US" altLang="ja-JP" sz="1400" dirty="0" smtClean="0"/>
          </a:p>
        </p:txBody>
      </p:sp>
    </p:spTree>
    <p:extLst>
      <p:ext uri="{BB962C8B-B14F-4D97-AF65-F5344CB8AC3E}">
        <p14:creationId xmlns:p14="http://schemas.microsoft.com/office/powerpoint/2010/main" val="30985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exTeXPicture" descr="&lt;?xml version=&quot;1.0&quot; encoding=&quot;utf-16&quot;?&gt;&#10;&lt;TeXTeX&gt;&#10;  &lt;preamble&gt;\documentclass{jsarticle}&#10;\usepackage{amsmath}&#10;\pagestyle{empty}&lt;/preamble&gt;&#10;  &lt;body&gt;\begin{align*}&#10;&amp;amp; \Delta_{\pi,\mu}(\delta x) = 2i\left\{2(p_\pi\cdot&#10; p_\nu)p_\pi\cdot\left(p_\pi - i\frac{\partial}{\partial \delta x} -&#10; m_\pi^2\left(p_\pi - i\frac{\partial}{\partial \delta&#10; x}\right)\right)\right\}\\&#10;&amp;amp;\times\left[\frac{\epsilon(\delta t)}{4\pi}\delta(\lambda) + I_2 +\sum_{l=0}\frac{1}{l!}\left(2p_\pi\cdot\left(-i\frac{\partial}{\partial \delta x}\right)\frac{\partial}{\partial \tilde{m}^2}\right)^lf_\text{short}\right]&#10;\end{align*}&lt;/body&gt;&#10;  &lt;fcolor&gt;FF000000&lt;/fcolor&gt;&#10;  &lt;bcolor&gt;FFFFFFFF&lt;/bcolor&gt;&#10;  &lt;transparent&gt;True&lt;/transparent&gt;&#10;  &lt;resolution&gt;1800&lt;/resolution&gt;&#10;  &lt;imageh&gt;1445&lt;/imageh&gt;&#10;  &lt;imagew&gt;7012&lt;/imagew&gt;&#10;  &lt;scale&gt;50&lt;/scale&gt;&#10;  &lt;cursor&gt;44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32" y="1617651"/>
            <a:ext cx="7421033" cy="1529292"/>
          </a:xfrm>
          <a:prstGeom prst="rect">
            <a:avLst/>
          </a:prstGeom>
        </p:spPr>
      </p:pic>
      <p:sp>
        <p:nvSpPr>
          <p:cNvPr id="7" name="正方形/長方形 6"/>
          <p:cNvSpPr/>
          <p:nvPr/>
        </p:nvSpPr>
        <p:spPr>
          <a:xfrm>
            <a:off x="1043609" y="2362560"/>
            <a:ext cx="1152128" cy="7064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1475656" y="3111830"/>
            <a:ext cx="1" cy="1757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61532" y="4797152"/>
            <a:ext cx="4470968" cy="369332"/>
          </a:xfrm>
          <a:prstGeom prst="rect">
            <a:avLst/>
          </a:prstGeom>
          <a:noFill/>
        </p:spPr>
        <p:txBody>
          <a:bodyPr wrap="none" rtlCol="0">
            <a:spAutoFit/>
          </a:bodyPr>
          <a:lstStyle/>
          <a:p>
            <a:r>
              <a:rPr kumimoji="1" lang="en-US" altLang="ja-JP" dirty="0" smtClean="0"/>
              <a:t>Long-range correlation (light-cone singularity)</a:t>
            </a:r>
            <a:endParaRPr kumimoji="1" lang="ja-JP" altLang="en-US" dirty="0"/>
          </a:p>
        </p:txBody>
      </p:sp>
      <p:sp>
        <p:nvSpPr>
          <p:cNvPr id="19" name="円/楕円 18"/>
          <p:cNvSpPr/>
          <p:nvPr/>
        </p:nvSpPr>
        <p:spPr>
          <a:xfrm>
            <a:off x="2340178" y="2571489"/>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V="1">
            <a:off x="2556202" y="3069011"/>
            <a:ext cx="0" cy="999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76811" y="3981788"/>
            <a:ext cx="1390830" cy="369332"/>
          </a:xfrm>
          <a:prstGeom prst="rect">
            <a:avLst/>
          </a:prstGeom>
          <a:noFill/>
        </p:spPr>
        <p:txBody>
          <a:bodyPr wrap="none" rtlCol="0">
            <a:spAutoFit/>
          </a:bodyPr>
          <a:lstStyle/>
          <a:p>
            <a:r>
              <a:rPr kumimoji="1" lang="en-US" altLang="ja-JP" dirty="0" smtClean="0"/>
              <a:t>Normal term</a:t>
            </a:r>
            <a:endParaRPr kumimoji="1" lang="ja-JP" altLang="en-US" dirty="0"/>
          </a:p>
        </p:txBody>
      </p:sp>
      <p:sp>
        <p:nvSpPr>
          <p:cNvPr id="23" name="タイトル 22"/>
          <p:cNvSpPr>
            <a:spLocks noGrp="1"/>
          </p:cNvSpPr>
          <p:nvPr>
            <p:ph type="title"/>
          </p:nvPr>
        </p:nvSpPr>
        <p:spPr/>
        <p:txBody>
          <a:bodyPr/>
          <a:lstStyle/>
          <a:p>
            <a:r>
              <a:rPr kumimoji="1" lang="en-US" altLang="ja-JP" dirty="0" smtClean="0"/>
              <a:t>Correlation function</a:t>
            </a:r>
            <a:endParaRPr kumimoji="1" lang="ja-JP" altLang="en-US" dirty="0"/>
          </a:p>
        </p:txBody>
      </p:sp>
      <p:sp>
        <p:nvSpPr>
          <p:cNvPr id="24" name="テキスト ボックス 23"/>
          <p:cNvSpPr txBox="1"/>
          <p:nvPr/>
        </p:nvSpPr>
        <p:spPr>
          <a:xfrm>
            <a:off x="323528" y="5657676"/>
            <a:ext cx="8532400" cy="461665"/>
          </a:xfrm>
          <a:prstGeom prst="rect">
            <a:avLst/>
          </a:prstGeom>
          <a:noFill/>
        </p:spPr>
        <p:txBody>
          <a:bodyPr wrap="none" rtlCol="0">
            <a:spAutoFit/>
          </a:bodyPr>
          <a:lstStyle/>
          <a:p>
            <a:r>
              <a:rPr lang="ja-JP" altLang="en-US" sz="2400" dirty="0" smtClean="0"/>
              <a:t>この</a:t>
            </a:r>
            <a:r>
              <a:rPr lang="en-US" altLang="ja-JP" sz="2400" dirty="0" smtClean="0"/>
              <a:t>correlation function</a:t>
            </a:r>
            <a:r>
              <a:rPr lang="ja-JP" altLang="en-US" sz="2400" dirty="0" smtClean="0"/>
              <a:t>を用いて、</a:t>
            </a:r>
            <a:r>
              <a:rPr lang="en-US" altLang="ja-JP" sz="2400" dirty="0" smtClean="0"/>
              <a:t>finite size correction</a:t>
            </a:r>
            <a:r>
              <a:rPr lang="ja-JP" altLang="en-US" sz="2400" dirty="0" smtClean="0"/>
              <a:t>を計算する</a:t>
            </a:r>
            <a:endParaRPr kumimoji="1" lang="ja-JP" altLang="en-US" sz="2400" dirty="0"/>
          </a:p>
        </p:txBody>
      </p:sp>
      <p:sp>
        <p:nvSpPr>
          <p:cNvPr id="26" name="右中かっこ 25"/>
          <p:cNvSpPr/>
          <p:nvPr/>
        </p:nvSpPr>
        <p:spPr>
          <a:xfrm rot="5400000">
            <a:off x="4910316" y="1362494"/>
            <a:ext cx="403488" cy="424847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7" name="TexTeXPicture" descr="&lt;?xml version=&quot;1.0&quot; encoding=&quot;utf-16&quot;?&gt;&#10;&lt;TeXTeX&gt;&#10;  &lt;preamble&gt;\documentclass{jsarticle}&#10;\usepackage{amsmath}&#10;\pagestyle{empty}&lt;/preamble&gt;&#10;  &lt;body&gt;\begin{align*}&#10;f'_\text{short}&#10;\end{align*}&lt;/body&gt;&#10;  &lt;fcolor&gt;FF000000&lt;/fcolor&gt;&#10;  &lt;bcolor&gt;FFFFFFFF&lt;/bcolor&gt;&#10;  &lt;transparent&gt;True&lt;/transparent&gt;&#10;  &lt;resolution&gt;1800&lt;/resolution&gt;&#10;  &lt;imageh&gt;264&lt;/imageh&gt;&#10;  &lt;imagew&gt;540&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789040"/>
            <a:ext cx="571500" cy="279400"/>
          </a:xfrm>
          <a:prstGeom prst="rect">
            <a:avLst/>
          </a:prstGeom>
        </p:spPr>
      </p:pic>
    </p:spTree>
    <p:extLst>
      <p:ext uri="{BB962C8B-B14F-4D97-AF65-F5344CB8AC3E}">
        <p14:creationId xmlns:p14="http://schemas.microsoft.com/office/powerpoint/2010/main" val="365957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014" y="44624"/>
            <a:ext cx="8229600" cy="1143000"/>
          </a:xfrm>
        </p:spPr>
        <p:txBody>
          <a:bodyPr>
            <a:normAutofit fontScale="90000"/>
          </a:bodyPr>
          <a:lstStyle/>
          <a:p>
            <a:r>
              <a:rPr lang="en-US" altLang="ja-JP" dirty="0" smtClean="0"/>
              <a:t>Integration in space-time coordinates</a:t>
            </a:r>
            <a:endParaRPr kumimoji="1" lang="ja-JP" altLang="en-US" dirty="0"/>
          </a:p>
        </p:txBody>
      </p:sp>
      <p:sp>
        <p:nvSpPr>
          <p:cNvPr id="10" name="テキスト ボックス 9"/>
          <p:cNvSpPr txBox="1"/>
          <p:nvPr/>
        </p:nvSpPr>
        <p:spPr>
          <a:xfrm>
            <a:off x="75880" y="3933775"/>
            <a:ext cx="2257990" cy="461665"/>
          </a:xfrm>
          <a:prstGeom prst="rect">
            <a:avLst/>
          </a:prstGeom>
          <a:noFill/>
        </p:spPr>
        <p:txBody>
          <a:bodyPr wrap="none" rtlCol="0">
            <a:spAutoFit/>
          </a:bodyPr>
          <a:lstStyle/>
          <a:p>
            <a:r>
              <a:rPr kumimoji="1" lang="en-US" altLang="ja-JP" sz="2400" dirty="0" smtClean="0"/>
              <a:t>Long-range term</a:t>
            </a:r>
            <a:endParaRPr kumimoji="1" lang="ja-JP" altLang="en-US" sz="2400" dirty="0"/>
          </a:p>
        </p:txBody>
      </p:sp>
      <p:sp>
        <p:nvSpPr>
          <p:cNvPr id="3" name="テキスト ボックス 2"/>
          <p:cNvSpPr txBox="1"/>
          <p:nvPr/>
        </p:nvSpPr>
        <p:spPr>
          <a:xfrm>
            <a:off x="101054" y="980728"/>
            <a:ext cx="1535998" cy="369332"/>
          </a:xfrm>
          <a:prstGeom prst="rect">
            <a:avLst/>
          </a:prstGeom>
          <a:noFill/>
        </p:spPr>
        <p:txBody>
          <a:bodyPr wrap="none" rtlCol="0">
            <a:spAutoFit/>
          </a:bodyPr>
          <a:lstStyle/>
          <a:p>
            <a:r>
              <a:rPr lang="ja-JP" altLang="en-US" dirty="0"/>
              <a:t>前</a:t>
            </a:r>
            <a:r>
              <a:rPr lang="ja-JP" altLang="en-US" dirty="0" smtClean="0"/>
              <a:t>の</a:t>
            </a:r>
            <a:r>
              <a:rPr lang="ja-JP" altLang="en-US" dirty="0"/>
              <a:t>形</a:t>
            </a:r>
            <a:r>
              <a:rPr lang="ja-JP" altLang="en-US" dirty="0" smtClean="0"/>
              <a:t>を代入</a:t>
            </a:r>
            <a:endParaRPr kumimoji="1" lang="ja-JP" altLang="en-US" dirty="0"/>
          </a:p>
        </p:txBody>
      </p:sp>
      <p:pic>
        <p:nvPicPr>
          <p:cNvPr id="15" name="TexTeXPicture" descr="&lt;?xml version=&quot;1.0&quot; encoding=&quot;utf-16&quot;?&gt;&#10;&lt;TeXTeX&gt;&#10;  &lt;preamble&gt;\documentclass{jsarticle}&#10;\usepackage{amsmath}&#10;\pagestyle{empty}&lt;/preamble&gt;&#10;  &lt;body&gt;\begin{align*}&#10;N_3 =8g^2\left\{p_\pi\cdot p_\nu(m_\pi^2 - 2p_\pi\cdot p_\nu)\right\}(\pi^2/\sigma_\nu)^\frac{3}{2}&#10;\end{align*}&lt;/body&gt;&#10;  &lt;fcolor&gt;FF000000&lt;/fcolor&gt;&#10;  &lt;bcolor&gt;FFFFFFFF&lt;/bcolor&gt;&#10;  &lt;transparent&gt;True&lt;/transparent&gt;&#10;  &lt;resolution&gt;1800&lt;/resolution&gt;&#10;  &lt;imageh&gt;340&lt;/imageh&gt;&#10;  &lt;imagew&gt;4689&lt;/imagew&gt;&#10;  &lt;scale&gt;50&lt;/scale&gt;&#10;  &lt;cursor&gt;8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101" y="3687994"/>
            <a:ext cx="3894568" cy="282396"/>
          </a:xfrm>
          <a:prstGeom prst="rect">
            <a:avLst/>
          </a:prstGeom>
        </p:spPr>
      </p:pic>
      <p:pic>
        <p:nvPicPr>
          <p:cNvPr id="8" name="TexTeXPicture" descr="&lt;?xml version=&quot;1.0&quot; encoding=&quot;utf-16&quot;?&gt;&#10;&lt;TeXTeX&gt;&#10;  &lt;preamble&gt;\documentclass{jsarticle}&#10;\usepackage{amsmath}&#10;\pagestyle{empty}&lt;/preamble&gt;&#10;  &lt;body&gt;\begin{align*}&#10;\int d^4x_1d^4x_2e^{-\frac{1}{2\sigma_\nu}\sum_i&#10;%\left[&#10;(\vec{x}_i - \vec{\text{X}}_\nu - \vec{v}_\nu(t_i - \text{T}_\nu))^2}e^{ip_\nu\cdot\delta x}\times i\frac{\epsilon(\delta t)}{4\pi}\delta(\lambda) \\&#10;= (\sigma_\nu\pi)^\frac{3}{2}\frac{\sigma_\nu}{2}i\int_0^{\text{T}} dt_1dt_2\frac{\epsilon(\delta t)}{|\delta t|}e^{i\frac{m^2_\nu }{2E_\nu}\delta t}\\&#10;\text{  \ \ \ \ L = $c$T is length of decay volume}&#10;\end{align*}&lt;/body&gt;&#10;  &lt;fcolor&gt;FF000000&lt;/fcolor&gt;&#10;  &lt;bcolor&gt;FFFFFFFF&lt;/bcolor&gt;&#10;  &lt;transparent&gt;True&lt;/transparent&gt;&#10;  &lt;resolution&gt;1800&lt;/resolution&gt;&#10;  &lt;imageh&gt;1624&lt;/imageh&gt;&#10;  &lt;imagew&gt;6259&lt;/imagew&gt;&#10;  &lt;scale&gt;50&lt;/scale&gt;&#10;  &lt;cursor&gt;103&lt;/cursor&gt;&#10;&lt;/TeXTeX&gt;"/>
          <p:cNvPicPr>
            <a:picLocks noChangeAspect="1"/>
          </p:cNvPicPr>
          <p:nvPr/>
        </p:nvPicPr>
        <p:blipFill>
          <a:blip r:embed="rId3" cstate="print"/>
          <a:stretch>
            <a:fillRect/>
          </a:stretch>
        </p:blipFill>
        <p:spPr>
          <a:xfrm>
            <a:off x="304906" y="4595790"/>
            <a:ext cx="7704918" cy="1999169"/>
          </a:xfrm>
          <a:prstGeom prst="rect">
            <a:avLst/>
          </a:prstGeom>
        </p:spPr>
      </p:pic>
      <p:pic>
        <p:nvPicPr>
          <p:cNvPr id="11" name="TexTeXPicture" descr="&lt;?xml version=&quot;1.0&quot; encoding=&quot;utf-16&quot;?&gt;&#10;&lt;TeXTeX&gt;&#10;  &lt;preamble&gt;\documentclass{jsarticle}&#10;\usepackage{amsmath}&#10;\pagestyle{empty}&lt;/preamble&gt;&#10;  &lt;body&gt;\begin{align*}&#10;&amp;amp;\int \frac{d^3p_\mu}{(2\pi)^3}\sum_{spin}|T|^2 = \frac{N_2}{E_\nu}\int d^4x_1d^4x_2e^{-\frac{1}{2\sigma_\nu}\sum_i&#10;%\left[&#10;(\vec{x}_i - \vec{\text{X}}_\nu - \vec{v}_\nu(t_i - \text{T}_\nu))^2}\\&#10; %+ (\vec{x}_2 - \vec{\text{X}}_\nu - \vec{v}_\nu(t_2 -&#10;% \text{T}_\nu)^2\right]}\\ &#10;&amp;amp;\ \ \ \ \ \ \ \ \ \ \ \ \ \ \ \ \ \ \ \  \ \ \ \ \ \ \ \times\Delta_{\pi,\mu}(x_1 - x_2)e^{ip_\nu\cdot(x_1 - x_2)}\\&#10;&amp;amp;= \frac{N_3}{E_\nu}\int d^4x_1d^4x_2e^{-\frac{1}{2\sigma_\nu}\sum_i&#10;%\left[&#10;(\vec{x}_i - \vec{\text{X}}_\nu - \vec{v}_\nu(t_i - \text{T}_\nu))^2}\left[i\frac{\epsilon(\delta t)}{4\pi}\delta(\lambda) + f_\text{short}' + I_2\right]e^{ip_\nu\cdot\delta x}&#10;\end{align*}&lt;/body&gt;&#10;  &lt;fcolor&gt;FF000000&lt;/fcolor&gt;&#10;  &lt;bcolor&gt;FFFFFFFF&lt;/bcolor&gt;&#10;  &lt;transparent&gt;True&lt;/transparent&gt;&#10;  &lt;resolution&gt;1800&lt;/resolution&gt;&#10;  &lt;imageh&gt;1860&lt;/imageh&gt;&#10;  &lt;imagew&gt;8395&lt;/imagew&gt;&#10;  &lt;scale&gt;50&lt;/scale&gt;&#10;  &lt;cursor&gt;518&lt;/cursor&gt;&#10;&lt;/TeXTeX&gt;"/>
          <p:cNvPicPr>
            <a:picLocks noChangeAspect="1"/>
          </p:cNvPicPr>
          <p:nvPr/>
        </p:nvPicPr>
        <p:blipFill>
          <a:blip r:embed="rId4" cstate="print"/>
          <a:stretch>
            <a:fillRect/>
          </a:stretch>
        </p:blipFill>
        <p:spPr>
          <a:xfrm>
            <a:off x="156706" y="1484783"/>
            <a:ext cx="8884708" cy="1968499"/>
          </a:xfrm>
          <a:prstGeom prst="rect">
            <a:avLst/>
          </a:prstGeom>
        </p:spPr>
      </p:pic>
    </p:spTree>
    <p:extLst>
      <p:ext uri="{BB962C8B-B14F-4D97-AF65-F5344CB8AC3E}">
        <p14:creationId xmlns:p14="http://schemas.microsoft.com/office/powerpoint/2010/main" val="1350236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568067" y="3645024"/>
            <a:ext cx="7560009" cy="1200329"/>
          </a:xfrm>
          <a:prstGeom prst="rect">
            <a:avLst/>
          </a:prstGeom>
          <a:noFill/>
        </p:spPr>
        <p:txBody>
          <a:bodyPr wrap="square" rtlCol="0">
            <a:spAutoFit/>
          </a:bodyPr>
          <a:lstStyle/>
          <a:p>
            <a:pPr marL="285750" indent="-285750">
              <a:buFont typeface="Arial" pitchFamily="34" charset="0"/>
              <a:buChar char="•"/>
            </a:pPr>
            <a:r>
              <a:rPr lang="ja-JP" altLang="en-US" dirty="0" smtClean="0"/>
              <a:t>計算は難しいが、大きさは漸近形を使うと見積もることが出来る</a:t>
            </a:r>
            <a:endParaRPr lang="en-US" altLang="ja-JP" dirty="0" smtClean="0"/>
          </a:p>
          <a:p>
            <a:pPr marL="285750" indent="-285750">
              <a:buFont typeface="Arial" pitchFamily="34" charset="0"/>
              <a:buChar char="•"/>
            </a:pPr>
            <a:r>
              <a:rPr lang="en-US" altLang="ja-JP" dirty="0" smtClean="0"/>
              <a:t>       </a:t>
            </a:r>
            <a:r>
              <a:rPr lang="ja-JP" altLang="en-US" dirty="0" smtClean="0"/>
              <a:t>については速い振動か、減少を示すこともわかっている</a:t>
            </a:r>
            <a:endParaRPr lang="en-US" altLang="ja-JP" dirty="0" smtClean="0"/>
          </a:p>
          <a:p>
            <a:pPr marL="285750" indent="-285750">
              <a:buFont typeface="Arial" pitchFamily="34" charset="0"/>
              <a:buChar char="•"/>
            </a:pPr>
            <a:r>
              <a:rPr lang="ja-JP" altLang="en-US" dirty="0" smtClean="0"/>
              <a:t>さらに、</a:t>
            </a:r>
            <a:r>
              <a:rPr lang="en-US" altLang="ja-JP" dirty="0" smtClean="0"/>
              <a:t>T-&gt;</a:t>
            </a:r>
            <a:r>
              <a:rPr lang="ja-JP" altLang="en-US" dirty="0" smtClean="0"/>
              <a:t>∞で</a:t>
            </a:r>
            <a:r>
              <a:rPr lang="en-US" altLang="ja-JP" dirty="0" smtClean="0"/>
              <a:t>long-range</a:t>
            </a:r>
            <a:r>
              <a:rPr lang="ja-JP" altLang="en-US" dirty="0" smtClean="0"/>
              <a:t>の項とキャンセルする事もわかるので、両方を一緒に扱うと見やすい</a:t>
            </a:r>
            <a:r>
              <a:rPr kumimoji="1" lang="en-US" altLang="ja-JP" dirty="0" smtClean="0"/>
              <a:t> </a:t>
            </a:r>
            <a:endParaRPr kumimoji="1" lang="ja-JP" altLang="en-US" dirty="0"/>
          </a:p>
        </p:txBody>
      </p:sp>
      <p:pic>
        <p:nvPicPr>
          <p:cNvPr id="38" name="TexTeXPicture" descr="&lt;?xml version=&quot;1.0&quot; encoding=&quot;utf-16&quot;?&gt;&#10;&lt;TeXTeX&gt;&#10;  &lt;preamble&gt;\documentclass{jsarticle}&#10;\usepackage{amsmath}&#10;\pagestyle{empty}&lt;/preamble&gt;&#10;  &lt;body&gt;\begin{align*}&#10;|\delta t| &#10;\end{align*}&lt;/body&gt;&#10;  &lt;fcolor&gt;FF000000&lt;/fcolor&gt;&#10;  &lt;bcolor&gt;FFFFFFFF&lt;/bcolor&gt;&#10;  &lt;transparent&gt;True&lt;/transparent&gt;&#10;  &lt;resolution&gt;1800&lt;/resolution&gt;&#10;  &lt;imageh&gt;249&lt;/imageh&gt;&#10;  &lt;imagew&gt;290&lt;/imagew&gt;&#10;  &lt;scale&gt;50&lt;/scale&gt;&#10;  &lt;cursor&gt;2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005064"/>
            <a:ext cx="279903" cy="238296"/>
          </a:xfrm>
          <a:prstGeom prst="rect">
            <a:avLst/>
          </a:prstGeom>
        </p:spPr>
      </p:pic>
      <p:pic>
        <p:nvPicPr>
          <p:cNvPr id="2" name="TexTeXPicture" descr="&lt;?xml version=&quot;1.0&quot; encoding=&quot;utf-16&quot;?&gt;&#10;&lt;TeXTeX&gt;&#10;  &lt;preamble&gt;\documentclass{jsarticle}&#10;\usepackage{amsmath}&#10;\pagestyle{empty}&lt;/preamble&gt;&#10;  &lt;body&gt;\begin{align*}&#10;f_\text{short}'&#10;\end{align*}&lt;/body&gt;&#10;  &lt;fcolor&gt;FF000000&lt;/fcolor&gt;&#10;  &lt;bcolor&gt;FFFFFFFF&lt;/bcolor&gt;&#10;  &lt;transparent&gt;True&lt;/transparent&gt;&#10;  &lt;resolution&gt;1800&lt;/resolution&gt;&#10;  &lt;imageh&gt;264&lt;/imageh&gt;&#10;  &lt;imagew&gt;540&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9" y="3037893"/>
            <a:ext cx="822785" cy="402250"/>
          </a:xfrm>
          <a:prstGeom prst="rect">
            <a:avLst/>
          </a:prstGeom>
        </p:spPr>
      </p:pic>
      <p:pic>
        <p:nvPicPr>
          <p:cNvPr id="4" name="TexTeXPicture" descr="&lt;?xml version=&quot;1.0&quot; encoding=&quot;utf-16&quot;?&gt;&#10;&lt;TeXTeX&gt;&#10;  &lt;preamble&gt;\documentclass{jsarticle}&#10;\usepackage{amsmath}&#10;\pagestyle{empty}&lt;/preamble&gt;&#10;  &lt;body&gt;\begin{align*}&#10;&amp;amp;i\int_0^{\text{T}} dt_1dt_2\frac{\epsilon(\delta t)}{|\delta t|}e^{i\frac{m^2_\nu }{2E_\nu}\delta t} = \text{T}g(\omega_\nu\text{T}), \\&#10;&amp;amp;g(\omega_\nu\text{T}) = -2\left(\int_0^{\omega_\nu\text{T}} dx \frac{\sin x}{x} - \frac{1 - \cos(\omega_\nu\text{T})}{\omega_\nu\text{T}}\right), \ \omega_\nu = \frac{m_\nu^2}{2E_\nu}&#10;\end{align*}&lt;/body&gt;&#10;  &lt;fcolor&gt;FF000000&lt;/fcolor&gt;&#10;  &lt;bcolor&gt;FFFFFFFF&lt;/bcolor&gt;&#10;  &lt;transparent&gt;True&lt;/transparent&gt;&#10;  &lt;resolution&gt;1800&lt;/resolution&gt;&#10;  &lt;imageh&gt;1476&lt;/imageh&gt;&#10;  &lt;imagew&gt;6454&lt;/imagew&gt;&#10;  &lt;scale&gt;50&lt;/scale&gt;&#10;  &lt;cursor&gt;14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32656"/>
            <a:ext cx="8501340" cy="1944216"/>
          </a:xfrm>
          <a:prstGeom prst="rect">
            <a:avLst/>
          </a:prstGeom>
        </p:spPr>
      </p:pic>
      <p:pic>
        <p:nvPicPr>
          <p:cNvPr id="7" name="TexTeXPicture" descr="&lt;?xml version=&quot;1.0&quot; encoding=&quot;utf-16&quot;?&gt;&#10;&lt;TeXTeX&gt;&#10;  &lt;preamble&gt;\documentclass{jsarticle}&#10;\usepackage{amsmath}&#10;\pagestyle{empty}&lt;/preamble&gt;&#10;  &lt;body&gt;\begin{align*}&#10;&amp;amp;g(\infty,\omega_\nu) = -\pi&#10;\\&#10;&amp;amp;\tilde{g}(\omega_\nu\text{T}) = g(\omega_\nu\text{T}) - g(\omega_\nu\times\infty)&#10;\end{align*}&#10;&lt;/body&gt;&#10;  &lt;fcolor&gt;FF000000&lt;/fcolor&gt;&#10;  &lt;bcolor&gt;FFFFFFFF&lt;/bcolor&gt;&#10;  &lt;transparent&gt;True&lt;/transparent&gt;&#10;  &lt;resolution&gt;1800&lt;/resolution&gt;&#10;  &lt;imageh&gt;638&lt;/imageh&gt;&#10;  &lt;imagew&gt;3322&lt;/imagew&gt;&#10;  &lt;scale&gt;50&lt;/scale&gt;&#10;  &lt;cursor&gt;44&lt;/cursor&gt;&#10;&lt;/TeXTeX&gt;"/>
          <p:cNvPicPr>
            <a:picLocks noChangeAspect="1"/>
          </p:cNvPicPr>
          <p:nvPr/>
        </p:nvPicPr>
        <p:blipFill>
          <a:blip r:embed="rId5" cstate="print"/>
          <a:stretch>
            <a:fillRect/>
          </a:stretch>
        </p:blipFill>
        <p:spPr>
          <a:xfrm>
            <a:off x="1475656" y="5013176"/>
            <a:ext cx="5481492" cy="1052736"/>
          </a:xfrm>
          <a:prstGeom prst="rect">
            <a:avLst/>
          </a:prstGeom>
        </p:spPr>
      </p:pic>
      <p:sp>
        <p:nvSpPr>
          <p:cNvPr id="8" name="テキスト ボックス 7"/>
          <p:cNvSpPr txBox="1"/>
          <p:nvPr/>
        </p:nvSpPr>
        <p:spPr>
          <a:xfrm>
            <a:off x="4275766" y="5036696"/>
            <a:ext cx="1710725" cy="369332"/>
          </a:xfrm>
          <a:prstGeom prst="rect">
            <a:avLst/>
          </a:prstGeom>
          <a:noFill/>
        </p:spPr>
        <p:txBody>
          <a:bodyPr wrap="none" rtlCol="0">
            <a:spAutoFit/>
          </a:bodyPr>
          <a:lstStyle/>
          <a:p>
            <a:r>
              <a:rPr kumimoji="1" lang="ja-JP" altLang="en-US" dirty="0" smtClean="0"/>
              <a:t>は明らかなので</a:t>
            </a:r>
            <a:endParaRPr kumimoji="1" lang="ja-JP" altLang="en-US" dirty="0"/>
          </a:p>
        </p:txBody>
      </p:sp>
      <p:sp>
        <p:nvSpPr>
          <p:cNvPr id="9" name="テキスト ボックス 8"/>
          <p:cNvSpPr txBox="1"/>
          <p:nvPr/>
        </p:nvSpPr>
        <p:spPr>
          <a:xfrm>
            <a:off x="1403648" y="6211669"/>
            <a:ext cx="6930295" cy="646331"/>
          </a:xfrm>
          <a:prstGeom prst="rect">
            <a:avLst/>
          </a:prstGeom>
          <a:noFill/>
        </p:spPr>
        <p:txBody>
          <a:bodyPr wrap="none" rtlCol="0">
            <a:spAutoFit/>
          </a:bodyPr>
          <a:lstStyle/>
          <a:p>
            <a:r>
              <a:rPr kumimoji="1" lang="ja-JP" altLang="en-US" dirty="0" smtClean="0"/>
              <a:t>を新しく定義する。この関数が</a:t>
            </a:r>
            <a:r>
              <a:rPr kumimoji="1" lang="en-US" altLang="ja-JP" dirty="0" smtClean="0"/>
              <a:t>finite size correction</a:t>
            </a:r>
            <a:r>
              <a:rPr kumimoji="1" lang="ja-JP" altLang="en-US" dirty="0" smtClean="0"/>
              <a:t>の振る舞いを決める</a:t>
            </a:r>
            <a:endParaRPr kumimoji="1" lang="en-US" altLang="ja-JP" dirty="0" smtClean="0"/>
          </a:p>
          <a:p>
            <a:r>
              <a:rPr lang="ja-JP" altLang="en-US" dirty="0" smtClean="0"/>
              <a:t>性質は、次のページで</a:t>
            </a:r>
            <a:endParaRPr kumimoji="1" lang="ja-JP" altLang="en-US" dirty="0"/>
          </a:p>
        </p:txBody>
      </p:sp>
      <p:sp>
        <p:nvSpPr>
          <p:cNvPr id="10" name="テキスト ボックス 9"/>
          <p:cNvSpPr txBox="1"/>
          <p:nvPr/>
        </p:nvSpPr>
        <p:spPr>
          <a:xfrm>
            <a:off x="1403648" y="2348880"/>
            <a:ext cx="6663171" cy="461665"/>
          </a:xfrm>
          <a:prstGeom prst="rect">
            <a:avLst/>
          </a:prstGeom>
          <a:noFill/>
        </p:spPr>
        <p:txBody>
          <a:bodyPr wrap="none" rtlCol="0">
            <a:spAutoFit/>
          </a:bodyPr>
          <a:lstStyle/>
          <a:p>
            <a:r>
              <a:rPr kumimoji="1" lang="ja-JP" altLang="en-US" sz="2400" dirty="0" smtClean="0"/>
              <a:t>これが</a:t>
            </a:r>
            <a:r>
              <a:rPr kumimoji="1" lang="en-US" altLang="ja-JP" sz="2400" dirty="0" smtClean="0"/>
              <a:t>finite size correction</a:t>
            </a:r>
            <a:r>
              <a:rPr lang="ja-JP" altLang="en-US" sz="2400" dirty="0" smtClean="0"/>
              <a:t>の</a:t>
            </a:r>
            <a:r>
              <a:rPr lang="en-US" altLang="ja-JP" sz="2400" dirty="0" smtClean="0"/>
              <a:t>T</a:t>
            </a:r>
            <a:r>
              <a:rPr lang="ja-JP" altLang="en-US" sz="2400" dirty="0" smtClean="0"/>
              <a:t>依存性</a:t>
            </a:r>
            <a:r>
              <a:rPr lang="ja-JP" altLang="en-US" sz="2400" smtClean="0"/>
              <a:t>を決めている</a:t>
            </a:r>
            <a:endParaRPr kumimoji="1" lang="ja-JP" altLang="en-US" sz="2400" dirty="0"/>
          </a:p>
        </p:txBody>
      </p:sp>
    </p:spTree>
    <p:extLst>
      <p:ext uri="{BB962C8B-B14F-4D97-AF65-F5344CB8AC3E}">
        <p14:creationId xmlns:p14="http://schemas.microsoft.com/office/powerpoint/2010/main" val="424914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2051719" y="1760330"/>
            <a:ext cx="4813195" cy="3719287"/>
            <a:chOff x="2051719" y="1760330"/>
            <a:chExt cx="4813195" cy="3719287"/>
          </a:xfrm>
        </p:grpSpPr>
        <p:pic>
          <p:nvPicPr>
            <p:cNvPr id="3" name="Picture 2" descr="C:\Users\tobita\Desktop\KEKPH\gtild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19" y="1760330"/>
              <a:ext cx="4813195" cy="371928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5547961" y="2188822"/>
              <a:ext cx="896180" cy="41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6473349" y="2276872"/>
              <a:ext cx="4571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TexTeXPicture" descr="&lt;?xml version=&quot;1.0&quot; encoding=&quot;utf-16&quot;?&gt;&#10;&lt;TeXTeX&gt;&#10;  &lt;preamble&gt;\documentclass{jsarticle}&#10;\usepackage{amsmath}&#10;\pagestyle{empty}&lt;/preamble&gt;&#10;  &lt;body&gt;\begin{align*}&#10;\omega\text{T}&#10;\end{align*}&lt;/body&gt;&#10;  &lt;fcolor&gt;FF000000&lt;/fcolor&gt;&#10;  &lt;bcolor&gt;FFFFFFFF&lt;/bcolor&gt;&#10;  &lt;transparent&gt;True&lt;/transparent&gt;&#10;  &lt;resolution&gt;1800&lt;/resolution&gt;&#10;  &lt;imageh&gt;172&lt;/imageh&gt;&#10;  &lt;imagew&gt;332&lt;/imagew&gt;&#10;  &lt;scale&gt;50&lt;/scale&gt;&#10;  &lt;cursor&gt;2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157192"/>
            <a:ext cx="351367" cy="182033"/>
          </a:xfrm>
          <a:prstGeom prst="rect">
            <a:avLst/>
          </a:prstGeom>
        </p:spPr>
      </p:pic>
      <p:cxnSp>
        <p:nvCxnSpPr>
          <p:cNvPr id="8" name="直線矢印コネクタ 7"/>
          <p:cNvCxnSpPr/>
          <p:nvPr/>
        </p:nvCxnSpPr>
        <p:spPr>
          <a:xfrm flipH="1">
            <a:off x="2987824" y="2924944"/>
            <a:ext cx="504056" cy="2309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5220072" y="3356992"/>
            <a:ext cx="216024" cy="302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6228184" y="3429000"/>
            <a:ext cx="216024" cy="302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TexTeXPicture" descr="&lt;?xml version=&quot;1.0&quot; encoding=&quot;utf-16&quot;?&gt;&#10;&lt;TeXTeX&gt;&#10;  &lt;preamble&gt;\documentclass{jsarticle}&#10;\usepackage{amsmath}&#10;\pagestyle{empty}&lt;/preamble&gt;&#10;  &lt;body&gt;\begin{align*}&#10;\nu&#10;\end{align*}&lt;/body&gt;&#10;  &lt;fcolor&gt;FF000000&lt;/fcolor&gt;&#10;  &lt;bcolor&gt;FFFFFFFF&lt;/bcolor&gt;&#10;  &lt;transparent&gt;True&lt;/transparent&gt;&#10;  &lt;resolution&gt;1800&lt;/resolution&gt;&#10;  &lt;imageh&gt;109&lt;/imageh&gt;&#10;  &lt;imagew&gt;118&lt;/imagew&gt;&#10;  &lt;scale&gt;50&lt;/scale&gt;&#10;  &lt;cursor&gt;1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1" y="2780927"/>
            <a:ext cx="137167" cy="128022"/>
          </a:xfrm>
          <a:prstGeom prst="rect">
            <a:avLst/>
          </a:prstGeom>
        </p:spPr>
      </p:pic>
      <p:pic>
        <p:nvPicPr>
          <p:cNvPr id="13" name="TexTeXPicture" descr="&lt;?xml version=&quot;1.0&quot; encoding=&quot;utf-16&quot;?&gt;&#10;&lt;TeXTeX&gt;&#10;  &lt;preamble&gt;\documentclass{jsarticle}&#10;\usepackage{amsmath}&#10;\pagestyle{empty}&lt;/preamble&gt;&#10;  &lt;body&gt;\begin{align*}&#10;\mu&#10;\end{align*}&lt;/body&gt;&#10;  &lt;fcolor&gt;FF000000&lt;/fcolor&gt;&#10;  &lt;bcolor&gt;FFFFFFFF&lt;/bcolor&gt;&#10;  &lt;transparent&gt;True&lt;/transparent&gt;&#10;  &lt;resolution&gt;1800&lt;/resolution&gt;&#10;  &lt;imageh&gt;164&lt;/imageh&gt;&#10;  &lt;imagew&gt;135&lt;/imagew&gt;&#10;  &lt;scale&gt;50&lt;/scale&gt;&#10;  &lt;cursor&gt;1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49" y="3789039"/>
            <a:ext cx="149802" cy="185051"/>
          </a:xfrm>
          <a:prstGeom prst="rect">
            <a:avLst/>
          </a:prstGeom>
        </p:spPr>
      </p:pic>
      <p:pic>
        <p:nvPicPr>
          <p:cNvPr id="14" name="TexTeXPicture" descr="&lt;?xml version=&quot;1.0&quot; encoding=&quot;utf-16&quot;?&gt;&#10;&lt;TeXTeX&gt;&#10;  &lt;preamble&gt;\documentclass{jsarticle}&#10;\usepackage{amsmath}&#10;\pagestyle{empty}&lt;/preamble&gt;&#10;  &lt;body&gt;\begin{align*}&#10;e&#10;\end{align*}&lt;/body&gt;&#10;  &lt;fcolor&gt;FF000000&lt;/fcolor&gt;&#10;  &lt;bcolor&gt;FFFFFFFF&lt;/bcolor&gt;&#10;  &lt;transparent&gt;True&lt;/transparent&gt;&#10;  &lt;resolution&gt;1800&lt;/resolution&gt;&#10;  &lt;imageh&gt;112&lt;/imageh&gt;&#10;  &lt;imagew&gt;96&lt;/imagew&gt;&#10;  &lt;scale&gt;50&lt;/scale&gt;&#10;  &lt;cursor&gt;16&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3717032"/>
            <a:ext cx="109734" cy="132594"/>
          </a:xfrm>
          <a:prstGeom prst="rect">
            <a:avLst/>
          </a:prstGeom>
        </p:spPr>
      </p:pic>
      <p:pic>
        <p:nvPicPr>
          <p:cNvPr id="20" name="TexTeXPicture" descr="&lt;?xml version=&quot;1.0&quot; encoding=&quot;utf-16&quot;?&gt;&#10;&lt;TeXTeX&gt;&#10;  &lt;preamble&gt;\documentclass{jsarticle}&#10;\usepackage{amsmath}&#10;\pagestyle{empty}&lt;/preamble&gt;&#10;  &lt;body&gt;\begin{align*}&#10;\text{Behavior of } \tilde{g}(\omega\text{T})&#10;\end{align*}&lt;/body&gt;&#10;  &lt;fcolor&gt;FF000000&lt;/fcolor&gt;&#10;  &lt;bcolor&gt;FFFFFFFF&lt;/bcolor&gt;&#10;  &lt;transparent&gt;True&lt;/transparent&gt;&#10;  &lt;resolution&gt;1800&lt;/resolution&gt;&#10;  &lt;imageh&gt;249&lt;/imageh&gt;&#10;  &lt;imagew&gt;1964&lt;/imagew&gt;&#10;  &lt;scale&gt;50&lt;/scale&gt;&#10;  &lt;cursor&gt;51&lt;/cursor&gt;&#10;&lt;/TeXTeX&gt;"/>
          <p:cNvPicPr>
            <a:picLocks noChangeAspect="1"/>
          </p:cNvPicPr>
          <p:nvPr/>
        </p:nvPicPr>
        <p:blipFill>
          <a:blip r:embed="rId7" cstate="print"/>
          <a:stretch>
            <a:fillRect/>
          </a:stretch>
        </p:blipFill>
        <p:spPr>
          <a:xfrm>
            <a:off x="1835696" y="404664"/>
            <a:ext cx="5237988" cy="664083"/>
          </a:xfrm>
          <a:prstGeom prst="rect">
            <a:avLst/>
          </a:prstGeom>
        </p:spPr>
      </p:pic>
      <p:pic>
        <p:nvPicPr>
          <p:cNvPr id="21" name="TexTeXPicture" descr="&lt;?xml version=&quot;1.0&quot; encoding=&quot;utf-16&quot;?&gt;&#10;&lt;TeXTeX&gt;&#10;  &lt;preamble&gt;\documentclass{jsarticle}&#10;\usepackage{amsmath}&#10;\pagestyle{empty}&lt;/preamble&gt;&#10;  &lt;body&gt;\begin{align*}&#10;\tilde{g}(\omega\text{T})&#10;\end{align*}&lt;/body&gt;&#10;  &lt;fcolor&gt;FF000000&lt;/fcolor&gt;&#10;  &lt;bcolor&gt;FFFFFFFF&lt;/bcolor&gt;&#10;  &lt;transparent&gt;True&lt;/transparent&gt;&#10;  &lt;resolution&gt;1800&lt;/resolution&gt;&#10;  &lt;imageh&gt;249&lt;/imageh&gt;&#10;  &lt;imagew&gt;636&lt;/imagew&gt;&#10;  &lt;scale&gt;50&lt;/scale&gt;&#10;  &lt;cursor&gt;39&lt;/cursor&gt;&#10;&lt;/TeXTeX&gt;"/>
          <p:cNvPicPr>
            <a:picLocks noChangeAspect="1"/>
          </p:cNvPicPr>
          <p:nvPr/>
        </p:nvPicPr>
        <p:blipFill>
          <a:blip r:embed="rId8" cstate="print"/>
          <a:stretch>
            <a:fillRect/>
          </a:stretch>
        </p:blipFill>
        <p:spPr>
          <a:xfrm rot="-5400000">
            <a:off x="1918941" y="3273747"/>
            <a:ext cx="673099" cy="263525"/>
          </a:xfrm>
          <a:prstGeom prst="rect">
            <a:avLst/>
          </a:prstGeom>
        </p:spPr>
      </p:pic>
      <p:pic>
        <p:nvPicPr>
          <p:cNvPr id="23" name="TexTeXPicture" descr="&lt;?xml version=&quot;1.0&quot; encoding=&quot;utf-16&quot;?&gt;&#10;&lt;TeXTeX&gt;&#10;  &lt;preamble&gt;\documentclass{jsarticle}&#10;\usepackage{amsmath}&#10;\pagestyle{empty}&lt;/preamble&gt;&#10;  &lt;body&gt;\begin{align*}&#10;\tilde{g}(\omega_\nu \text{T})\sim 3\\&#10;\tilde{g}(\omega_e\text{T}),\tilde{g}(\omega_\mu\text{T}) =0&#10;\end{align*}&lt;/body&gt;&#10;  &lt;fcolor&gt;FF000000&lt;/fcolor&gt;&#10;  &lt;bcolor&gt;FFFFFFFF&lt;/bcolor&gt;&#10;  &lt;transparent&gt;True&lt;/transparent&gt;&#10;  &lt;resolution&gt;1800&lt;/resolution&gt;&#10;  &lt;imageh&gt;650&lt;/imageh&gt;&#10;  &lt;imagew&gt;2107&lt;/imagew&gt;&#10;  &lt;scale&gt;50&lt;/scale&gt;&#10;  &lt;cursor&gt;53&lt;/cursor&gt;&#10;&lt;/TeXTeX&gt;"/>
          <p:cNvPicPr>
            <a:picLocks noChangeAspect="1"/>
          </p:cNvPicPr>
          <p:nvPr/>
        </p:nvPicPr>
        <p:blipFill>
          <a:blip r:embed="rId9" cstate="print"/>
          <a:stretch>
            <a:fillRect/>
          </a:stretch>
        </p:blipFill>
        <p:spPr>
          <a:xfrm>
            <a:off x="3203848" y="5949280"/>
            <a:ext cx="2229908" cy="687915"/>
          </a:xfrm>
          <a:prstGeom prst="rect">
            <a:avLst/>
          </a:prstGeom>
        </p:spPr>
      </p:pic>
      <p:pic>
        <p:nvPicPr>
          <p:cNvPr id="26" name="TexTeXPicture" descr="&lt;?xml version=&quot;1.0&quot; encoding=&quot;utf-16&quot;?&gt;&#10;&lt;TeXTeX&gt;&#10;  &lt;preamble&gt;\documentclass{jsarticle}&#10;\usepackage{amsmath}&#10;\pagestyle{empty}&lt;/preamble&gt;&#10;  &lt;body&gt;\begin{align*}&#10;&amp;amp;\omega=\frac{m^2}{2E}\\&#10;&amp;amp;E= 1[\text{GeV}]\\&#10;&amp;amp;\text{L}=100[\text{m}]&#10;\end{align*}&lt;/body&gt;&#10;  &lt;fcolor&gt;FF000000&lt;/fcolor&gt;&#10;  &lt;bcolor&gt;FFFFFFFF&lt;/bcolor&gt;&#10;  &lt;transparent&gt;True&lt;/transparent&gt;&#10;  &lt;resolution&gt;1800&lt;/resolution&gt;&#10;  &lt;imageh&gt;1282&lt;/imageh&gt;&#10;  &lt;imagew&gt;1254&lt;/imagew&gt;&#10;  &lt;scale&gt;50&lt;/scale&gt;&#10;  &lt;cursor&gt;59&lt;/cursor&gt;&#10;&lt;/TeXTeX&gt;"/>
          <p:cNvPicPr>
            <a:picLocks noChangeAspect="1"/>
          </p:cNvPicPr>
          <p:nvPr/>
        </p:nvPicPr>
        <p:blipFill>
          <a:blip r:embed="rId10" cstate="print"/>
          <a:stretch>
            <a:fillRect/>
          </a:stretch>
        </p:blipFill>
        <p:spPr>
          <a:xfrm>
            <a:off x="7596336" y="2276872"/>
            <a:ext cx="1327148" cy="1356780"/>
          </a:xfrm>
          <a:prstGeom prst="rect">
            <a:avLst/>
          </a:prstGeom>
        </p:spPr>
      </p:pic>
      <p:cxnSp>
        <p:nvCxnSpPr>
          <p:cNvPr id="33" name="直線矢印コネクタ 32"/>
          <p:cNvCxnSpPr/>
          <p:nvPr/>
        </p:nvCxnSpPr>
        <p:spPr>
          <a:xfrm flipH="1">
            <a:off x="3347864" y="4149080"/>
            <a:ext cx="576064"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TexTeXPicture" descr="&lt;?xml version=&quot;1.0&quot; encoding=&quot;utf-16&quot;?&gt;&#10;&lt;TeXTeX&gt;&#10;  &lt;preamble&gt;\documentclass{jsarticle}&#10;\usepackage{amsmath}&#10;\pagestyle{empty}&lt;/preamble&gt;&#10;  &lt;body&gt;\begin{align*}&#10;\tilde{g}&#10;\end{align*}&lt;/body&gt;&#10;  &lt;fcolor&gt;FF000000&lt;/fcolor&gt;&#10;  &lt;bcolor&gt;FFFFFFFF&lt;/bcolor&gt;&#10;  &lt;transparent&gt;True&lt;/transparent&gt;&#10;  &lt;resolution&gt;1800&lt;/resolution&gt;&#10;  &lt;imageh&gt;217&lt;/imageh&gt;&#10;  &lt;imagew&gt;114&lt;/imagew&gt;&#10;  &lt;scale&gt;50&lt;/scale&gt;&#10;  &lt;cursor&gt;24&lt;/cursor&gt;&#10;&lt;/TeXTeX&gt;"/>
          <p:cNvPicPr>
            <a:picLocks noChangeAspect="1"/>
          </p:cNvPicPr>
          <p:nvPr/>
        </p:nvPicPr>
        <p:blipFill>
          <a:blip r:embed="rId11" cstate="print"/>
          <a:stretch>
            <a:fillRect/>
          </a:stretch>
        </p:blipFill>
        <p:spPr>
          <a:xfrm>
            <a:off x="3995936" y="4005064"/>
            <a:ext cx="120650" cy="22965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exTeXPicture" descr="&lt;?xml version=&quot;1.0&quot; encoding=&quot;utf-16&quot;?&gt;&#10;&lt;TeXTeX&gt;&#10;  &lt;preamble&gt;\documentclass{jsarticle}&#10;\usepackage{amsmath}&#10;\pagestyle{empty}&lt;/preamble&gt;&#10;  &lt;body&gt;\begin{align*}&#10; \int d^4x_1d^4x_2e^{-\frac{1}{2\sigma_\nu}\sum_i&#10;(\vec{x}_i - \vec{\text{X}_\nu} - \vec{v}_\nu(t_i - \text{T}_\nu))^2}e^{ip_\nu\cdot\delta x}I_2&#10;= \text{T}G_0&#10;\end{align*}&lt;/body&gt;&#10;  &lt;fcolor&gt;FF000000&lt;/fcolor&gt;&#10;  &lt;bcolor&gt;FFFFFFFF&lt;/bcolor&gt;&#10;  &lt;transparent&gt;True&lt;/transparent&gt;&#10;  &lt;resolution&gt;1800&lt;/resolution&gt;&#10;  &lt;imageh&gt;553&lt;/imageh&gt;&#10;  &lt;imagew&gt;5871&lt;/imagew&gt;&#10;  &lt;scale&gt;50&lt;/scale&gt;&#10;  &lt;cursor&gt;16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159" y="884619"/>
            <a:ext cx="6213475" cy="585258"/>
          </a:xfrm>
          <a:prstGeom prst="rect">
            <a:avLst/>
          </a:prstGeom>
        </p:spPr>
      </p:pic>
      <p:sp>
        <p:nvSpPr>
          <p:cNvPr id="7" name="テキスト ボックス 6"/>
          <p:cNvSpPr txBox="1"/>
          <p:nvPr/>
        </p:nvSpPr>
        <p:spPr>
          <a:xfrm>
            <a:off x="634729" y="1604699"/>
            <a:ext cx="8113736" cy="923330"/>
          </a:xfrm>
          <a:prstGeom prst="rect">
            <a:avLst/>
          </a:prstGeom>
          <a:noFill/>
        </p:spPr>
        <p:txBody>
          <a:bodyPr wrap="square" rtlCol="0">
            <a:spAutoFit/>
          </a:bodyPr>
          <a:lstStyle/>
          <a:p>
            <a:pPr marL="285750" indent="-285750">
              <a:buFont typeface="Arial" pitchFamily="34" charset="0"/>
              <a:buChar char="•"/>
            </a:pPr>
            <a:r>
              <a:rPr kumimoji="1" lang="en-US" altLang="ja-JP" dirty="0" smtClean="0"/>
              <a:t>G_0</a:t>
            </a:r>
            <a:r>
              <a:rPr kumimoji="1" lang="ja-JP" altLang="en-US" dirty="0" smtClean="0"/>
              <a:t>は</a:t>
            </a:r>
            <a:r>
              <a:rPr kumimoji="1" lang="en-US" altLang="ja-JP" dirty="0" smtClean="0"/>
              <a:t>T</a:t>
            </a:r>
            <a:r>
              <a:rPr kumimoji="1" lang="ja-JP" altLang="en-US" dirty="0" smtClean="0"/>
              <a:t>に依らない</a:t>
            </a:r>
            <a:endParaRPr kumimoji="1" lang="en-US" altLang="ja-JP" dirty="0" smtClean="0"/>
          </a:p>
          <a:p>
            <a:pPr marL="285750" indent="-285750">
              <a:buFont typeface="Arial" pitchFamily="34" charset="0"/>
              <a:buChar char="•"/>
            </a:pPr>
            <a:r>
              <a:rPr lang="ja-JP" altLang="en-US" dirty="0" smtClean="0"/>
              <a:t>ニュートリノの運動量の積分を行うと、この項は通常の計算によって求めた値と波束による運動量の破れの範囲で</a:t>
            </a:r>
            <a:r>
              <a:rPr lang="ja-JP" altLang="en-US" dirty="0" smtClean="0">
                <a:solidFill>
                  <a:srgbClr val="FF0000"/>
                </a:solidFill>
              </a:rPr>
              <a:t>完全に一致</a:t>
            </a:r>
            <a:r>
              <a:rPr lang="ja-JP" altLang="en-US" dirty="0" smtClean="0"/>
              <a:t>する。</a:t>
            </a:r>
            <a:endParaRPr lang="en-US" altLang="ja-JP" dirty="0" smtClean="0"/>
          </a:p>
        </p:txBody>
      </p:sp>
      <p:sp>
        <p:nvSpPr>
          <p:cNvPr id="8" name="テキスト ボックス 7"/>
          <p:cNvSpPr txBox="1"/>
          <p:nvPr/>
        </p:nvSpPr>
        <p:spPr>
          <a:xfrm>
            <a:off x="0" y="2708920"/>
            <a:ext cx="9144000" cy="830997"/>
          </a:xfrm>
          <a:prstGeom prst="rect">
            <a:avLst/>
          </a:prstGeom>
          <a:noFill/>
        </p:spPr>
        <p:txBody>
          <a:bodyPr wrap="square" rtlCol="0">
            <a:spAutoFit/>
          </a:bodyPr>
          <a:lstStyle/>
          <a:p>
            <a:r>
              <a:rPr lang="ja-JP" altLang="en-US" sz="2400" dirty="0" smtClean="0"/>
              <a:t>ある運動量の</a:t>
            </a:r>
            <a:r>
              <a:rPr lang="en-US" altLang="ja-JP" sz="2400" dirty="0" smtClean="0"/>
              <a:t>π</a:t>
            </a:r>
            <a:r>
              <a:rPr lang="ja-JP" altLang="en-US" sz="2400" dirty="0" smtClean="0"/>
              <a:t>が崩壊する確率は、ニュートリノの運動量を積分することで</a:t>
            </a:r>
            <a:endParaRPr kumimoji="1" lang="ja-JP" altLang="en-US" sz="2400" dirty="0"/>
          </a:p>
        </p:txBody>
      </p:sp>
      <p:pic>
        <p:nvPicPr>
          <p:cNvPr id="15" name="TexTeXPicture" descr="&lt;?xml version=&quot;1.0&quot; encoding=&quot;utf-16&quot;?&gt;&#10;&lt;TeXTeX&gt;&#10;  &lt;preamble&gt;\documentclass{jsarticle}&#10;\usepackage{amsmath}&#10;\pagestyle{empty}&lt;/preamble&gt;&#10;  &lt;body&gt;\begin{align*}&#10;\text{At T}=\infty, \ \tilde{g}(\text{T},\omega_\nu) \text{ vanishes but at T=finite,}\\\text{probability has diffraction component}&#10;\end{align*}&lt;/body&gt;&#10;  &lt;fcolor&gt;FF000000&lt;/fcolor&gt;&#10;  &lt;bcolor&gt;FFFFFFFF&lt;/bcolor&gt;&#10;  &lt;transparent&gt;True&lt;/transparent&gt;&#10;  &lt;resolution&gt;1800&lt;/resolution&gt;&#10;  &lt;imageh&gt;613&lt;/imageh&gt;&#10;  &lt;imagew&gt;5003&lt;/imagew&gt;&#10;  &lt;scale&gt;50&lt;/scale&gt;&#10;  &lt;cursor&gt;8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293096"/>
            <a:ext cx="5294842" cy="648758"/>
          </a:xfrm>
          <a:prstGeom prst="rect">
            <a:avLst/>
          </a:prstGeom>
        </p:spPr>
      </p:pic>
      <p:pic>
        <p:nvPicPr>
          <p:cNvPr id="16" name="TexTeXPicture" descr="&lt;?xml version=&quot;1.0&quot; encoding=&quot;utf-16&quot;?&gt;&#10;&lt;TeXTeX&gt;&#10;  &lt;preamble&gt;\documentclass{jsarticle}&#10;\usepackage{amsmath}&#10;\pagestyle{empty}&lt;/preamble&gt;&#10;  &lt;body&gt;\begin{align*}&#10;\text{from } I_2&#10;\end{align*}&lt;/body&gt;&#10;  &lt;fcolor&gt;FF000000&lt;/fcolor&gt;&#10;  &lt;bcolor&gt;FFFFFFFF&lt;/bcolor&gt;&#10;  &lt;transparent&gt;True&lt;/transparent&gt;&#10;  &lt;resolution&gt;1800&lt;/resolution&gt;&#10;  &lt;imageh&gt;213&lt;/imageh&gt;&#10;  &lt;imagew&gt;778&lt;/imagew&gt;&#10;  &lt;scale&gt;50&lt;/scale&gt;&#10;  &lt;cursor&gt;3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1315075" cy="360040"/>
          </a:xfrm>
          <a:prstGeom prst="rect">
            <a:avLst/>
          </a:prstGeom>
        </p:spPr>
      </p:pic>
      <p:cxnSp>
        <p:nvCxnSpPr>
          <p:cNvPr id="13" name="直線矢印コネクタ 12"/>
          <p:cNvCxnSpPr/>
          <p:nvPr/>
        </p:nvCxnSpPr>
        <p:spPr>
          <a:xfrm flipV="1">
            <a:off x="1835696" y="5589240"/>
            <a:ext cx="21602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3851920" y="5661248"/>
            <a:ext cx="216024" cy="7920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71600" y="6525344"/>
            <a:ext cx="1390830" cy="369332"/>
          </a:xfrm>
          <a:prstGeom prst="rect">
            <a:avLst/>
          </a:prstGeom>
          <a:noFill/>
        </p:spPr>
        <p:txBody>
          <a:bodyPr wrap="none" rtlCol="0">
            <a:spAutoFit/>
          </a:bodyPr>
          <a:lstStyle/>
          <a:p>
            <a:r>
              <a:rPr lang="en-US" altLang="ja-JP" dirty="0" smtClean="0"/>
              <a:t>Normal term</a:t>
            </a:r>
            <a:endParaRPr kumimoji="1" lang="ja-JP" altLang="en-US" dirty="0"/>
          </a:p>
        </p:txBody>
      </p:sp>
      <p:sp>
        <p:nvSpPr>
          <p:cNvPr id="19" name="テキスト ボックス 18"/>
          <p:cNvSpPr txBox="1"/>
          <p:nvPr/>
        </p:nvSpPr>
        <p:spPr>
          <a:xfrm>
            <a:off x="3131840" y="6488668"/>
            <a:ext cx="3777316" cy="369332"/>
          </a:xfrm>
          <a:prstGeom prst="rect">
            <a:avLst/>
          </a:prstGeom>
          <a:noFill/>
        </p:spPr>
        <p:txBody>
          <a:bodyPr wrap="none" rtlCol="0">
            <a:spAutoFit/>
          </a:bodyPr>
          <a:lstStyle/>
          <a:p>
            <a:r>
              <a:rPr kumimoji="1" lang="en-US" altLang="ja-JP" dirty="0" smtClean="0"/>
              <a:t>Diffraction term (finite size correction)</a:t>
            </a:r>
            <a:endParaRPr kumimoji="1" lang="ja-JP" altLang="en-US" dirty="0"/>
          </a:p>
        </p:txBody>
      </p:sp>
      <p:pic>
        <p:nvPicPr>
          <p:cNvPr id="20" name="TexTeXPicture" descr="&lt;?xml version=&quot;1.0&quot; encoding=&quot;utf-16&quot;?&gt;&#10;&lt;TeXTeX&gt;&#10;  &lt;preamble&gt;\documentclass{jsarticle}&#10;\usepackage{amsmath}&#10;\pagestyle{empty}&lt;/preamble&gt;&#10;  &lt;body&gt;\begin{align*}&#10;= P^0(p_\pi) + P^d(p_\pi,\text{T},\sigma_\nu)&#10;\end{align*}&lt;/body&gt;&#10;  &lt;fcolor&gt;FF000000&lt;/fcolor&gt;&#10;  &lt;bcolor&gt;FFFFFFFF&lt;/bcolor&gt;&#10;  &lt;transparent&gt;True&lt;/transparent&gt;&#10;  &lt;resolution&gt;1800&lt;/resolution&gt;&#10;  &lt;imageh&gt;286&lt;/imageh&gt;&#10;  &lt;imagew&gt;2722&lt;/imagew&gt;&#10;  &lt;scale&gt;50&lt;/scale&gt;&#10;  &lt;cursor&gt;59&lt;/cursor&gt;&#10;&lt;/TeXTeX&gt;"/>
          <p:cNvPicPr>
            <a:picLocks noChangeAspect="1"/>
          </p:cNvPicPr>
          <p:nvPr/>
        </p:nvPicPr>
        <p:blipFill>
          <a:blip r:embed="rId5" cstate="print"/>
          <a:stretch>
            <a:fillRect/>
          </a:stretch>
        </p:blipFill>
        <p:spPr>
          <a:xfrm>
            <a:off x="1619671" y="5157192"/>
            <a:ext cx="4140975" cy="435090"/>
          </a:xfrm>
          <a:prstGeom prst="rect">
            <a:avLst/>
          </a:prstGeom>
        </p:spPr>
      </p:pic>
      <p:pic>
        <p:nvPicPr>
          <p:cNvPr id="3" name="TexTeXPicture" descr="&lt;?xml version=&quot;1.0&quot; encoding=&quot;utf-16&quot;?&gt;&#10;&lt;TeXTeX&gt;&#10;  &lt;preamble&gt;\documentclass{jsarticle}&#10;\usepackage{amsmath}&#10;\pagestyle{empty}&lt;/preamble&gt;&#10;  &lt;body&gt;\begin{align*}&#10;P(p_\pi) = C\int \frac{d^3p_\nu}{(2\pi)^3}\frac{p_\pi\cdot p_\nu(m_\pi^2 - 2p_\pi\cdot p_\nu)}{E_\nu}\left[G_0 + \tilde{g}(\text{T},\omega_\nu)\right],&#10;C=8\text{T}g^2\sigma_\nu&#10;\end{align*}&lt;/body&gt;&#10;  &lt;fcolor&gt;FF000000&lt;/fcolor&gt;&#10;  &lt;bcolor&gt;FFFFFFFF&lt;/bcolor&gt;&#10;  &lt;transparent&gt;True&lt;/transparent&gt;&#10;  &lt;resolution&gt;1800&lt;/resolution&gt;&#10;  &lt;imageh&gt;607&lt;/imageh&gt;&#10;  &lt;imagew&gt;7707&lt;/imagew&gt;&#10;  &lt;scale&gt;50&lt;/scale&gt;&#10;  &lt;cursor&gt;10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20" y="3486178"/>
            <a:ext cx="8156575" cy="642407"/>
          </a:xfrm>
          <a:prstGeom prst="rect">
            <a:avLst/>
          </a:prstGeom>
        </p:spPr>
      </p:pic>
      <p:sp>
        <p:nvSpPr>
          <p:cNvPr id="14" name="テキスト ボックス 13"/>
          <p:cNvSpPr txBox="1"/>
          <p:nvPr/>
        </p:nvSpPr>
        <p:spPr>
          <a:xfrm>
            <a:off x="6156176" y="5229200"/>
            <a:ext cx="2173993" cy="369332"/>
          </a:xfrm>
          <a:prstGeom prst="rect">
            <a:avLst/>
          </a:prstGeom>
          <a:noFill/>
        </p:spPr>
        <p:txBody>
          <a:bodyPr wrap="none" rtlCol="0">
            <a:spAutoFit/>
          </a:bodyPr>
          <a:lstStyle/>
          <a:p>
            <a:r>
              <a:rPr kumimoji="1" lang="ja-JP" altLang="en-US" dirty="0" smtClean="0"/>
              <a:t>（最初に出てきた形）</a:t>
            </a:r>
            <a:endParaRPr kumimoji="1" lang="ja-JP" altLang="en-US" dirty="0"/>
          </a:p>
        </p:txBody>
      </p:sp>
    </p:spTree>
    <p:extLst>
      <p:ext uri="{BB962C8B-B14F-4D97-AF65-F5344CB8AC3E}">
        <p14:creationId xmlns:p14="http://schemas.microsoft.com/office/powerpoint/2010/main" val="1555237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obita\Desktop\ldep.bmp"/>
          <p:cNvPicPr>
            <a:picLocks noChangeAspect="1" noChangeArrowheads="1"/>
          </p:cNvPicPr>
          <p:nvPr/>
        </p:nvPicPr>
        <p:blipFill>
          <a:blip r:embed="rId2" cstate="print"/>
          <a:srcRect/>
          <a:stretch>
            <a:fillRect/>
          </a:stretch>
        </p:blipFill>
        <p:spPr bwMode="auto">
          <a:xfrm rot="5400000">
            <a:off x="702427" y="1288519"/>
            <a:ext cx="3179923" cy="4499992"/>
          </a:xfrm>
          <a:prstGeom prst="rect">
            <a:avLst/>
          </a:prstGeom>
          <a:noFill/>
        </p:spPr>
      </p:pic>
      <p:pic>
        <p:nvPicPr>
          <p:cNvPr id="1026" name="Picture 2" descr="C:\Users\tobita\Desktop\kek.bmp"/>
          <p:cNvPicPr>
            <a:picLocks noChangeAspect="1" noChangeArrowheads="1"/>
          </p:cNvPicPr>
          <p:nvPr/>
        </p:nvPicPr>
        <p:blipFill>
          <a:blip r:embed="rId3" cstate="print"/>
          <a:srcRect/>
          <a:stretch>
            <a:fillRect/>
          </a:stretch>
        </p:blipFill>
        <p:spPr bwMode="auto">
          <a:xfrm rot="5400000">
            <a:off x="4991706" y="1051198"/>
            <a:ext cx="3409750" cy="4825226"/>
          </a:xfrm>
          <a:prstGeom prst="rect">
            <a:avLst/>
          </a:prstGeom>
          <a:solidFill>
            <a:schemeClr val="accent1"/>
          </a:solidFill>
        </p:spPr>
      </p:pic>
      <p:sp>
        <p:nvSpPr>
          <p:cNvPr id="2" name="タイトル 1"/>
          <p:cNvSpPr>
            <a:spLocks noGrp="1"/>
          </p:cNvSpPr>
          <p:nvPr>
            <p:ph type="title"/>
          </p:nvPr>
        </p:nvSpPr>
        <p:spPr/>
        <p:txBody>
          <a:bodyPr/>
          <a:lstStyle/>
          <a:p>
            <a:r>
              <a:rPr lang="en-US" altLang="ja-JP" dirty="0" smtClean="0"/>
              <a:t>Results</a:t>
            </a:r>
            <a:endParaRPr kumimoji="1" lang="ja-JP" altLang="en-US" dirty="0"/>
          </a:p>
        </p:txBody>
      </p:sp>
      <p:sp>
        <p:nvSpPr>
          <p:cNvPr id="9" name="テキスト ボックス 8"/>
          <p:cNvSpPr txBox="1"/>
          <p:nvPr/>
        </p:nvSpPr>
        <p:spPr>
          <a:xfrm>
            <a:off x="5366376" y="4908486"/>
            <a:ext cx="2358403" cy="369332"/>
          </a:xfrm>
          <a:prstGeom prst="rect">
            <a:avLst/>
          </a:prstGeom>
          <a:noFill/>
        </p:spPr>
        <p:txBody>
          <a:bodyPr wrap="none" rtlCol="0">
            <a:spAutoFit/>
          </a:bodyPr>
          <a:lstStyle/>
          <a:p>
            <a:r>
              <a:rPr lang="en-US" altLang="ja-JP" dirty="0" smtClean="0"/>
              <a:t>Neutrino energy [MeV]</a:t>
            </a:r>
            <a:endParaRPr kumimoji="1" lang="ja-JP" altLang="en-US" dirty="0"/>
          </a:p>
        </p:txBody>
      </p:sp>
      <p:sp>
        <p:nvSpPr>
          <p:cNvPr id="11" name="テキスト ボックス 10"/>
          <p:cNvSpPr txBox="1"/>
          <p:nvPr/>
        </p:nvSpPr>
        <p:spPr>
          <a:xfrm rot="-5400000">
            <a:off x="-253718" y="3761377"/>
            <a:ext cx="947760" cy="369332"/>
          </a:xfrm>
          <a:prstGeom prst="rect">
            <a:avLst/>
          </a:prstGeom>
          <a:solidFill>
            <a:schemeClr val="bg1"/>
          </a:solidFill>
        </p:spPr>
        <p:txBody>
          <a:bodyPr wrap="none" rtlCol="0">
            <a:spAutoFit/>
          </a:bodyPr>
          <a:lstStyle/>
          <a:p>
            <a:r>
              <a:rPr kumimoji="1" lang="en-US" altLang="ja-JP" dirty="0" smtClean="0"/>
              <a:t>Fraction</a:t>
            </a:r>
            <a:endParaRPr kumimoji="1" lang="ja-JP" altLang="en-US" dirty="0"/>
          </a:p>
        </p:txBody>
      </p:sp>
      <p:sp>
        <p:nvSpPr>
          <p:cNvPr id="12" name="テキスト ボックス 11"/>
          <p:cNvSpPr txBox="1"/>
          <p:nvPr/>
        </p:nvSpPr>
        <p:spPr>
          <a:xfrm>
            <a:off x="845765" y="4869160"/>
            <a:ext cx="2795381" cy="369332"/>
          </a:xfrm>
          <a:prstGeom prst="rect">
            <a:avLst/>
          </a:prstGeom>
          <a:solidFill>
            <a:schemeClr val="bg1"/>
          </a:solidFill>
        </p:spPr>
        <p:txBody>
          <a:bodyPr wrap="none" rtlCol="0">
            <a:spAutoFit/>
          </a:bodyPr>
          <a:lstStyle/>
          <a:p>
            <a:r>
              <a:rPr kumimoji="1" lang="en-US" altLang="ja-JP" dirty="0" smtClean="0"/>
              <a:t>Length of decay volume [m]</a:t>
            </a:r>
            <a:endParaRPr kumimoji="1" lang="ja-JP" altLang="en-US" dirty="0"/>
          </a:p>
        </p:txBody>
      </p:sp>
      <p:sp>
        <p:nvSpPr>
          <p:cNvPr id="8" name="テキスト ボックス 7"/>
          <p:cNvSpPr txBox="1"/>
          <p:nvPr/>
        </p:nvSpPr>
        <p:spPr>
          <a:xfrm>
            <a:off x="5689322" y="1430618"/>
            <a:ext cx="2045816" cy="369332"/>
          </a:xfrm>
          <a:prstGeom prst="rect">
            <a:avLst/>
          </a:prstGeom>
          <a:noFill/>
        </p:spPr>
        <p:txBody>
          <a:bodyPr wrap="none" rtlCol="0">
            <a:spAutoFit/>
          </a:bodyPr>
          <a:lstStyle/>
          <a:p>
            <a:r>
              <a:rPr kumimoji="1" lang="en-US" altLang="ja-JP" dirty="0" smtClean="0"/>
              <a:t>Energy dependence</a:t>
            </a:r>
            <a:endParaRPr kumimoji="1" lang="ja-JP" altLang="en-US" dirty="0"/>
          </a:p>
        </p:txBody>
      </p:sp>
      <p:sp>
        <p:nvSpPr>
          <p:cNvPr id="10" name="テキスト ボックス 9"/>
          <p:cNvSpPr txBox="1"/>
          <p:nvPr/>
        </p:nvSpPr>
        <p:spPr>
          <a:xfrm rot="-5400000">
            <a:off x="3959948" y="3235089"/>
            <a:ext cx="947760" cy="369332"/>
          </a:xfrm>
          <a:prstGeom prst="rect">
            <a:avLst/>
          </a:prstGeom>
          <a:noFill/>
        </p:spPr>
        <p:txBody>
          <a:bodyPr wrap="none" rtlCol="0">
            <a:spAutoFit/>
          </a:bodyPr>
          <a:lstStyle/>
          <a:p>
            <a:r>
              <a:rPr kumimoji="1" lang="en-US" altLang="ja-JP" dirty="0" smtClean="0"/>
              <a:t>Fraction</a:t>
            </a:r>
            <a:endParaRPr kumimoji="1" lang="ja-JP" altLang="en-US" dirty="0"/>
          </a:p>
        </p:txBody>
      </p:sp>
      <p:sp>
        <p:nvSpPr>
          <p:cNvPr id="22" name="正方形/長方形 21"/>
          <p:cNvSpPr/>
          <p:nvPr/>
        </p:nvSpPr>
        <p:spPr>
          <a:xfrm>
            <a:off x="5689322" y="2186221"/>
            <a:ext cx="25202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sarticle}&#10;\usepackage{amsmath}&#10;\pagestyle{empty}&lt;/preamble&gt;&#10;  &lt;body&gt;\begin{align*}&#10;Normal\\&#10;m_\nu=1[\text{eV}]\\&#10;m_\nu=0.5[\text{eV}]&#10;\end{align*}&lt;/body&gt;&#10;  &lt;fcolor&gt;FF000000&lt;/fcolor&gt;&#10;  &lt;bcolor&gt;FFFFFFFF&lt;/bcolor&gt;&#10;  &lt;transparent&gt;True&lt;/transparent&gt;&#10;  &lt;resolution&gt;1800&lt;/resolution&gt;&#10;  &lt;imageh&gt;1012&lt;/imageh&gt;&#10;  &lt;imagew&gt;1407&lt;/imagew&gt;&#10;  &lt;scale&gt;50&lt;/scale&gt;&#10;  &lt;cursor&gt;48&lt;/cursor&gt;&#10;&lt;/TeXTeX&gt;"/>
          <p:cNvPicPr>
            <a:picLocks noChangeAspect="1"/>
          </p:cNvPicPr>
          <p:nvPr/>
        </p:nvPicPr>
        <p:blipFill>
          <a:blip r:embed="rId4" cstate="print"/>
          <a:stretch>
            <a:fillRect/>
          </a:stretch>
        </p:blipFill>
        <p:spPr>
          <a:xfrm>
            <a:off x="7906718" y="2181457"/>
            <a:ext cx="324312" cy="233265"/>
          </a:xfrm>
          <a:prstGeom prst="rect">
            <a:avLst/>
          </a:prstGeom>
        </p:spPr>
      </p:pic>
      <p:sp>
        <p:nvSpPr>
          <p:cNvPr id="7" name="テキスト ボックス 6"/>
          <p:cNvSpPr txBox="1"/>
          <p:nvPr/>
        </p:nvSpPr>
        <p:spPr>
          <a:xfrm>
            <a:off x="1269640" y="1438859"/>
            <a:ext cx="2045496" cy="369332"/>
          </a:xfrm>
          <a:prstGeom prst="rect">
            <a:avLst/>
          </a:prstGeom>
          <a:noFill/>
        </p:spPr>
        <p:txBody>
          <a:bodyPr wrap="none" rtlCol="0">
            <a:spAutoFit/>
          </a:bodyPr>
          <a:lstStyle/>
          <a:p>
            <a:r>
              <a:rPr kumimoji="1" lang="en-US" altLang="ja-JP" dirty="0" smtClean="0"/>
              <a:t>Length dependence</a:t>
            </a:r>
            <a:endParaRPr kumimoji="1" lang="ja-JP" altLang="en-US" dirty="0"/>
          </a:p>
        </p:txBody>
      </p:sp>
      <p:pic>
        <p:nvPicPr>
          <p:cNvPr id="18" name="TexTeXPicture" descr="&lt;?xml version=&quot;1.0&quot; encoding=&quot;utf-16&quot;?&gt;&#10;&lt;TeXTeX&gt;&#10;  &lt;preamble&gt;\documentclass{jsarticle}&#10;\usepackage{amsmath}&#10;\pagestyle{empty}&lt;/preamble&gt;&#10;  &lt;body&gt;\begin{align*}&#10;P^0/P^0 = 1\\&#10;(P^0 + P^d(\text{T}))/P^0(\text{ for  }p_\pi = 4[\text{GeV}]\\&#10;(P^0 + P^d(\text{T}))/P^0(\text{ for  }p_\pi = 4.5[\text{GeV}]&#10;\end{align*}&lt;/body&gt;&#10;  &lt;fcolor&gt;FF000000&lt;/fcolor&gt;&#10;  &lt;bcolor&gt;FFFFFFFF&lt;/bcolor&gt;&#10;  &lt;transparent&gt;True&lt;/transparent&gt;&#10;  &lt;resolution&gt;1800&lt;/resolution&gt;&#10;  &lt;imageh&gt;1134&lt;/imageh&gt;&#10;  &lt;imagew&gt;3977&lt;/imagew&gt;&#10;  &lt;scale&gt;50&lt;/scale&gt;&#10;  &lt;cursor&gt;28&lt;/cursor&gt;&#10;&lt;/TeXTeX&gt;"/>
          <p:cNvPicPr>
            <a:picLocks noChangeAspect="1"/>
          </p:cNvPicPr>
          <p:nvPr/>
        </p:nvPicPr>
        <p:blipFill>
          <a:blip r:embed="rId5" cstate="print"/>
          <a:stretch>
            <a:fillRect/>
          </a:stretch>
        </p:blipFill>
        <p:spPr>
          <a:xfrm>
            <a:off x="2670651" y="2877314"/>
            <a:ext cx="994949" cy="283699"/>
          </a:xfrm>
          <a:prstGeom prst="rect">
            <a:avLst/>
          </a:prstGeom>
          <a:solidFill>
            <a:schemeClr val="bg1"/>
          </a:solidFill>
        </p:spPr>
      </p:pic>
      <p:pic>
        <p:nvPicPr>
          <p:cNvPr id="20" name="TexTeXPicture" descr="&lt;?xml version=&quot;1.0&quot; encoding=&quot;utf-16&quot;?&gt;&#10;&lt;TeXTeX&gt;&#10;  &lt;preamble&gt;\documentclass{jsarticle}&#10;\usepackage{amsmath}&#10;\pagestyle{empty}&lt;/preamble&gt;&#10;  &lt;body&gt;\begin{align*}&#10;m_\nu=0.5[\text{eV}]&#10;\end{align*}&lt;/body&gt;&#10;  &lt;fcolor&gt;FF000000&lt;/fcolor&gt;&#10;  &lt;bcolor&gt;FFFFFFFF&lt;/bcolor&gt;&#10;  &lt;transparent&gt;True&lt;/transparent&gt;&#10;  &lt;resolution&gt;1800&lt;/resolution&gt;&#10;  &lt;imageh&gt;249&lt;/imageh&gt;&#10;  &lt;imagew&gt;1393&lt;/imagew&gt;&#10;  &lt;scale&gt;50&lt;/scale&gt;&#10;  &lt;cursor&gt;35&lt;/cursor&gt;&#10;&lt;/TeXTeX&gt;"/>
          <p:cNvPicPr>
            <a:picLocks noChangeAspect="1"/>
          </p:cNvPicPr>
          <p:nvPr/>
        </p:nvPicPr>
        <p:blipFill>
          <a:blip r:embed="rId6" cstate="print"/>
          <a:stretch>
            <a:fillRect/>
          </a:stretch>
        </p:blipFill>
        <p:spPr>
          <a:xfrm>
            <a:off x="6913458" y="2407008"/>
            <a:ext cx="826186" cy="147682"/>
          </a:xfrm>
          <a:prstGeom prst="rect">
            <a:avLst/>
          </a:prstGeom>
        </p:spPr>
      </p:pic>
      <p:pic>
        <p:nvPicPr>
          <p:cNvPr id="23" name="TexTeXPicture" descr="&lt;?xml version=&quot;1.0&quot; encoding=&quot;utf-16&quot;?&gt;&#10;&lt;TeXTeX&gt;&#10;  &lt;preamble&gt;\documentclass{jsarticle}&#10;\usepackage{amsmath}&#10;\pagestyle{empty}&lt;/preamble&gt;&#10;  &lt;body&gt;\begin{align*}&#10;m_\nu=1[\text{eV}]&#10;\end{align*}&lt;/body&gt;&#10;  &lt;fcolor&gt;FF000000&lt;/fcolor&gt;&#10;  &lt;bcolor&gt;FFFFFFFF&lt;/bcolor&gt;&#10;  &lt;transparent&gt;True&lt;/transparent&gt;&#10;  &lt;resolution&gt;1800&lt;/resolution&gt;&#10;  &lt;imageh&gt;249&lt;/imageh&gt;&#10;  &lt;imagew&gt;1199&lt;/imagew&gt;&#10;  &lt;scale&gt;50&lt;/scale&gt;&#10;  &lt;cursor&gt;22&lt;/cursor&gt;&#10;&lt;/TeXTeX&gt;"/>
          <p:cNvPicPr>
            <a:picLocks noChangeAspect="1"/>
          </p:cNvPicPr>
          <p:nvPr/>
        </p:nvPicPr>
        <p:blipFill>
          <a:blip r:embed="rId7" cstate="print"/>
          <a:stretch>
            <a:fillRect/>
          </a:stretch>
        </p:blipFill>
        <p:spPr>
          <a:xfrm>
            <a:off x="5473298" y="3415120"/>
            <a:ext cx="720080" cy="149541"/>
          </a:xfrm>
          <a:prstGeom prst="rect">
            <a:avLst/>
          </a:prstGeom>
        </p:spPr>
      </p:pic>
      <p:cxnSp>
        <p:nvCxnSpPr>
          <p:cNvPr id="26" name="直線矢印コネクタ 25"/>
          <p:cNvCxnSpPr/>
          <p:nvPr/>
        </p:nvCxnSpPr>
        <p:spPr>
          <a:xfrm flipV="1">
            <a:off x="5689322" y="2911064"/>
            <a:ext cx="144016"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6553418" y="2623032"/>
            <a:ext cx="360040"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TexTeXPicture" descr="&lt;?xml version=&quot;1.0&quot; encoding=&quot;utf-16&quot;?&gt;&#10;&lt;TeXTeX&gt;&#10;  &lt;preamble&gt;\documentclass{jsarticle}&#10;\usepackage{amsmath}&#10;\pagestyle{empty}&lt;/preamble&gt;&#10;  &lt;body&gt;\begin{align*}&#10;\sigma_\nu = A^\frac{2}{3}/m_\pi^2 = 6.4/m_\pi^2 ({}^{16}O \text{ in } H_2O)&#10;\end{align*}&lt;/body&gt;&#10;  &lt;fcolor&gt;FF000000&lt;/fcolor&gt;&#10;  &lt;bcolor&gt;FFFFFFFF&lt;/bcolor&gt;&#10;  &lt;transparent&gt;True&lt;/transparent&gt;&#10;  &lt;resolution&gt;1800&lt;/resolution&gt;&#10;  &lt;imageh&gt;316&lt;/imageh&gt;&#10;  &lt;imagew&gt;4006&lt;/imagew&gt;&#10;  &lt;scale&gt;50&lt;/scale&gt;&#10;  &lt;cursor&gt;30&lt;/cursor&gt;&#10;&lt;/TeXTeX&gt;"/>
          <p:cNvPicPr>
            <a:picLocks noChangeAspect="1"/>
          </p:cNvPicPr>
          <p:nvPr/>
        </p:nvPicPr>
        <p:blipFill>
          <a:blip r:embed="rId8" cstate="print"/>
          <a:stretch>
            <a:fillRect/>
          </a:stretch>
        </p:blipFill>
        <p:spPr>
          <a:xfrm>
            <a:off x="3547223" y="6511424"/>
            <a:ext cx="3434144" cy="270891"/>
          </a:xfrm>
          <a:prstGeom prst="rect">
            <a:avLst/>
          </a:prstGeom>
        </p:spPr>
      </p:pic>
      <p:pic>
        <p:nvPicPr>
          <p:cNvPr id="4" name="TexTeXPicture" descr="&lt;?xml version=&quot;1.0&quot; encoding=&quot;utf-16&quot;?&gt;&#10;&lt;TeXTeX&gt;&#10;  &lt;preamble&gt;\documentclass{jarticle}&#10;\usepackage{amsmath}&#10;\pagestyle{empty}&lt;/preamble&gt;&#10;  &lt;body&gt;\begin{align*} &#10;E_\nu = 800[MeV],~m_\nu=1[eV],\\&#10;E_\pi = 4,~4.5[GeV]&#10;\end{align*}&lt;/body&gt;&#10;  &lt;fcolor&gt;FF000000&lt;/fcolor&gt;&#10;  &lt;bcolor&gt;FFFFFFFF&lt;/bcolor&gt;&#10;  &lt;transparent&gt;True&lt;/transparent&gt;&#10;  &lt;resolution&gt;1800&lt;/resolution&gt;&#10;  &lt;imageh&gt;698&lt;/imageh&gt;&#10;  &lt;imagew&gt;3226&lt;/imagew&gt;&#10;  &lt;scale&gt;50&lt;/scale&gt;&#10;  &lt;cursor&gt;49&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552" y="5830236"/>
            <a:ext cx="2698412" cy="583848"/>
          </a:xfrm>
          <a:prstGeom prst="rect">
            <a:avLst/>
          </a:prstGeom>
        </p:spPr>
      </p:pic>
      <p:pic>
        <p:nvPicPr>
          <p:cNvPr id="5" name="TexTeXPicture" descr="&lt;?xml version=&quot;1.0&quot; encoding=&quot;utf-16&quot;?&gt;&#10;&lt;TeXTeX&gt;&#10;  &lt;preamble&gt;\documentclass{jarticle}&#10;\usepackage{amsmath}&#10;\pagestyle{empty}&lt;/preamble&gt;&#10;  &lt;body&gt;\begin{align*} &#10;\text{L} =100[m],~E_\pi = 4[GeV]\\&#10;m_\nu =1,0.5[eV]&#10;\end{align*}&lt;/body&gt;&#10;  &lt;fcolor&gt;FF000000&lt;/fcolor&gt;&#10;  &lt;bcolor&gt;FFFFFFFF&lt;/bcolor&gt;&#10;  &lt;transparent&gt;True&lt;/transparent&gt;&#10;  &lt;resolution&gt;1800&lt;/resolution&gt;&#10;  &lt;imageh&gt;698&lt;/imageh&gt;&#10;  &lt;imagew&gt;2801&lt;/imagew&gt;&#10;  &lt;scale&gt;50&lt;/scale&gt;&#10;  &lt;cursor&gt;48&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6875" y="5540474"/>
            <a:ext cx="2334250" cy="581686"/>
          </a:xfrm>
          <a:prstGeom prst="rect">
            <a:avLst/>
          </a:prstGeom>
        </p:spPr>
      </p:pic>
    </p:spTree>
    <p:extLst>
      <p:ext uri="{BB962C8B-B14F-4D97-AF65-F5344CB8AC3E}">
        <p14:creationId xmlns:p14="http://schemas.microsoft.com/office/powerpoint/2010/main" val="237734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7165" y="0"/>
            <a:ext cx="8229600" cy="1143000"/>
          </a:xfrm>
        </p:spPr>
        <p:txBody>
          <a:bodyPr>
            <a:normAutofit/>
          </a:bodyPr>
          <a:lstStyle/>
          <a:p>
            <a:r>
              <a:rPr kumimoji="1" lang="en-US" altLang="ja-JP" sz="3600" dirty="0" smtClean="0"/>
              <a:t>Important features of diffraction term</a:t>
            </a:r>
            <a:endParaRPr kumimoji="1" lang="ja-JP" altLang="en-US" sz="3600" dirty="0"/>
          </a:p>
        </p:txBody>
      </p:sp>
      <p:sp>
        <p:nvSpPr>
          <p:cNvPr id="3" name="コンテンツ プレースホルダ 2"/>
          <p:cNvSpPr>
            <a:spLocks noGrp="1"/>
          </p:cNvSpPr>
          <p:nvPr>
            <p:ph idx="1"/>
          </p:nvPr>
        </p:nvSpPr>
        <p:spPr>
          <a:xfrm>
            <a:off x="323528" y="836712"/>
            <a:ext cx="8229600" cy="4525963"/>
          </a:xfrm>
        </p:spPr>
        <p:txBody>
          <a:bodyPr>
            <a:normAutofit/>
          </a:bodyPr>
          <a:lstStyle/>
          <a:p>
            <a:r>
              <a:rPr lang="en-US" altLang="ja-JP" sz="2400" dirty="0" smtClean="0"/>
              <a:t>Kinematical region is different from normal term (convergence condition)</a:t>
            </a:r>
          </a:p>
        </p:txBody>
      </p:sp>
      <p:pic>
        <p:nvPicPr>
          <p:cNvPr id="4" name="Picture 2" descr="C:\Users\tobita\Desktop\angle.bmp"/>
          <p:cNvPicPr>
            <a:picLocks noChangeAspect="1" noChangeArrowheads="1"/>
          </p:cNvPicPr>
          <p:nvPr/>
        </p:nvPicPr>
        <p:blipFill>
          <a:blip r:embed="rId2" cstate="print"/>
          <a:srcRect/>
          <a:stretch>
            <a:fillRect/>
          </a:stretch>
        </p:blipFill>
        <p:spPr bwMode="auto">
          <a:xfrm rot="5400000">
            <a:off x="2801603" y="1466839"/>
            <a:ext cx="3612800" cy="5112568"/>
          </a:xfrm>
          <a:prstGeom prst="rect">
            <a:avLst/>
          </a:prstGeom>
          <a:noFill/>
        </p:spPr>
      </p:pic>
      <p:pic>
        <p:nvPicPr>
          <p:cNvPr id="5" name="TexTeXPicture" descr="&lt;?xml version=&quot;1.0&quot; encoding=&quot;utf-16&quot;?&gt;&#10;&lt;TeXTeX&gt;&#10;  &lt;preamble&gt;\documentclass{jsarticle}&#10;\usepackage{amsmath}&#10;\pagestyle{empty}&lt;/preamble&gt;&#10;  &lt;body&gt;\begin{align*}&#10;E_\pi = 10[\text{GeV}]&#10;\end{align*}&lt;/body&gt;&#10;  &lt;fcolor&gt;FF000000&lt;/fcolor&gt;&#10;  &lt;bcolor&gt;FFFFFFFF&lt;/bcolor&gt;&#10;  &lt;transparent&gt;True&lt;/transparent&gt;&#10;  &lt;resolution&gt;1800&lt;/resolution&gt;&#10;  &lt;imageh&gt;249&lt;/imageh&gt;&#10;  &lt;imagew&gt;1493&lt;/imagew&gt;&#10;  &lt;scale&gt;50&lt;/scale&gt;&#10;  &lt;cursor&gt;37&lt;/cursor&gt;&#10;&lt;/TeXTeX&gt;"/>
          <p:cNvPicPr>
            <a:picLocks noChangeAspect="1"/>
          </p:cNvPicPr>
          <p:nvPr/>
        </p:nvPicPr>
        <p:blipFill>
          <a:blip r:embed="rId3" cstate="print"/>
          <a:stretch>
            <a:fillRect/>
          </a:stretch>
        </p:blipFill>
        <p:spPr>
          <a:xfrm>
            <a:off x="3851920" y="2144714"/>
            <a:ext cx="1580091" cy="263525"/>
          </a:xfrm>
          <a:prstGeom prst="rect">
            <a:avLst/>
          </a:prstGeom>
        </p:spPr>
      </p:pic>
      <p:cxnSp>
        <p:nvCxnSpPr>
          <p:cNvPr id="6" name="直線矢印コネクタ 5"/>
          <p:cNvCxnSpPr/>
          <p:nvPr/>
        </p:nvCxnSpPr>
        <p:spPr>
          <a:xfrm flipH="1">
            <a:off x="3419872" y="3944914"/>
            <a:ext cx="64807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1979712" y="4809010"/>
            <a:ext cx="936104"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TexTeXPicture" descr="&lt;?xml version=&quot;1.0&quot; encoding=&quot;utf-16&quot;?&gt;&#10;&lt;TeXTeX&gt;&#10;  &lt;preamble&gt;\documentclass{jsarticle}&#10;\usepackage{amsmath}&#10;\pagestyle{empty}&lt;/preamble&gt;&#10;  &lt;body&gt;\begin{align*}&#10;2p_\pi \cdot p_\nu \leq m_\pi^2 - m_\mu^2\ (\text{for diffraction term})&#10;\end{align*}&lt;/body&gt;&#10;  &lt;fcolor&gt;FF000000&lt;/fcolor&gt;&#10;  &lt;bcolor&gt;FFFFFFFF&lt;/bcolor&gt;&#10;  &lt;transparent&gt;True&lt;/transparent&gt;&#10;  &lt;resolution&gt;1800&lt;/resolution&gt;&#10;  &lt;imageh&gt;318&lt;/imageh&gt;&#10;  &lt;imagew&gt;4487&lt;/imagew&gt;&#10;  &lt;scale&gt;50&lt;/scale&gt;&#10;  &lt;cursor&gt;85&lt;/cursor&gt;&#10;&lt;/TeXTeX&gt;"/>
          <p:cNvPicPr>
            <a:picLocks noChangeAspect="1"/>
          </p:cNvPicPr>
          <p:nvPr/>
        </p:nvPicPr>
        <p:blipFill>
          <a:blip r:embed="rId4" cstate="print"/>
          <a:stretch>
            <a:fillRect/>
          </a:stretch>
        </p:blipFill>
        <p:spPr>
          <a:xfrm>
            <a:off x="323528" y="6321178"/>
            <a:ext cx="4748741" cy="336550"/>
          </a:xfrm>
          <a:prstGeom prst="rect">
            <a:avLst/>
          </a:prstGeom>
        </p:spPr>
      </p:pic>
      <p:pic>
        <p:nvPicPr>
          <p:cNvPr id="9" name="TexTeXPicture" descr="&lt;?xml version=&quot;1.0&quot; encoding=&quot;utf-16&quot;?&gt;&#10;&lt;TeXTeX&gt;&#10;  &lt;preamble&gt;\documentclass{jsarticle}&#10;\usepackage{amsmath}&#10;\pagestyle{empty}&lt;/preamble&gt;&#10;  &lt;body&gt;\begin{align*}&#10;2p_\pi\cdot p_\nu = m_\pi^2 - m_\mu^2 \ (\text{for normal term})&#10;\end{align*}&lt;/body&gt;&#10;  &lt;fcolor&gt;FF000000&lt;/fcolor&gt;&#10;  &lt;bcolor&gt;FFFFFFFF&lt;/bcolor&gt;&#10;  &lt;transparent&gt;True&lt;/transparent&gt;&#10;  &lt;resolution&gt;1800&lt;/resolution&gt;&#10;  &lt;imageh&gt;318&lt;/imageh&gt;&#10;  &lt;imagew&gt;4135&lt;/imagew&gt;&#10;  &lt;scale&gt;50&lt;/scale&gt;&#10;  &lt;cursor&gt;4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1" y="3368848"/>
            <a:ext cx="4376208" cy="336550"/>
          </a:xfrm>
          <a:prstGeom prst="rect">
            <a:avLst/>
          </a:prstGeom>
        </p:spPr>
      </p:pic>
      <p:sp>
        <p:nvSpPr>
          <p:cNvPr id="10" name="テキスト ボックス 9"/>
          <p:cNvSpPr txBox="1"/>
          <p:nvPr/>
        </p:nvSpPr>
        <p:spPr>
          <a:xfrm>
            <a:off x="3794358" y="5474134"/>
            <a:ext cx="2577842" cy="369332"/>
          </a:xfrm>
          <a:prstGeom prst="rect">
            <a:avLst/>
          </a:prstGeom>
          <a:solidFill>
            <a:schemeClr val="bg1"/>
          </a:solidFill>
        </p:spPr>
        <p:txBody>
          <a:bodyPr wrap="square" rtlCol="0">
            <a:spAutoFit/>
          </a:bodyPr>
          <a:lstStyle/>
          <a:p>
            <a:r>
              <a:rPr kumimoji="1" lang="ja-JP" altLang="en-US" dirty="0" smtClean="0"/>
              <a:t>　と　　の間の角度（</a:t>
            </a:r>
            <a:r>
              <a:rPr kumimoji="1" lang="en-US" altLang="ja-JP" dirty="0" smtClean="0"/>
              <a:t>°</a:t>
            </a:r>
            <a:r>
              <a:rPr kumimoji="1" lang="ja-JP" altLang="en-US" dirty="0" smtClean="0"/>
              <a:t>）</a:t>
            </a:r>
            <a:endParaRPr kumimoji="1" lang="ja-JP" altLang="en-US" dirty="0"/>
          </a:p>
        </p:txBody>
      </p:sp>
      <p:pic>
        <p:nvPicPr>
          <p:cNvPr id="12" name="TexTeXPicture" descr="&lt;?xml version=&quot;1.0&quot; encoding=&quot;utf-16&quot;?&gt;&#10;&lt;TeXTeX&gt;&#10;  &lt;preamble&gt;\documentclass{jsarticle}&#10;\usepackage{amsmath}&#10;\pagestyle{empty}&lt;/preamble&gt;&#10;  &lt;body&gt;\begin{align*}&#10;\vec{p}_\pi&#10;\end{align*}&lt;/body&gt;&#10;  &lt;fcolor&gt;FF000000&lt;/fcolor&gt;&#10;  &lt;bcolor&gt;FFFFFFFF&lt;/bcolor&gt;&#10;  &lt;transparent&gt;True&lt;/transparent&gt;&#10;  &lt;resolution&gt;1800&lt;/resolution&gt;&#10;  &lt;imageh&gt;226&lt;/imageh&gt;&#10;  &lt;imagew&gt;245&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7853" y="5515665"/>
            <a:ext cx="259292" cy="239184"/>
          </a:xfrm>
          <a:prstGeom prst="rect">
            <a:avLst/>
          </a:prstGeom>
        </p:spPr>
      </p:pic>
      <p:pic>
        <p:nvPicPr>
          <p:cNvPr id="13" name="TexTeXPicture" descr="&lt;?xml version=&quot;1.0&quot; encoding=&quot;utf-16&quot;?&gt;&#10;&lt;TeXTeX&gt;&#10;  &lt;preamble&gt;\documentclass{jsarticle}&#10;\usepackage{amsmath}&#10;\pagestyle{empty}&lt;/preamble&gt;&#10;  &lt;body&gt;\begin{align*}&#10;\vec{p}_\nu&#10;\end{align*}&lt;/body&gt;&#10;  &lt;fcolor&gt;FF000000&lt;/fcolor&gt;&#10;  &lt;bcolor&gt;FFFFFFFF&lt;/bcolor&gt;&#10;  &lt;transparent&gt;True&lt;/transparent&gt;&#10;  &lt;resolution&gt;1800&lt;/resolution&gt;&#10;  &lt;imageh&gt;226&lt;/imageh&gt;&#10;  &lt;imagew&gt;235&lt;/imagew&gt;&#10;  &lt;scale&gt;50&lt;/scale&gt;&#10;  &lt;cursor&gt;2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591" y="5517437"/>
            <a:ext cx="248708" cy="2391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Introduction</a:t>
            </a:r>
          </a:p>
          <a:p>
            <a:pPr lvl="1"/>
            <a:r>
              <a:rPr lang="en-US" altLang="ja-JP" dirty="0" smtClean="0"/>
              <a:t>Finite size correction</a:t>
            </a:r>
          </a:p>
          <a:p>
            <a:pPr lvl="1"/>
            <a:r>
              <a:rPr kumimoji="1" lang="en-US" altLang="ja-JP" dirty="0" smtClean="0"/>
              <a:t>S-matrix at finite T</a:t>
            </a:r>
          </a:p>
          <a:p>
            <a:r>
              <a:rPr lang="ja-JP" altLang="en-US" dirty="0" smtClean="0"/>
              <a:t>計算手法の紹介</a:t>
            </a:r>
            <a:endParaRPr lang="en-US" altLang="ja-JP" dirty="0" smtClean="0"/>
          </a:p>
          <a:p>
            <a:pPr lvl="1"/>
            <a:r>
              <a:rPr lang="en-US" altLang="ja-JP" dirty="0" smtClean="0"/>
              <a:t>pion decay amplitude</a:t>
            </a:r>
          </a:p>
          <a:p>
            <a:pPr lvl="1"/>
            <a:r>
              <a:rPr lang="en-US" altLang="ja-JP" dirty="0" smtClean="0"/>
              <a:t>Light-cone singularity</a:t>
            </a:r>
          </a:p>
          <a:p>
            <a:pPr lvl="1"/>
            <a:r>
              <a:rPr lang="en-US" altLang="ja-JP" dirty="0" smtClean="0"/>
              <a:t>probability</a:t>
            </a:r>
          </a:p>
          <a:p>
            <a:r>
              <a:rPr lang="ja-JP" altLang="en-US" dirty="0" smtClean="0"/>
              <a:t>結果及び実験</a:t>
            </a:r>
            <a:r>
              <a:rPr lang="ja-JP" altLang="en-US" dirty="0"/>
              <a:t>と</a:t>
            </a:r>
            <a:r>
              <a:rPr lang="ja-JP" altLang="en-US" dirty="0" smtClean="0"/>
              <a:t>の比較</a:t>
            </a:r>
            <a:endParaRPr lang="en-US" altLang="ja-JP" dirty="0" smtClean="0"/>
          </a:p>
          <a:p>
            <a:pPr lvl="1"/>
            <a:r>
              <a:rPr lang="en-US" altLang="ja-JP" dirty="0" smtClean="0"/>
              <a:t>Diffraction term</a:t>
            </a:r>
          </a:p>
          <a:p>
            <a:pPr lvl="1"/>
            <a:r>
              <a:rPr kumimoji="1" lang="en-US" altLang="ja-JP" dirty="0" smtClean="0"/>
              <a:t>LSND</a:t>
            </a:r>
            <a:r>
              <a:rPr kumimoji="1" lang="ja-JP" altLang="en-US" dirty="0" smtClean="0"/>
              <a:t>との比較</a:t>
            </a:r>
            <a:endParaRPr kumimoji="1" lang="en-US" altLang="ja-JP" dirty="0" smtClean="0"/>
          </a:p>
          <a:p>
            <a:pPr lvl="1"/>
            <a:r>
              <a:rPr lang="en-US" altLang="ja-JP" dirty="0" smtClean="0"/>
              <a:t>Neutrino total cross section</a:t>
            </a:r>
            <a:endParaRPr kumimoji="1" lang="en-US" altLang="ja-JP" dirty="0" smtClean="0"/>
          </a:p>
          <a:p>
            <a:r>
              <a:rPr lang="en-US" altLang="ja-JP" dirty="0" smtClean="0"/>
              <a:t>Summary</a:t>
            </a:r>
            <a:r>
              <a:rPr kumimoji="1" lang="en-US" altLang="ja-JP" dirty="0" smtClean="0"/>
              <a:t> </a:t>
            </a:r>
            <a:endParaRPr kumimoji="1" lang="ja-JP" altLang="en-US" dirty="0"/>
          </a:p>
        </p:txBody>
      </p:sp>
    </p:spTree>
    <p:extLst>
      <p:ext uri="{BB962C8B-B14F-4D97-AF65-F5344CB8AC3E}">
        <p14:creationId xmlns:p14="http://schemas.microsoft.com/office/powerpoint/2010/main" val="190359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Important features of diffraction term</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Flavor independent </a:t>
            </a:r>
          </a:p>
        </p:txBody>
      </p:sp>
      <p:pic>
        <p:nvPicPr>
          <p:cNvPr id="15" name="TexTeXPicture" descr="&lt;?xml version=&quot;1.0&quot; encoding=&quot;utf-16&quot;?&gt;&#10;&lt;TeXTeX&gt;&#10;  &lt;preamble&gt;\documentclass{jsarticle}&#10;\usepackage{amsmath}&#10;\usepackage{color}&#10;\pagestyle{empty}&lt;/preamble&gt;&#10;  &lt;body&gt;\begin{align*}&#10;\int \frac{d^3p_{\textcolor{red}{l}}}{(2\pi)^3}\sum_{spin}|T|^2 = \frac{N_3}{E_\nu}\int d^4x_1d^4x_2e^{-\frac{1}{2\sigma_\nu}\sum_i&#10;%\left[&#10;(\vec{x}_i - \vec{\text{X}_\nu} - \vec{v}_\nu(t_i - \text{T}_\nu))^2}\\&#10; %+ (\vec{x}_2 - \vec{\text{X}_\nu} - \vec{v}_\nu(t_2 -&#10;% \text{T}_\nu)^2\right]}\\&#10;\times\Delta_{\pi,\textcolor{red}{l}}(x_1 - x_2)e^{ip_\nu\cdot(x_1 - x_2)}\\&#10;\Delta_{\pi,\textcolor{red}{l}}(x_1 - x_2) &#10;= \frac{1}{(2\pi)^3}\int\frac{d^3p_{\textcolor{red}{l}}}{E(p_{\textcolor{red}{l}})}&#10;\left[(2p_\pi\cdot p_\nu)(p_\pi\cdot p_{\textcolor{red}{l}}) - m_\pi^2&#10;(p_{\textcolor{red}{l}}\cdot p_\nu)\right]\\&#10;%(p_l\cdot p_\nu)\\&#10;\times&#10; e^{-i(p_\pi - p_{\textcolor{red}{l}})\cdot(x_1 - x_2)}&#10;\end{align*}&lt;/body&gt;&#10;  &lt;fcolor&gt;FF000000&lt;/fcolor&gt;&#10;  &lt;bcolor&gt;FFFFFFFF&lt;/bcolor&gt;&#10;  &lt;transparent&gt;True&lt;/transparent&gt;&#10;  &lt;resolution&gt;1800&lt;/resolution&gt;&#10;  &lt;imageh&gt;2202&lt;/imageh&gt;&#10;  &lt;imagew&gt;6963&lt;/imagew&gt;&#10;  &lt;scale&gt;50&lt;/scale&gt;&#10;  &lt;cursor&gt;4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35" y="2420888"/>
            <a:ext cx="8353015" cy="2641580"/>
          </a:xfrm>
          <a:prstGeom prst="rect">
            <a:avLst/>
          </a:prstGeom>
        </p:spPr>
      </p:pic>
      <p:sp>
        <p:nvSpPr>
          <p:cNvPr id="17" name="テキスト ボックス 16"/>
          <p:cNvSpPr txBox="1"/>
          <p:nvPr/>
        </p:nvSpPr>
        <p:spPr>
          <a:xfrm>
            <a:off x="7092280" y="5634662"/>
            <a:ext cx="1951175" cy="369332"/>
          </a:xfrm>
          <a:prstGeom prst="rect">
            <a:avLst/>
          </a:prstGeom>
          <a:noFill/>
        </p:spPr>
        <p:txBody>
          <a:bodyPr wrap="none" rtlCol="0">
            <a:spAutoFit/>
          </a:bodyPr>
          <a:lstStyle/>
          <a:p>
            <a:r>
              <a:rPr kumimoji="1" lang="ja-JP" altLang="en-US" dirty="0" smtClean="0"/>
              <a:t>計算は変わらない</a:t>
            </a:r>
            <a:endParaRPr kumimoji="1" lang="ja-JP" altLang="en-US" dirty="0"/>
          </a:p>
        </p:txBody>
      </p:sp>
    </p:spTree>
    <p:extLst>
      <p:ext uri="{BB962C8B-B14F-4D97-AF65-F5344CB8AC3E}">
        <p14:creationId xmlns:p14="http://schemas.microsoft.com/office/powerpoint/2010/main" val="131860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Important features of diffraction term</a:t>
            </a:r>
            <a:endParaRPr kumimoji="1" lang="ja-JP" altLang="en-US" dirty="0"/>
          </a:p>
        </p:txBody>
      </p:sp>
      <p:sp>
        <p:nvSpPr>
          <p:cNvPr id="3" name="コンテンツ プレースホルダ 2"/>
          <p:cNvSpPr>
            <a:spLocks noGrp="1"/>
          </p:cNvSpPr>
          <p:nvPr>
            <p:ph idx="1"/>
          </p:nvPr>
        </p:nvSpPr>
        <p:spPr>
          <a:xfrm>
            <a:off x="467544" y="1268760"/>
            <a:ext cx="8229600" cy="1756791"/>
          </a:xfrm>
        </p:spPr>
        <p:txBody>
          <a:bodyPr>
            <a:normAutofit/>
          </a:bodyPr>
          <a:lstStyle/>
          <a:p>
            <a:r>
              <a:rPr lang="en-US" altLang="ja-JP" dirty="0" smtClean="0"/>
              <a:t>Contribution by energy non-conservation states (finite size correction)</a:t>
            </a:r>
          </a:p>
          <a:p>
            <a:pPr lvl="1"/>
            <a:r>
              <a:rPr kumimoji="1" lang="en-US" altLang="ja-JP" dirty="0" smtClean="0"/>
              <a:t>Helicity suppression is relaxed</a:t>
            </a:r>
          </a:p>
        </p:txBody>
      </p:sp>
      <p:pic>
        <p:nvPicPr>
          <p:cNvPr id="5" name="TexTeXPicture" descr="&lt;?xml version=&quot;1.0&quot; encoding=&quot;utf-16&quot;?&gt;&#10;&lt;TeXTeX&gt;&#10;  &lt;preamble&gt;\documentclass{jsarticle}&#10;\usepackage{amsmath}&#10;\pagestyle{empty}&lt;/preamble&gt;&#10;  &lt;body&gt;\begin{align*}&#10;P(p_\pi) = C\int \frac{d^3p_\nu}{(2\pi)^3}\frac{p_\pi\cdot p_\nu(m_\pi^2 - 2p_\pi\cdot p_\nu)}{E_\nu}\left[G_0 + \tilde{g}(\text{T},\omega_\nu)\right],&#10;C=8\text{T}g^2\sigma_\nu&#10;\end{align*}&lt;/body&gt;&#10;  &lt;fcolor&gt;FF000000&lt;/fcolor&gt;&#10;  &lt;bcolor&gt;FFFFFFFF&lt;/bcolor&gt;&#10;  &lt;transparent&gt;True&lt;/transparent&gt;&#10;  &lt;resolution&gt;1800&lt;/resolution&gt;&#10;  &lt;imageh&gt;607&lt;/imageh&gt;&#10;  &lt;imagew&gt;7707&lt;/imagew&gt;&#10;  &lt;scale&gt;50&lt;/scale&gt;&#10;  &lt;cursor&gt;10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56992"/>
            <a:ext cx="8156575" cy="642407"/>
          </a:xfrm>
          <a:prstGeom prst="rect">
            <a:avLst/>
          </a:prstGeom>
        </p:spPr>
      </p:pic>
      <p:pic>
        <p:nvPicPr>
          <p:cNvPr id="7" name="TexTeXPicture" descr="&lt;?xml version=&quot;1.0&quot; encoding=&quot;utf-16&quot;?&gt;&#10;&lt;TeXTeX&gt;&#10;  &lt;preamble&gt;\documentclass{jsarticle}&#10;\usepackage{amsmath}&#10;\pagestyle{empty}&lt;/preamble&gt;&#10;  &lt;body&gt;\begin{align*}&#10;2p_\pi \cdot p_\nu \leq m_\pi^2 - m_\mu^2\ (\text{for diffraction term})&#10;\end{align*}&lt;/body&gt;&#10;  &lt;fcolor&gt;FF000000&lt;/fcolor&gt;&#10;  &lt;bcolor&gt;FFFFFFFF&lt;/bcolor&gt;&#10;  &lt;transparent&gt;True&lt;/transparent&gt;&#10;  &lt;resolution&gt;1800&lt;/resolution&gt;&#10;  &lt;imageh&gt;318&lt;/imageh&gt;&#10;  &lt;imagew&gt;4487&lt;/imagew&gt;&#10;  &lt;scale&gt;50&lt;/scale&gt;&#10;  &lt;cursor&gt;85&lt;/cursor&gt;&#10;&lt;/TeXTeX&gt;"/>
          <p:cNvPicPr>
            <a:picLocks noChangeAspect="1"/>
          </p:cNvPicPr>
          <p:nvPr/>
        </p:nvPicPr>
        <p:blipFill>
          <a:blip r:embed="rId3" cstate="print"/>
          <a:stretch>
            <a:fillRect/>
          </a:stretch>
        </p:blipFill>
        <p:spPr>
          <a:xfrm>
            <a:off x="149063" y="5157192"/>
            <a:ext cx="4748741" cy="336550"/>
          </a:xfrm>
          <a:prstGeom prst="rect">
            <a:avLst/>
          </a:prstGeom>
        </p:spPr>
      </p:pic>
      <p:sp>
        <p:nvSpPr>
          <p:cNvPr id="8" name="右矢印 7"/>
          <p:cNvSpPr/>
          <p:nvPr/>
        </p:nvSpPr>
        <p:spPr>
          <a:xfrm>
            <a:off x="4753788" y="4689524"/>
            <a:ext cx="288032" cy="1197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041820" y="5229200"/>
            <a:ext cx="322268" cy="14401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72901" y="4564737"/>
            <a:ext cx="2058769" cy="369332"/>
          </a:xfrm>
          <a:prstGeom prst="rect">
            <a:avLst/>
          </a:prstGeom>
          <a:noFill/>
        </p:spPr>
        <p:txBody>
          <a:bodyPr wrap="none" rtlCol="0">
            <a:spAutoFit/>
          </a:bodyPr>
          <a:lstStyle/>
          <a:p>
            <a:r>
              <a:rPr kumimoji="1" lang="en-US" altLang="ja-JP" dirty="0" smtClean="0"/>
              <a:t>Helicity suppression</a:t>
            </a:r>
            <a:endParaRPr kumimoji="1" lang="ja-JP" altLang="en-US" dirty="0"/>
          </a:p>
        </p:txBody>
      </p:sp>
      <p:sp>
        <p:nvSpPr>
          <p:cNvPr id="11" name="テキスト ボックス 10"/>
          <p:cNvSpPr txBox="1"/>
          <p:nvPr/>
        </p:nvSpPr>
        <p:spPr>
          <a:xfrm>
            <a:off x="5436096" y="5086469"/>
            <a:ext cx="2360133" cy="369332"/>
          </a:xfrm>
          <a:prstGeom prst="rect">
            <a:avLst/>
          </a:prstGeom>
          <a:noFill/>
        </p:spPr>
        <p:txBody>
          <a:bodyPr wrap="none" rtlCol="0">
            <a:spAutoFit/>
          </a:bodyPr>
          <a:lstStyle/>
          <a:p>
            <a:r>
              <a:rPr lang="en-US" altLang="ja-JP" dirty="0" smtClean="0"/>
              <a:t>No h</a:t>
            </a:r>
            <a:r>
              <a:rPr kumimoji="1" lang="en-US" altLang="ja-JP" dirty="0" smtClean="0"/>
              <a:t>elicity suppression</a:t>
            </a:r>
            <a:endParaRPr kumimoji="1" lang="ja-JP" altLang="en-US" dirty="0"/>
          </a:p>
        </p:txBody>
      </p:sp>
      <p:pic>
        <p:nvPicPr>
          <p:cNvPr id="16" name="TexTeXPicture" descr="&lt;?xml version=&quot;1.0&quot; encoding=&quot;utf-16&quot;?&gt;&#10;&lt;TeXTeX&gt;&#10;  &lt;preamble&gt;\documentclass{jsarticle}&#10;\usepackage{amsmath}&#10;\pagestyle{empty}&lt;/preamble&gt;&#10;  &lt;body&gt;\begin{align*}&#10;\text{Normal term}: \ P^0_{\nu_e}/P^0_{\nu_\mu} \sim 10^{-4}\\&#10;\text{Diffraction term}:  P^d_{\nu_e}/P^d_{\nu_\mu} \sim 1&#10;\end{align*}&lt;/body&gt;&#10;  &lt;fcolor&gt;FF000000&lt;/fcolor&gt;&#10;  &lt;bcolor&gt;FFFFFFFF&lt;/bcolor&gt;&#10;  &lt;transparent&gt;True&lt;/transparent&gt;&#10;  &lt;resolution&gt;1800&lt;/resolution&gt;&#10;  &lt;imageh&gt;769&lt;/imageh&gt;&#10;  &lt;imagew&gt;3402&lt;/imagew&gt;&#10;  &lt;scale&gt;50&lt;/scale&gt;&#10;  &lt;cursor&gt;11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433" y="5817638"/>
            <a:ext cx="3600450" cy="813857"/>
          </a:xfrm>
          <a:prstGeom prst="rect">
            <a:avLst/>
          </a:prstGeom>
        </p:spPr>
      </p:pic>
      <p:pic>
        <p:nvPicPr>
          <p:cNvPr id="17" name="TexTeXPicture" descr="&lt;?xml version=&quot;1.0&quot; encoding=&quot;utf-16&quot;?&gt;&#10;&lt;TeXTeX&gt;&#10;  &lt;preamble&gt;\documentclass{jsarticle}&#10;\usepackage{amsmath}&#10;\pagestyle{empty}&lt;/preamble&gt;&#10;  &lt;body&gt;\begin{align*}&#10;2p_\pi\cdot p_\nu = m_\pi^2 - m_l^2 \ (\text{for normal term})&#10;\end{align*}&lt;/body&gt;&#10;  &lt;fcolor&gt;FF000000&lt;/fcolor&gt;&#10;  &lt;bcolor&gt;FFFFFFFF&lt;/bcolor&gt;&#10;  &lt;transparent&gt;True&lt;/transparent&gt;&#10;  &lt;resolution&gt;1800&lt;/resolution&gt;&#10;  &lt;imageh&gt;282&lt;/imageh&gt;&#10;  &lt;imagew&gt;4113&lt;/imagew&gt;&#10;  &lt;scale&gt;50&lt;/scale&gt;&#10;  &lt;cursor&gt;4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4581128"/>
            <a:ext cx="4352925" cy="298450"/>
          </a:xfrm>
          <a:prstGeom prst="rect">
            <a:avLst/>
          </a:prstGeom>
        </p:spPr>
      </p:pic>
      <p:pic>
        <p:nvPicPr>
          <p:cNvPr id="20" name="TexTeXPicture" descr="&lt;?xml version=&quot;1.0&quot; encoding=&quot;utf-16&quot;?&gt;&#10;&lt;TeXTeX&gt;&#10;  &lt;preamble&gt;\documentclass{jsarticle}&#10;\usepackage{amsmath}&#10;\pagestyle{empty}&lt;/preamble&gt;&#10;  &lt;body&gt;\begin{align*}&#10;(P^0\propto m_l^2)&#10;\end{align*}&lt;/body&gt;&#10;  &lt;fcolor&gt;FF000000&lt;/fcolor&gt;&#10;  &lt;bcolor&gt;FFFFFFFF&lt;/bcolor&gt;&#10;  &lt;transparent&gt;True&lt;/transparent&gt;&#10;  &lt;resolution&gt;1800&lt;/resolution&gt;&#10;  &lt;imageh&gt;282&lt;/imageh&gt;&#10;  &lt;imagew&gt;1113&lt;/imagew&gt;&#10;  &lt;scale&gt;50&lt;/scale&gt;&#10;  &lt;cursor&gt;1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6229" y="4635619"/>
            <a:ext cx="994420" cy="251956"/>
          </a:xfrm>
          <a:prstGeom prst="rect">
            <a:avLst/>
          </a:prstGeom>
        </p:spPr>
      </p:pic>
    </p:spTree>
    <p:extLst>
      <p:ext uri="{BB962C8B-B14F-4D97-AF65-F5344CB8AC3E}">
        <p14:creationId xmlns:p14="http://schemas.microsoft.com/office/powerpoint/2010/main" val="2396302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obita\Desktop\KEKPH\lsnd.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5073" y="551191"/>
            <a:ext cx="4879474" cy="631461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539552" y="0"/>
            <a:ext cx="8229600" cy="1143000"/>
          </a:xfrm>
        </p:spPr>
        <p:txBody>
          <a:bodyPr>
            <a:normAutofit fontScale="90000"/>
          </a:bodyPr>
          <a:lstStyle/>
          <a:p>
            <a:r>
              <a:rPr kumimoji="1" lang="en-US" altLang="ja-JP" dirty="0" smtClean="0"/>
              <a:t>Comparison among EXP. , Flavor oscillation and Diffraction</a:t>
            </a:r>
            <a:r>
              <a:rPr lang="ja-JP" altLang="en-US" dirty="0" smtClean="0"/>
              <a:t> </a:t>
            </a:r>
            <a:r>
              <a:rPr lang="en-US" altLang="ja-JP" dirty="0" smtClean="0"/>
              <a:t>(LSND)</a:t>
            </a:r>
            <a:endParaRPr kumimoji="1" lang="ja-JP" altLang="en-US" dirty="0"/>
          </a:p>
        </p:txBody>
      </p:sp>
      <p:pic>
        <p:nvPicPr>
          <p:cNvPr id="6" name="TexTeXPicture" descr="&lt;?xml version=&quot;1.0&quot; encoding=&quot;utf-16&quot;?&gt;&#10;&lt;TeXTeX&gt;&#10;  &lt;preamble&gt;\documentclass{jsarticle}&#10;\usepackage{amsmath}&#10;\pagestyle{empty}&lt;/preamble&gt;&#10;  &lt;body&gt;\begin{align*}&#10;E_\nu=60[\text{MeV}]\\&#10;m_\nu=0.2[\text{eV}]\ \text{for Diffraction}\\&#10;\Delta m_\nu^2 = 1.2[\text{eV}^2]\ \text{for LSND fit}&#10;\end{align*}&lt;/body&gt;&#10;  &lt;fcolor&gt;FF000000&lt;/fcolor&gt;&#10;  &lt;bcolor&gt;FFFFFFFF&lt;/bcolor&gt;&#10;  &lt;transparent&gt;True&lt;/transparent&gt;&#10;  &lt;resolution&gt;1800&lt;/resolution&gt;&#10;  &lt;imageh&gt;1061&lt;/imageh&gt;&#10;  &lt;imagew&gt;3185&lt;/imagew&gt;&#10;  &lt;scale&gt;50&lt;/scale&gt;&#10;  &lt;cursor&gt;13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663064"/>
            <a:ext cx="2912846" cy="970339"/>
          </a:xfrm>
          <a:prstGeom prst="rect">
            <a:avLst/>
          </a:prstGeom>
        </p:spPr>
      </p:pic>
      <p:cxnSp>
        <p:nvCxnSpPr>
          <p:cNvPr id="8" name="直線矢印コネクタ 7"/>
          <p:cNvCxnSpPr/>
          <p:nvPr/>
        </p:nvCxnSpPr>
        <p:spPr>
          <a:xfrm>
            <a:off x="4499992" y="2852936"/>
            <a:ext cx="648072"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2915816" y="4797152"/>
            <a:ext cx="21602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2555776" y="4221088"/>
            <a:ext cx="144016"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835696" y="2636912"/>
            <a:ext cx="576064"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187624" y="5630224"/>
            <a:ext cx="4755020" cy="369332"/>
          </a:xfrm>
          <a:prstGeom prst="rect">
            <a:avLst/>
          </a:prstGeom>
          <a:solidFill>
            <a:schemeClr val="accent1"/>
          </a:solidFill>
        </p:spPr>
        <p:txBody>
          <a:bodyPr wrap="none" rtlCol="0">
            <a:spAutoFit/>
          </a:bodyPr>
          <a:lstStyle/>
          <a:p>
            <a:r>
              <a:rPr kumimoji="1" lang="en-US" altLang="ja-JP" dirty="0" smtClean="0"/>
              <a:t>Distance between decay region and detector [m]</a:t>
            </a:r>
            <a:endParaRPr kumimoji="1" lang="ja-JP" altLang="en-US" dirty="0"/>
          </a:p>
        </p:txBody>
      </p:sp>
      <p:sp>
        <p:nvSpPr>
          <p:cNvPr id="17" name="テキスト ボックス 16"/>
          <p:cNvSpPr txBox="1"/>
          <p:nvPr/>
        </p:nvSpPr>
        <p:spPr>
          <a:xfrm>
            <a:off x="251520" y="6096935"/>
            <a:ext cx="1266885" cy="369332"/>
          </a:xfrm>
          <a:prstGeom prst="rect">
            <a:avLst/>
          </a:prstGeom>
          <a:noFill/>
        </p:spPr>
        <p:txBody>
          <a:bodyPr wrap="none" rtlCol="0">
            <a:spAutoFit/>
          </a:bodyPr>
          <a:lstStyle/>
          <a:p>
            <a:r>
              <a:rPr kumimoji="1" lang="en-US" altLang="ja-JP" dirty="0" smtClean="0"/>
              <a:t>LSND result</a:t>
            </a:r>
            <a:endParaRPr kumimoji="1" lang="ja-JP" altLang="en-US" dirty="0"/>
          </a:p>
        </p:txBody>
      </p:sp>
      <p:sp>
        <p:nvSpPr>
          <p:cNvPr id="18" name="正方形/長方形 17"/>
          <p:cNvSpPr/>
          <p:nvPr/>
        </p:nvSpPr>
        <p:spPr>
          <a:xfrm>
            <a:off x="251520" y="6085683"/>
            <a:ext cx="4392488" cy="747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67544" y="2996952"/>
            <a:ext cx="216024"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cstate="print"/>
          <a:srcRect/>
          <a:stretch>
            <a:fillRect/>
          </a:stretch>
        </p:blipFill>
        <p:spPr bwMode="auto">
          <a:xfrm>
            <a:off x="6444208" y="1988840"/>
            <a:ext cx="2478609" cy="1441534"/>
          </a:xfrm>
          <a:prstGeom prst="rect">
            <a:avLst/>
          </a:prstGeom>
          <a:noFill/>
          <a:ln w="9525">
            <a:noFill/>
            <a:miter lim="800000"/>
            <a:headEnd/>
            <a:tailEnd/>
          </a:ln>
        </p:spPr>
      </p:pic>
      <p:pic>
        <p:nvPicPr>
          <p:cNvPr id="20" name="TexTeXPicture" descr="&lt;?xml version=&quot;1.0&quot; encoding=&quot;utf-16&quot;?&gt;&#10;&lt;TeXTeX&gt;&#10;  &lt;preamble&gt;\documentclass{jsarticle}&#10;\usepackage{amsmath}&#10;\pagestyle{empty}&lt;/preamble&gt;&#10;  &lt;body&gt;\begin{align*}&#10;P_{\nu_e}/P_{\nu_\mu}&#10;\end{align*}&lt;/body&gt;&#10;  &lt;fcolor&gt;FF000000&lt;/fcolor&gt;&#10;  &lt;bcolor&gt;FFFFFFFF&lt;/bcolor&gt;&#10;  &lt;transparent&gt;True&lt;/transparent&gt;&#10;  &lt;resolution&gt;1800&lt;/resolution&gt;&#10;  &lt;imageh&gt;277&lt;/imageh&gt;&#10;  &lt;imagew&gt;839&lt;/imagew&gt;&#10;  &lt;scale&gt;50&lt;/scale&gt;&#10;  &lt;cursor&gt;36&lt;/cursor&gt;&#10;&lt;/TeXTeX&gt;"/>
          <p:cNvPicPr>
            <a:picLocks noChangeAspect="1"/>
          </p:cNvPicPr>
          <p:nvPr/>
        </p:nvPicPr>
        <p:blipFill>
          <a:blip r:embed="rId5" cstate="print"/>
          <a:stretch>
            <a:fillRect/>
          </a:stretch>
        </p:blipFill>
        <p:spPr>
          <a:xfrm rot="-5400000">
            <a:off x="91239" y="3692649"/>
            <a:ext cx="887941" cy="293158"/>
          </a:xfrm>
          <a:prstGeom prst="rect">
            <a:avLst/>
          </a:prstGeom>
        </p:spPr>
      </p:pic>
      <p:pic>
        <p:nvPicPr>
          <p:cNvPr id="21" name="TexTeXPicture" descr="&lt;?xml version=&quot;1.0&quot; encoding=&quot;utf-16&quot;?&gt;&#10;&lt;TeXTeX&gt;&#10;  &lt;preamble&gt;\documentclass{jsarticle}&#10;\usepackage{amsmath}&#10;\pagestyle{empty}&lt;/preamble&gt;&#10;  &lt;body&gt;\begin{align*}&#10;P_{\nu_e}/P_{\nu_\mu} = (2.6\pm1.0\pm0.5)\times10^{-3}&#10;\end{align*}&lt;/body&gt;&#10;  &lt;fcolor&gt;FF000000&lt;/fcolor&gt;&#10;  &lt;bcolor&gt;FFFFFFFF&lt;/bcolor&gt;&#10;  &lt;transparent&gt;True&lt;/transparent&gt;&#10;  &lt;resolution&gt;1800&lt;/resolution&gt;&#10;  &lt;imageh&gt;309&lt;/imageh&gt;&#10;  &lt;imagew&gt;3764&lt;/imagew&gt;&#10;  &lt;scale&gt;50&lt;/scale&gt;&#10;  &lt;cursor&gt;36&lt;/cursor&gt;&#10;&lt;/TeXTeX&gt;"/>
          <p:cNvPicPr>
            <a:picLocks noChangeAspect="1"/>
          </p:cNvPicPr>
          <p:nvPr/>
        </p:nvPicPr>
        <p:blipFill>
          <a:blip r:embed="rId6" cstate="print"/>
          <a:stretch>
            <a:fillRect/>
          </a:stretch>
        </p:blipFill>
        <p:spPr>
          <a:xfrm>
            <a:off x="363995" y="6433263"/>
            <a:ext cx="4077334" cy="334722"/>
          </a:xfrm>
          <a:prstGeom prst="rect">
            <a:avLst/>
          </a:prstGeom>
        </p:spPr>
      </p:pic>
    </p:spTree>
    <p:extLst>
      <p:ext uri="{BB962C8B-B14F-4D97-AF65-F5344CB8AC3E}">
        <p14:creationId xmlns:p14="http://schemas.microsoft.com/office/powerpoint/2010/main" val="3681784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096" y="53752"/>
            <a:ext cx="8229600" cy="1143000"/>
          </a:xfrm>
        </p:spPr>
        <p:txBody>
          <a:bodyPr>
            <a:normAutofit/>
          </a:bodyPr>
          <a:lstStyle/>
          <a:p>
            <a:r>
              <a:rPr kumimoji="1" lang="en-US" altLang="ja-JP" dirty="0" smtClean="0"/>
              <a:t>Two neutrino experiment </a:t>
            </a:r>
            <a:r>
              <a:rPr kumimoji="1" lang="en-US" altLang="ja-JP" sz="1300" dirty="0" smtClean="0"/>
              <a:t>(G. Danby, et al.1962)</a:t>
            </a:r>
            <a:endParaRPr kumimoji="1" lang="ja-JP" altLang="en-US" sz="13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8"/>
            <a:ext cx="7304609" cy="350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コンテンツ プレースホルダー 4"/>
          <p:cNvSpPr txBox="1">
            <a:spLocks/>
          </p:cNvSpPr>
          <p:nvPr/>
        </p:nvSpPr>
        <p:spPr>
          <a:xfrm>
            <a:off x="1691680" y="4869160"/>
            <a:ext cx="5050904" cy="125700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600" dirty="0" smtClean="0"/>
              <a:t>15GeV proton</a:t>
            </a:r>
          </a:p>
          <a:p>
            <a:r>
              <a:rPr lang="en-US" altLang="ja-JP" sz="1600" dirty="0" smtClean="0"/>
              <a:t>10ft beryllium target</a:t>
            </a:r>
          </a:p>
          <a:p>
            <a:r>
              <a:rPr lang="en-US" altLang="ja-JP" sz="1600" dirty="0" smtClean="0"/>
              <a:t>13.5m thick iron shield</a:t>
            </a:r>
          </a:p>
          <a:p>
            <a:r>
              <a:rPr lang="en-US" altLang="ja-JP" sz="1600" dirty="0" smtClean="0"/>
              <a:t>10 modules</a:t>
            </a:r>
          </a:p>
          <a:p>
            <a:r>
              <a:rPr lang="en-US" altLang="ja-JP" sz="1600" dirty="0" smtClean="0"/>
              <a:t>44in x 44in x 1in</a:t>
            </a:r>
          </a:p>
          <a:p>
            <a:endParaRPr lang="ja-JP" altLang="en-US" sz="16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170062"/>
            <a:ext cx="2128921" cy="235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884368" y="4581128"/>
            <a:ext cx="1089657" cy="369332"/>
          </a:xfrm>
          <a:prstGeom prst="rect">
            <a:avLst/>
          </a:prstGeom>
          <a:noFill/>
        </p:spPr>
        <p:txBody>
          <a:bodyPr wrap="none" rtlCol="0">
            <a:spAutoFit/>
          </a:bodyPr>
          <a:lstStyle/>
          <a:p>
            <a:r>
              <a:rPr kumimoji="1" lang="en-US" altLang="ja-JP" dirty="0" smtClean="0"/>
              <a:t>34 events</a:t>
            </a:r>
            <a:endParaRPr kumimoji="1" lang="ja-JP" altLang="en-US" dirty="0"/>
          </a:p>
        </p:txBody>
      </p:sp>
      <p:sp>
        <p:nvSpPr>
          <p:cNvPr id="6" name="テキスト ボックス 5"/>
          <p:cNvSpPr txBox="1"/>
          <p:nvPr/>
        </p:nvSpPr>
        <p:spPr>
          <a:xfrm>
            <a:off x="8100392" y="5589240"/>
            <a:ext cx="972639" cy="369332"/>
          </a:xfrm>
          <a:prstGeom prst="rect">
            <a:avLst/>
          </a:prstGeom>
          <a:noFill/>
        </p:spPr>
        <p:txBody>
          <a:bodyPr wrap="none" rtlCol="0">
            <a:spAutoFit/>
          </a:bodyPr>
          <a:lstStyle/>
          <a:p>
            <a:r>
              <a:rPr kumimoji="1" lang="en-US" altLang="ja-JP" dirty="0" smtClean="0"/>
              <a:t>6 events</a:t>
            </a:r>
            <a:endParaRPr kumimoji="1" lang="ja-JP" alt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079" y="4108899"/>
            <a:ext cx="1925018" cy="131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TexTeXPicture" descr="&lt;?xml version=&quot;1.0&quot; encoding=&quot;utf-16&quot;?&gt;&#10;&lt;TeXTeX&gt;&#10;  &lt;preamble&gt;\documentclass{jsarticle}&#10;\usepackage{amsmath}&#10;\pagestyle{empty}&lt;/preamble&gt;&#10;  &lt;body&gt;\begin{align*}&#10;\nu_\mu&#10;\end{align*}&lt;/body&gt;&#10;  &lt;fcolor&gt;FF000000&lt;/fcolor&gt;&#10;  &lt;bcolor&gt;FFFFFFFF&lt;/bcolor&gt;&#10;  &lt;transparent&gt;True&lt;/transparent&gt;&#10;  &lt;resolution&gt;1800&lt;/resolution&gt;&#10;  &lt;imageh&gt;185&lt;/imageh&gt;&#10;  &lt;imagew&gt;223&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1192" y="4440582"/>
            <a:ext cx="236008" cy="195792"/>
          </a:xfrm>
          <a:prstGeom prst="rect">
            <a:avLst/>
          </a:prstGeom>
        </p:spPr>
      </p:pic>
      <p:pic>
        <p:nvPicPr>
          <p:cNvPr id="8" name="TexTeXPicture" descr="&lt;?xml version=&quot;1.0&quot; encoding=&quot;utf-16&quot;?&gt;&#10;&lt;TeXTeX&gt;&#10;  &lt;preamble&gt;\documentclass{jsarticle}&#10;\usepackage{amsmath}&#10;\pagestyle{empty}&lt;/preamble&gt;&#10;  &lt;body&gt;\begin{align*}&#10;\nu_e&#10;\end{align*}&lt;/body&gt;&#10;  &lt;fcolor&gt;FF000000&lt;/fcolor&gt;&#10;  &lt;bcolor&gt;FFFFFFFF&lt;/bcolor&gt;&#10;  &lt;transparent&gt;True&lt;/transparent&gt;&#10;  &lt;resolution&gt;1800&lt;/resolution&gt;&#10;  &lt;imageh&gt;149&lt;/imageh&gt;&#10;  &lt;imagew&gt;196&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1333" y="5497661"/>
            <a:ext cx="207433" cy="157692"/>
          </a:xfrm>
          <a:prstGeom prst="rect">
            <a:avLst/>
          </a:prstGeom>
        </p:spPr>
      </p:pic>
    </p:spTree>
    <p:extLst>
      <p:ext uri="{BB962C8B-B14F-4D97-AF65-F5344CB8AC3E}">
        <p14:creationId xmlns:p14="http://schemas.microsoft.com/office/powerpoint/2010/main" val="114425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Diffraction </a:t>
            </a:r>
            <a:r>
              <a:rPr lang="en-US" altLang="ja-JP" dirty="0" err="1" smtClean="0"/>
              <a:t>vs</a:t>
            </a:r>
            <a:r>
              <a:rPr lang="en-US" altLang="ja-JP" dirty="0" smtClean="0"/>
              <a:t> Oscillation</a:t>
            </a:r>
            <a:endParaRPr kumimoji="1" lang="ja-JP" altLang="en-US" dirty="0"/>
          </a:p>
        </p:txBody>
      </p:sp>
      <p:pic>
        <p:nvPicPr>
          <p:cNvPr id="2050" name="Picture 2" descr="C:\Users\tobita\Desktop\KEKPH\all.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55847" y="828530"/>
            <a:ext cx="4952186" cy="6408712"/>
          </a:xfrm>
          <a:prstGeom prst="rect">
            <a:avLst/>
          </a:prstGeom>
          <a:noFill/>
          <a:extLst>
            <a:ext uri="{909E8E84-426E-40DD-AFC4-6F175D3DCCD1}">
              <a14:hiddenFill xmlns:a14="http://schemas.microsoft.com/office/drawing/2010/main">
                <a:solidFill>
                  <a:srgbClr val="FFFFFF"/>
                </a:solidFill>
              </a14:hiddenFill>
            </a:ext>
          </a:extLst>
        </p:spPr>
      </p:pic>
      <p:pic>
        <p:nvPicPr>
          <p:cNvPr id="5" name="TexTeXPicture" descr="&lt;?xml version=&quot;1.0&quot; encoding=&quot;utf-16&quot;?&gt;&#10;&lt;TeXTeX&gt;&#10;  &lt;preamble&gt;\documentclass{jsarticle}&#10;\usepackage{amsmath}&#10;\pagestyle{empty}&lt;/preamble&gt;&#10;  &lt;body&gt;\begin{align*}&#10;P_{\nu_e}/P_{\nu_\mu}&#10;\end{align*}&lt;/body&gt;&#10;  &lt;fcolor&gt;FF000000&lt;/fcolor&gt;&#10;  &lt;bcolor&gt;FFFFFFFF&lt;/bcolor&gt;&#10;  &lt;transparent&gt;True&lt;/transparent&gt;&#10;  &lt;resolution&gt;1800&lt;/resolution&gt;&#10;  &lt;imageh&gt;277&lt;/imageh&gt;&#10;  &lt;imagew&gt;839&lt;/imagew&gt;&#10;  &lt;scale&gt;50&lt;/scale&gt;&#10;  &lt;cursor&gt;22&lt;/cursor&gt;&#10;&lt;/TeXTeX&gt;"/>
          <p:cNvPicPr>
            <a:picLocks noChangeAspect="1"/>
          </p:cNvPicPr>
          <p:nvPr/>
        </p:nvPicPr>
        <p:blipFill>
          <a:blip r:embed="rId3" cstate="print"/>
          <a:stretch>
            <a:fillRect/>
          </a:stretch>
        </p:blipFill>
        <p:spPr>
          <a:xfrm rot="-5400000">
            <a:off x="705108" y="3551476"/>
            <a:ext cx="1225680" cy="404664"/>
          </a:xfrm>
          <a:prstGeom prst="rect">
            <a:avLst/>
          </a:prstGeom>
          <a:solidFill>
            <a:schemeClr val="bg1"/>
          </a:solidFill>
        </p:spPr>
      </p:pic>
    </p:spTree>
    <p:extLst>
      <p:ext uri="{BB962C8B-B14F-4D97-AF65-F5344CB8AC3E}">
        <p14:creationId xmlns:p14="http://schemas.microsoft.com/office/powerpoint/2010/main" val="103148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Neutrino-nucleon total cross section</a:t>
            </a:r>
            <a:endParaRPr kumimoji="1" lang="ja-JP" altLang="en-US" dirty="0"/>
          </a:p>
        </p:txBody>
      </p:sp>
      <p:pic>
        <p:nvPicPr>
          <p:cNvPr id="3" name="TexTeXPicture" descr="&lt;?xml version=&quot;1.0&quot; encoding=&quot;utf-16&quot;?&gt;&#10;&lt;TeXTeX&gt;&#10;  &lt;preamble&gt;\documentclass{jsarticle}&#10;\usepackage{amsmath}&#10;\pagestyle{empty}&lt;/preamble&gt;&#10;  &lt;body&gt;\begin{align*}&#10;\sigma^\nu = \frac{M_NE_\nu G_F^2}{\pi}\left(Q + \bar{Q}/3\right)&#10;\end{align*}&lt;/body&gt;&#10;  &lt;fcolor&gt;FF000000&lt;/fcolor&gt;&#10;  &lt;bcolor&gt;FFFFFFFF&lt;/bcolor&gt;&#10;  &lt;transparent&gt;True&lt;/transparent&gt;&#10;  &lt;resolution&gt;1800&lt;/resolution&gt;&#10;  &lt;imageh&gt;547&lt;/imageh&gt;&#10;  &lt;imagew&gt;2937&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573" y="2132856"/>
            <a:ext cx="3108325" cy="578908"/>
          </a:xfrm>
          <a:prstGeom prst="rect">
            <a:avLst/>
          </a:prstGeom>
        </p:spPr>
      </p:pic>
      <p:sp>
        <p:nvSpPr>
          <p:cNvPr id="4" name="テキスト ボックス 3"/>
          <p:cNvSpPr txBox="1"/>
          <p:nvPr/>
        </p:nvSpPr>
        <p:spPr>
          <a:xfrm>
            <a:off x="179512" y="1556792"/>
            <a:ext cx="2353850" cy="369332"/>
          </a:xfrm>
          <a:prstGeom prst="rect">
            <a:avLst/>
          </a:prstGeom>
          <a:noFill/>
        </p:spPr>
        <p:txBody>
          <a:bodyPr wrap="none" rtlCol="0">
            <a:spAutoFit/>
          </a:bodyPr>
          <a:lstStyle/>
          <a:p>
            <a:r>
              <a:rPr kumimoji="1" lang="en-US" altLang="ja-JP" dirty="0" smtClean="0"/>
              <a:t>By quark-</a:t>
            </a:r>
            <a:r>
              <a:rPr kumimoji="1" lang="en-US" altLang="ja-JP" dirty="0" err="1" smtClean="0"/>
              <a:t>parton</a:t>
            </a:r>
            <a:r>
              <a:rPr kumimoji="1" lang="en-US" altLang="ja-JP" dirty="0" smtClean="0"/>
              <a:t> model</a:t>
            </a:r>
            <a:endParaRPr kumimoji="1" lang="ja-JP" altLang="en-US" dirty="0"/>
          </a:p>
        </p:txBody>
      </p:sp>
      <p:sp>
        <p:nvSpPr>
          <p:cNvPr id="5" name="右矢印 4"/>
          <p:cNvSpPr/>
          <p:nvPr/>
        </p:nvSpPr>
        <p:spPr>
          <a:xfrm>
            <a:off x="3906014" y="2321644"/>
            <a:ext cx="360040"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TexTeXPicture" descr="&lt;?xml version=&quot;1.0&quot; encoding=&quot;utf-16&quot;?&gt;&#10;&lt;TeXTeX&gt;&#10;  &lt;preamble&gt;\documentclass{jsarticle}&#10;\usepackage{amsmath}&#10;\pagestyle{empty}&lt;/preamble&gt;&#10;  &lt;body&gt;\begin{align*}&#10;\sigma^\nu \propto E_\nu&#10;\end{align*}&lt;/body&gt;&#10;  &lt;fcolor&gt;FF000000&lt;/fcolor&gt;&#10;  &lt;bcolor&gt;FFFFFFFF&lt;/bcolor&gt;&#10;  &lt;transparent&gt;True&lt;/transparent&gt;&#10;  &lt;resolution&gt;1800&lt;/resolution&gt;&#10;  &lt;imageh&gt;218&lt;/imageh&gt;&#10;  &lt;imagew&gt;883&lt;/imagew&gt;&#10;  &lt;scale&gt;50&lt;/scale&gt;&#10;  &lt;cursor&gt;3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306951"/>
            <a:ext cx="934509" cy="230717"/>
          </a:xfrm>
          <a:prstGeom prst="rect">
            <a:avLst/>
          </a:prstGeom>
        </p:spPr>
      </p:pic>
      <p:pic>
        <p:nvPicPr>
          <p:cNvPr id="8" name="TexTeXPicture" descr="&lt;?xml version=&quot;1.0&quot; encoding=&quot;utf-16&quot;?&gt;&#10;&lt;TeXTeX&gt;&#10;  &lt;preamble&gt;\documentclass{jsarticle}&#10;\usepackage{amsmath}&#10;\pagestyle{empty}&lt;/preamble&gt;&#10;  &lt;body&gt;\begin{align*}&#10;\sigma^\nu/E_\nu = 0.677\times 10^{-38}\,[\text{cm}^2/\text{GeV}]&#10;\end{align*}&lt;/body&gt;&#10;  &lt;fcolor&gt;FF000000&lt;/fcolor&gt;&#10;  &lt;bcolor&gt;FFFFFFFF&lt;/bcolor&gt;&#10;  &lt;transparent&gt;True&lt;/transparent&gt;&#10;  &lt;resolution&gt;1800&lt;/resolution&gt;&#10;  &lt;imageh&gt;282&lt;/imageh&gt;&#10;  &lt;imagew&gt;3716&lt;/imagew&gt;&#10;  &lt;scale&gt;50&lt;/scale&gt;&#10;  &lt;cursor&gt;8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19" y="2906869"/>
            <a:ext cx="3932767" cy="298450"/>
          </a:xfrm>
          <a:prstGeom prst="rect">
            <a:avLst/>
          </a:prstGeom>
        </p:spPr>
      </p:pic>
      <p:sp>
        <p:nvSpPr>
          <p:cNvPr id="9" name="テキスト ボックス 8"/>
          <p:cNvSpPr txBox="1"/>
          <p:nvPr/>
        </p:nvSpPr>
        <p:spPr>
          <a:xfrm>
            <a:off x="4852891" y="2930153"/>
            <a:ext cx="809196" cy="369332"/>
          </a:xfrm>
          <a:prstGeom prst="rect">
            <a:avLst/>
          </a:prstGeom>
          <a:noFill/>
        </p:spPr>
        <p:txBody>
          <a:bodyPr wrap="none" rtlCol="0">
            <a:spAutoFit/>
          </a:bodyPr>
          <a:lstStyle/>
          <a:p>
            <a:r>
              <a:rPr kumimoji="1" lang="en-US" altLang="ja-JP" dirty="0" smtClean="0"/>
              <a:t>(P.D.G)</a:t>
            </a:r>
            <a:endParaRPr kumimoji="1" lang="ja-JP" altLang="en-US"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7012" y="3531548"/>
            <a:ext cx="4289545" cy="316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4953811" y="4528561"/>
            <a:ext cx="3384376"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4852891" y="3861048"/>
            <a:ext cx="1087261"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V="1">
            <a:off x="3347864" y="4365104"/>
            <a:ext cx="1440160" cy="28803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763688" y="4509120"/>
            <a:ext cx="1505027" cy="369332"/>
          </a:xfrm>
          <a:prstGeom prst="rect">
            <a:avLst/>
          </a:prstGeom>
          <a:noFill/>
        </p:spPr>
        <p:txBody>
          <a:bodyPr wrap="none" rtlCol="0">
            <a:spAutoFit/>
          </a:bodyPr>
          <a:lstStyle/>
          <a:p>
            <a:r>
              <a:rPr kumimoji="1" lang="en-US" altLang="ja-JP" dirty="0" smtClean="0"/>
              <a:t>E-dependent?</a:t>
            </a:r>
            <a:endParaRPr kumimoji="1" lang="ja-JP" altLang="en-US" dirty="0"/>
          </a:p>
        </p:txBody>
      </p:sp>
    </p:spTree>
    <p:extLst>
      <p:ext uri="{BB962C8B-B14F-4D97-AF65-F5344CB8AC3E}">
        <p14:creationId xmlns:p14="http://schemas.microsoft.com/office/powerpoint/2010/main" val="222124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Corrected total cross section</a:t>
            </a:r>
            <a:endParaRPr kumimoji="1" lang="ja-JP" altLang="en-US" dirty="0"/>
          </a:p>
        </p:txBody>
      </p:sp>
      <p:sp>
        <p:nvSpPr>
          <p:cNvPr id="3" name="コンテンツ プレースホルダー 2"/>
          <p:cNvSpPr>
            <a:spLocks noGrp="1"/>
          </p:cNvSpPr>
          <p:nvPr>
            <p:ph idx="1"/>
          </p:nvPr>
        </p:nvSpPr>
        <p:spPr>
          <a:solidFill>
            <a:schemeClr val="bg1"/>
          </a:solidFill>
        </p:spPr>
        <p:txBody>
          <a:bodyPr>
            <a:normAutofit/>
          </a:bodyPr>
          <a:lstStyle/>
          <a:p>
            <a:r>
              <a:rPr lang="en-US" altLang="ja-JP" sz="2800" dirty="0" smtClean="0"/>
              <a:t>Neutrino detection probability is modified by diffraction. </a:t>
            </a:r>
          </a:p>
          <a:p>
            <a:r>
              <a:rPr lang="en-US" altLang="ja-JP" sz="2800" dirty="0" smtClean="0"/>
              <a:t>The neutrino flux that is used for the measurement of neutrino-nucleon total cross section is also modified.</a:t>
            </a:r>
            <a:endParaRPr kumimoji="1" lang="ja-JP" altLang="en-US" sz="2800" dirty="0"/>
          </a:p>
        </p:txBody>
      </p:sp>
      <p:pic>
        <p:nvPicPr>
          <p:cNvPr id="5" name="TexTeXPicture" descr="&lt;?xml version=&quot;1.0&quot; encoding=&quot;utf-16&quot;?&gt;&#10;&lt;TeXTeX&gt;&#10;  &lt;preamble&gt;\documentclass{jsarticle}&#10;\usepackage{amsmath}&#10;\pagestyle{empty}&lt;/preamble&gt;&#10;  &lt;body&gt;\begin{align*}&#10;P_\nu = P^0 + P^\text{diff}(\text{L})&#10;\end{align*}&lt;/body&gt;&#10;  &lt;fcolor&gt;FF000000&lt;/fcolor&gt;&#10;  &lt;bcolor&gt;FFFFFFFF&lt;/bcolor&gt;&#10;  &lt;transparent&gt;True&lt;/transparent&gt;&#10;  &lt;resolution&gt;1800&lt;/resolution&gt;&#10;  &lt;imageh&gt;288&lt;/imageh&gt;&#10;  &lt;imagew&gt;2032&lt;/imagew&gt;&#10;  &lt;scale&gt;50&lt;/scale&gt;&#10;  &lt;cursor&gt;5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925732"/>
            <a:ext cx="2150533" cy="304800"/>
          </a:xfrm>
          <a:prstGeom prst="rect">
            <a:avLst/>
          </a:prstGeom>
        </p:spPr>
      </p:pic>
      <p:sp>
        <p:nvSpPr>
          <p:cNvPr id="4" name="右矢印 3"/>
          <p:cNvSpPr/>
          <p:nvPr/>
        </p:nvSpPr>
        <p:spPr>
          <a:xfrm>
            <a:off x="395536" y="2658683"/>
            <a:ext cx="432048"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TexTeXPicture" descr="&lt;?xml version=&quot;1.0&quot; encoding=&quot;utf-16&quot;?&gt;&#10;&lt;TeXTeX&gt;&#10;  &lt;preamble&gt;\documentclass{jsarticle}&#10;\usepackage{amsmath}&#10;\pagestyle{empty}&lt;/preamble&gt;&#10;  &lt;body&gt;\begin{align*}&#10;\text{flux}_\nu = \text{flux}_\text{normal}(1 + r(\xi)),\ &#10;\xi = \frac{m_\nu^2 \text{L}}{2E_\nu}&#10;\end{align*}&lt;/body&gt;&#10;  &lt;fcolor&gt;FF000000&lt;/fcolor&gt;&#10;  &lt;bcolor&gt;FFFFFFFF&lt;/bcolor&gt;&#10;  &lt;transparent&gt;True&lt;/transparent&gt;&#10;  &lt;resolution&gt;1800&lt;/resolution&gt;&#10;  &lt;imageh&gt;583&lt;/imageh&gt;&#10;  &lt;imagew&gt;4116&lt;/imagew&gt;&#10;  &lt;scale&gt;50&lt;/scale&gt;&#10;  &lt;cursor&gt;71&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797152"/>
            <a:ext cx="4356100" cy="617009"/>
          </a:xfrm>
          <a:prstGeom prst="rect">
            <a:avLst/>
          </a:prstGeom>
        </p:spPr>
      </p:pic>
      <p:pic>
        <p:nvPicPr>
          <p:cNvPr id="8" name="TexTeXPicture" descr="&lt;?xml version=&quot;1.0&quot; encoding=&quot;utf-16&quot;?&gt;&#10;&lt;TeXTeX&gt;&#10;  &lt;preamble&gt;\documentclass{jsarticle}&#10;\usepackage{amsmath}&#10;\pagestyle{empty}&lt;/preamble&gt;&#10;  &lt;body&gt;\begin{align*}&#10;\sigma^\nu(E_\nu) = \sigma_\text{exp}\frac{1}{1 + r(\xi)}\\&#10;\sigma^\nu_\text{exp}(E_\nu)/E_\nu = (1 + r(\xi))(\sigma^\nu (E_\nu)/E_\nu)&#10;\end{align*}&lt;/body&gt;&#10;  &lt;fcolor&gt;FF000000&lt;/fcolor&gt;&#10;  &lt;bcolor&gt;FFFFFFFF&lt;/bcolor&gt;&#10;  &lt;transparent&gt;True&lt;/transparent&gt;&#10;  &lt;resolution&gt;1800&lt;/resolution&gt;&#10;  &lt;imageh&gt;949&lt;/imageh&gt;&#10;  &lt;imagew&gt;4148&lt;/imagew&gt;&#10;  &lt;scale&gt;50&lt;/scale&gt;&#10;  &lt;cursor&gt;2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5661248"/>
            <a:ext cx="4389967" cy="1004358"/>
          </a:xfrm>
          <a:prstGeom prst="rect">
            <a:avLst/>
          </a:prstGeom>
        </p:spPr>
      </p:pic>
    </p:spTree>
    <p:extLst>
      <p:ext uri="{BB962C8B-B14F-4D97-AF65-F5344CB8AC3E}">
        <p14:creationId xmlns:p14="http://schemas.microsoft.com/office/powerpoint/2010/main" val="418747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23980"/>
            <a:ext cx="8229600" cy="1143000"/>
          </a:xfrm>
        </p:spPr>
        <p:txBody>
          <a:bodyPr/>
          <a:lstStyle/>
          <a:p>
            <a:r>
              <a:rPr kumimoji="1" lang="en-US" altLang="ja-JP" dirty="0" smtClean="0"/>
              <a:t>Cross section</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732502944"/>
              </p:ext>
            </p:extLst>
          </p:nvPr>
        </p:nvGraphicFramePr>
        <p:xfrm>
          <a:off x="539552" y="1412776"/>
          <a:ext cx="8136905" cy="1512169"/>
        </p:xfrm>
        <a:graphic>
          <a:graphicData uri="http://schemas.openxmlformats.org/drawingml/2006/table">
            <a:tbl>
              <a:tblPr>
                <a:tableStyleId>{5C22544A-7EE6-4342-B048-85BDC9FD1C3A}</a:tableStyleId>
              </a:tblPr>
              <a:tblGrid>
                <a:gridCol w="833368"/>
                <a:gridCol w="2839040"/>
                <a:gridCol w="1810068"/>
                <a:gridCol w="1358080"/>
                <a:gridCol w="1296349"/>
              </a:tblGrid>
              <a:tr h="567063">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en-US" sz="1100" u="none" strike="noStrike" dirty="0">
                          <a:effectLst/>
                        </a:rPr>
                        <a:t>Length between pion source and detector</a:t>
                      </a:r>
                      <a:endParaRPr 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Decay region</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detector size</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dirty="0">
                          <a:effectLst/>
                        </a:rPr>
                        <a:t>beam </a:t>
                      </a:r>
                      <a:r>
                        <a:rPr lang="en-US" sz="1100" u="none" strike="noStrike" dirty="0" smtClean="0">
                          <a:effectLst/>
                        </a:rPr>
                        <a:t>spreading</a:t>
                      </a:r>
                    </a:p>
                  </a:txBody>
                  <a:tcPr marL="9525" marR="9525" marT="9525" marB="0" anchor="ctr"/>
                </a:tc>
              </a:tr>
              <a:tr h="472553">
                <a:tc>
                  <a:txBody>
                    <a:bodyPr/>
                    <a:lstStyle/>
                    <a:p>
                      <a:pPr algn="l" fontAlgn="ctr"/>
                      <a:r>
                        <a:rPr lang="en-US" sz="1100" u="none" strike="noStrike" dirty="0">
                          <a:effectLst/>
                        </a:rPr>
                        <a:t>MINOS</a:t>
                      </a:r>
                      <a:endParaRPr 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1040[m]</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675[m]</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7[m]x3[m]x3[m]</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dirty="0" smtClean="0">
                          <a:effectLst/>
                        </a:rPr>
                        <a:t>10[</a:t>
                      </a:r>
                      <a:r>
                        <a:rPr lang="en-US" sz="1100" u="none" strike="noStrike" dirty="0" err="1" smtClean="0">
                          <a:effectLst/>
                        </a:rPr>
                        <a:t>mrad</a:t>
                      </a:r>
                      <a:r>
                        <a:rPr lang="en-US" sz="1100" u="none" strike="noStrike" dirty="0">
                          <a:effectLst/>
                        </a:rPr>
                        <a:t>]</a:t>
                      </a:r>
                      <a:endParaRPr lang="en-US" sz="1100" b="0" i="0" u="none" strike="noStrike" dirty="0">
                        <a:solidFill>
                          <a:srgbClr val="000000"/>
                        </a:solidFill>
                        <a:effectLst/>
                        <a:latin typeface="ＭＳ Ｐゴシック"/>
                      </a:endParaRPr>
                    </a:p>
                  </a:txBody>
                  <a:tcPr marL="9525" marR="9525" marT="9525" marB="0" anchor="ctr"/>
                </a:tc>
              </a:tr>
              <a:tr h="472553">
                <a:tc>
                  <a:txBody>
                    <a:bodyPr/>
                    <a:lstStyle/>
                    <a:p>
                      <a:pPr algn="l" fontAlgn="ctr"/>
                      <a:r>
                        <a:rPr lang="en-US" sz="1100" u="none" strike="noStrike">
                          <a:effectLst/>
                        </a:rPr>
                        <a:t>NOMAD</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dirty="0">
                          <a:effectLst/>
                        </a:rPr>
                        <a:t>835[m]</a:t>
                      </a:r>
                      <a:endParaRPr 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290[m]</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dirty="0">
                          <a:effectLst/>
                        </a:rPr>
                        <a:t>7[m]x3[m]x3[m]</a:t>
                      </a:r>
                      <a:endParaRPr 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en-US" sz="1100" u="none" strike="noStrike" dirty="0" smtClean="0">
                          <a:effectLst/>
                        </a:rPr>
                        <a:t>15[</a:t>
                      </a:r>
                      <a:r>
                        <a:rPr lang="en-US" sz="1100" u="none" strike="noStrike" dirty="0" err="1" smtClean="0">
                          <a:effectLst/>
                        </a:rPr>
                        <a:t>mrad</a:t>
                      </a:r>
                      <a:r>
                        <a:rPr lang="en-US" sz="1100" u="none" strike="noStrike" dirty="0">
                          <a:effectLst/>
                        </a:rPr>
                        <a:t>]</a:t>
                      </a:r>
                      <a:endParaRPr lang="en-US" sz="1100" b="0" i="0" u="none" strike="noStrike" dirty="0">
                        <a:solidFill>
                          <a:srgbClr val="000000"/>
                        </a:solidFill>
                        <a:effectLst/>
                        <a:latin typeface="ＭＳ Ｐゴシック"/>
                      </a:endParaRPr>
                    </a:p>
                  </a:txBody>
                  <a:tcPr marL="9525" marR="9525" marT="9525" marB="0" anchor="ct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40968"/>
            <a:ext cx="4566099" cy="328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170" y="3108370"/>
            <a:ext cx="4650830" cy="334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195736" y="6421402"/>
            <a:ext cx="846707" cy="369332"/>
          </a:xfrm>
          <a:prstGeom prst="rect">
            <a:avLst/>
          </a:prstGeom>
          <a:noFill/>
        </p:spPr>
        <p:txBody>
          <a:bodyPr wrap="none" rtlCol="0">
            <a:spAutoFit/>
          </a:bodyPr>
          <a:lstStyle/>
          <a:p>
            <a:r>
              <a:rPr kumimoji="1" lang="en-US" altLang="ja-JP" dirty="0" smtClean="0"/>
              <a:t>MINOS</a:t>
            </a:r>
            <a:endParaRPr kumimoji="1" lang="ja-JP" altLang="en-US" dirty="0"/>
          </a:p>
        </p:txBody>
      </p:sp>
      <p:sp>
        <p:nvSpPr>
          <p:cNvPr id="3" name="テキスト ボックス 2"/>
          <p:cNvSpPr txBox="1"/>
          <p:nvPr/>
        </p:nvSpPr>
        <p:spPr>
          <a:xfrm>
            <a:off x="6444208" y="6400803"/>
            <a:ext cx="958917" cy="369332"/>
          </a:xfrm>
          <a:prstGeom prst="rect">
            <a:avLst/>
          </a:prstGeom>
          <a:noFill/>
        </p:spPr>
        <p:txBody>
          <a:bodyPr wrap="none" rtlCol="0">
            <a:spAutoFit/>
          </a:bodyPr>
          <a:lstStyle/>
          <a:p>
            <a:r>
              <a:rPr kumimoji="1" lang="en-US" altLang="ja-JP" dirty="0" smtClean="0"/>
              <a:t>NOMAD</a:t>
            </a:r>
            <a:endParaRPr kumimoji="1" lang="ja-JP" altLang="en-US" dirty="0"/>
          </a:p>
        </p:txBody>
      </p:sp>
    </p:spTree>
    <p:extLst>
      <p:ext uri="{BB962C8B-B14F-4D97-AF65-F5344CB8AC3E}">
        <p14:creationId xmlns:p14="http://schemas.microsoft.com/office/powerpoint/2010/main" val="355362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Large finite size correction</a:t>
            </a:r>
          </a:p>
          <a:p>
            <a:pPr lvl="1"/>
            <a:r>
              <a:rPr lang="ja-JP" altLang="en-US" dirty="0" smtClean="0"/>
              <a:t>相互作用の弱さ</a:t>
            </a:r>
            <a:endParaRPr lang="en-US" altLang="ja-JP" dirty="0" smtClean="0"/>
          </a:p>
          <a:p>
            <a:pPr lvl="1"/>
            <a:r>
              <a:rPr lang="ja-JP" altLang="en-US" dirty="0" smtClean="0"/>
              <a:t>小さな質量</a:t>
            </a:r>
            <a:r>
              <a:rPr lang="en-US" altLang="ja-JP" dirty="0" smtClean="0"/>
              <a:t> </a:t>
            </a:r>
          </a:p>
          <a:p>
            <a:r>
              <a:rPr kumimoji="1" lang="en-US" altLang="ja-JP" dirty="0" smtClean="0"/>
              <a:t>Diffraction component </a:t>
            </a:r>
          </a:p>
          <a:p>
            <a:pPr lvl="1"/>
            <a:r>
              <a:rPr kumimoji="1" lang="ja-JP" altLang="en-US" dirty="0" smtClean="0"/>
              <a:t>測定可能な大きさで表れる</a:t>
            </a:r>
            <a:endParaRPr kumimoji="1" lang="en-US" altLang="ja-JP" dirty="0" smtClean="0"/>
          </a:p>
          <a:p>
            <a:pPr lvl="1"/>
            <a:r>
              <a:rPr lang="ja-JP" altLang="en-US" dirty="0" smtClean="0"/>
              <a:t>ニュートリノの質量の絶対値に依存する</a:t>
            </a:r>
            <a:endParaRPr lang="en-US" altLang="ja-JP" dirty="0" smtClean="0"/>
          </a:p>
          <a:p>
            <a:pPr lvl="1"/>
            <a:r>
              <a:rPr lang="en-US" altLang="ja-JP" dirty="0" smtClean="0"/>
              <a:t>Near detector</a:t>
            </a:r>
            <a:r>
              <a:rPr lang="ja-JP" altLang="en-US" dirty="0" smtClean="0"/>
              <a:t>で検証が可能</a:t>
            </a:r>
            <a:endParaRPr lang="en-US" altLang="ja-JP" dirty="0" smtClean="0"/>
          </a:p>
          <a:p>
            <a:r>
              <a:rPr lang="ja-JP" altLang="en-US" dirty="0" smtClean="0"/>
              <a:t>実験での検証</a:t>
            </a:r>
            <a:endParaRPr lang="en-US" altLang="ja-JP" dirty="0" smtClean="0"/>
          </a:p>
          <a:p>
            <a:pPr lvl="1"/>
            <a:r>
              <a:rPr lang="ja-JP" altLang="en-US" dirty="0" smtClean="0"/>
              <a:t>～</a:t>
            </a:r>
            <a:r>
              <a:rPr lang="en-US" altLang="ja-JP" dirty="0" smtClean="0"/>
              <a:t>0.1eV</a:t>
            </a:r>
            <a:r>
              <a:rPr lang="ja-JP" altLang="en-US" dirty="0" smtClean="0"/>
              <a:t>の質量までなら</a:t>
            </a:r>
            <a:r>
              <a:rPr lang="el-GR" altLang="ja-JP" dirty="0" smtClean="0"/>
              <a:t>π</a:t>
            </a:r>
            <a:r>
              <a:rPr lang="ja-JP" altLang="en-US" dirty="0" smtClean="0"/>
              <a:t>の崩壊のニュートリノで検証</a:t>
            </a:r>
            <a:endParaRPr lang="en-US" altLang="ja-JP" dirty="0" smtClean="0"/>
          </a:p>
          <a:p>
            <a:pPr lvl="1"/>
            <a:r>
              <a:rPr kumimoji="1" lang="ja-JP" altLang="en-US" dirty="0" smtClean="0"/>
              <a:t>それより軽い場合は</a:t>
            </a:r>
            <a:r>
              <a:rPr kumimoji="1" lang="en-US" altLang="ja-JP" dirty="0" smtClean="0"/>
              <a:t>μ</a:t>
            </a:r>
            <a:r>
              <a:rPr kumimoji="1" lang="ja-JP" altLang="en-US" dirty="0" smtClean="0"/>
              <a:t>または中性子？</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326552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268" y="0"/>
            <a:ext cx="8229600" cy="1143000"/>
          </a:xfrm>
        </p:spPr>
        <p:txBody>
          <a:bodyPr/>
          <a:lstStyle/>
          <a:p>
            <a:r>
              <a:rPr kumimoji="1" lang="en-US" altLang="ja-JP" dirty="0" smtClean="0"/>
              <a:t>Introduction</a:t>
            </a:r>
            <a:endParaRPr kumimoji="1" lang="ja-JP" altLang="en-US" dirty="0"/>
          </a:p>
        </p:txBody>
      </p:sp>
      <p:sp>
        <p:nvSpPr>
          <p:cNvPr id="9" name="コンテンツ プレースホルダー 8"/>
          <p:cNvSpPr>
            <a:spLocks noGrp="1"/>
          </p:cNvSpPr>
          <p:nvPr>
            <p:ph idx="1"/>
          </p:nvPr>
        </p:nvSpPr>
        <p:spPr>
          <a:xfrm>
            <a:off x="494137" y="980728"/>
            <a:ext cx="8229600" cy="4525963"/>
          </a:xfrm>
        </p:spPr>
        <p:txBody>
          <a:bodyPr>
            <a:normAutofit/>
          </a:bodyPr>
          <a:lstStyle/>
          <a:p>
            <a:r>
              <a:rPr kumimoji="1" lang="en-US" altLang="ja-JP" dirty="0" smtClean="0"/>
              <a:t>Unique features of neutrino</a:t>
            </a:r>
            <a:endParaRPr lang="en-US" altLang="ja-JP" dirty="0" smtClean="0"/>
          </a:p>
          <a:p>
            <a:pPr lvl="1"/>
            <a:r>
              <a:rPr lang="ja-JP" altLang="en-US" dirty="0" smtClean="0"/>
              <a:t>ニュートリノの相互作用が非常に弱い</a:t>
            </a:r>
            <a:endParaRPr kumimoji="1" lang="en-US" altLang="ja-JP" dirty="0" smtClean="0"/>
          </a:p>
          <a:p>
            <a:pPr lvl="2"/>
            <a:r>
              <a:rPr lang="en-US" altLang="ja-JP" dirty="0" smtClean="0"/>
              <a:t> </a:t>
            </a:r>
            <a:r>
              <a:rPr lang="ja-JP" altLang="en-US" dirty="0"/>
              <a:t>量子的</a:t>
            </a:r>
            <a:r>
              <a:rPr lang="ja-JP" altLang="en-US" dirty="0" smtClean="0"/>
              <a:t>な干渉を長距離で保てるので、測定確率が干渉効果を受ける。この効果を有限サイズ効果</a:t>
            </a:r>
            <a:r>
              <a:rPr lang="en-US" altLang="ja-JP" dirty="0" smtClean="0"/>
              <a:t>(Finite size correction)</a:t>
            </a:r>
            <a:r>
              <a:rPr lang="ja-JP" altLang="en-US" dirty="0" smtClean="0"/>
              <a:t>もしくは、回折</a:t>
            </a:r>
            <a:r>
              <a:rPr lang="en-US" altLang="ja-JP" dirty="0" smtClean="0"/>
              <a:t>(Diffraction)</a:t>
            </a:r>
            <a:r>
              <a:rPr lang="ja-JP" altLang="en-US" dirty="0" smtClean="0"/>
              <a:t>と呼ぶ</a:t>
            </a:r>
            <a:endParaRPr lang="en-US" altLang="ja-JP" dirty="0" smtClean="0"/>
          </a:p>
          <a:p>
            <a:pPr lvl="2"/>
            <a:r>
              <a:rPr lang="ja-JP" altLang="en-US" dirty="0" smtClean="0"/>
              <a:t>干渉の効果は、事象の分布に表れる</a:t>
            </a:r>
            <a:endParaRPr lang="en-US" altLang="ja-JP" dirty="0" smtClean="0"/>
          </a:p>
          <a:p>
            <a:pPr lvl="2"/>
            <a:r>
              <a:rPr kumimoji="1" lang="ja-JP" altLang="en-US" dirty="0" smtClean="0"/>
              <a:t>質量が非常に小さい</a:t>
            </a:r>
            <a:endParaRPr kumimoji="1" lang="en-US" altLang="ja-JP" dirty="0" smtClean="0"/>
          </a:p>
          <a:p>
            <a:pPr lvl="2"/>
            <a:r>
              <a:rPr kumimoji="1" lang="ja-JP" altLang="en-US" dirty="0" smtClean="0"/>
              <a:t>位相部分が非常に特徴的な形になる</a:t>
            </a:r>
            <a:r>
              <a:rPr lang="ja-JP" altLang="en-US" dirty="0" smtClean="0"/>
              <a:t>。特に、波長は極めて大きな値に</a:t>
            </a:r>
            <a:endParaRPr kumimoji="1" lang="en-US" altLang="ja-JP" dirty="0" smtClean="0"/>
          </a:p>
          <a:p>
            <a:pPr lvl="1"/>
            <a:endParaRPr kumimoji="1" lang="ja-JP" altLang="en-US" dirty="0"/>
          </a:p>
        </p:txBody>
      </p:sp>
      <p:pic>
        <p:nvPicPr>
          <p:cNvPr id="11" name="TexTeXPicture" descr="&lt;?xml version=&quot;1.0&quot; encoding=&quot;utf-16&quot;?&gt;&#10;&lt;TeXTeX&gt;&#10;  &lt;preamble&gt;\documentclass{jsarticle}&#10;\usepackage{amsmath}&#10;\pagestyle{empty}&lt;/preamble&gt;&#10;  &lt;body&gt;\begin{align*}&#10;E_\nu t - p_L L \simeq \frac{m_\nu^2}{2E_\nu}L&#10;\end{align*}&lt;/body&gt;&#10;  &lt;fcolor&gt;FF000000&lt;/fcolor&gt;&#10;  &lt;bcolor&gt;FFFFFFFF&lt;/bcolor&gt;&#10;  &lt;transparent&gt;True&lt;/transparent&gt;&#10;  &lt;resolution&gt;1800&lt;/resolution&gt;&#10;  &lt;imageh&gt;583&lt;/imageh&gt;&#10;  &lt;imagew&gt;212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941168"/>
            <a:ext cx="2619709" cy="720080"/>
          </a:xfrm>
          <a:prstGeom prst="rect">
            <a:avLst/>
          </a:prstGeom>
        </p:spPr>
      </p:pic>
      <p:sp>
        <p:nvSpPr>
          <p:cNvPr id="13" name="右矢印 12"/>
          <p:cNvSpPr/>
          <p:nvPr/>
        </p:nvSpPr>
        <p:spPr>
          <a:xfrm>
            <a:off x="1187624" y="429309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1187624" y="220486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1179422" y="334095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TexTeXPicture" descr="&lt;?xml version=&quot;1.0&quot; encoding=&quot;utf-16&quot;?&gt;&#10;&lt;TeXTeX&gt;&#10;  &lt;preamble&gt;\documentclass{jsarticle}&#10;\usepackage{amsmath}&#10;\pagestyle{empty}&lt;/preamble&gt;&#10;  &lt;body&gt;\begin{align*}&#10;L_0 \sim \frac{2E_\nu}{m_\nu^2} \sim 400[\text{m}] \text{ for }E_\nu = 1[\text{GeV} ] ,m_\nu=1[\text{eV}]&#10;\end{align*}&lt;/body&gt;&#10;  &lt;fcolor&gt;FF000000&lt;/fcolor&gt;&#10;  &lt;bcolor&gt;FFFFFFFF&lt;/bcolor&gt;&#10;  &lt;transparent&gt;True&lt;/transparent&gt;&#10;  &lt;resolution&gt;1800&lt;/resolution&gt;&#10;  &lt;imageh&gt;570&lt;/imageh&gt;&#10;  &lt;imagew&gt;5324&lt;/imagew&gt;&#10;  &lt;scale&gt;50&lt;/scale&gt;&#10;  &lt;cursor&gt;110&lt;/cursor&gt;&#10;&lt;/TeXTeX&gt;"/>
          <p:cNvPicPr>
            <a:picLocks noChangeAspect="1"/>
          </p:cNvPicPr>
          <p:nvPr/>
        </p:nvPicPr>
        <p:blipFill>
          <a:blip r:embed="rId3" cstate="print"/>
          <a:stretch>
            <a:fillRect/>
          </a:stretch>
        </p:blipFill>
        <p:spPr>
          <a:xfrm>
            <a:off x="1259632" y="5733255"/>
            <a:ext cx="6960671" cy="745225"/>
          </a:xfrm>
          <a:prstGeom prst="rect">
            <a:avLst/>
          </a:prstGeom>
        </p:spPr>
      </p:pic>
      <p:sp>
        <p:nvSpPr>
          <p:cNvPr id="3" name="テキスト ボックス 2"/>
          <p:cNvSpPr txBox="1"/>
          <p:nvPr/>
        </p:nvSpPr>
        <p:spPr>
          <a:xfrm>
            <a:off x="395536" y="5149064"/>
            <a:ext cx="708848" cy="369332"/>
          </a:xfrm>
          <a:prstGeom prst="rect">
            <a:avLst/>
          </a:prstGeom>
          <a:noFill/>
        </p:spPr>
        <p:txBody>
          <a:bodyPr wrap="none" rtlCol="0">
            <a:spAutoFit/>
          </a:bodyPr>
          <a:lstStyle/>
          <a:p>
            <a:r>
              <a:rPr kumimoji="1" lang="ja-JP" altLang="en-US" dirty="0" smtClean="0"/>
              <a:t>位相</a:t>
            </a:r>
            <a:r>
              <a:rPr kumimoji="1" lang="en-US" altLang="ja-JP" dirty="0" smtClean="0"/>
              <a:t>:</a:t>
            </a:r>
            <a:endParaRPr kumimoji="1" lang="ja-JP" altLang="en-US" dirty="0"/>
          </a:p>
        </p:txBody>
      </p:sp>
      <p:sp>
        <p:nvSpPr>
          <p:cNvPr id="4" name="テキスト ボックス 3"/>
          <p:cNvSpPr txBox="1"/>
          <p:nvPr/>
        </p:nvSpPr>
        <p:spPr>
          <a:xfrm>
            <a:off x="395536" y="5921201"/>
            <a:ext cx="708848" cy="369332"/>
          </a:xfrm>
          <a:prstGeom prst="rect">
            <a:avLst/>
          </a:prstGeom>
          <a:noFill/>
        </p:spPr>
        <p:txBody>
          <a:bodyPr wrap="none" rtlCol="0">
            <a:spAutoFit/>
          </a:bodyPr>
          <a:lstStyle/>
          <a:p>
            <a:r>
              <a:rPr lang="ja-JP" altLang="en-US" dirty="0" smtClean="0"/>
              <a:t>波長</a:t>
            </a:r>
            <a:r>
              <a:rPr lang="en-US" altLang="ja-JP" dirty="0" smtClean="0"/>
              <a:t>:</a:t>
            </a:r>
            <a:endParaRPr kumimoji="1" lang="ja-JP" altLang="en-US" dirty="0"/>
          </a:p>
        </p:txBody>
      </p:sp>
    </p:spTree>
    <p:extLst>
      <p:ext uri="{BB962C8B-B14F-4D97-AF65-F5344CB8AC3E}">
        <p14:creationId xmlns:p14="http://schemas.microsoft.com/office/powerpoint/2010/main" val="355252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332656"/>
            <a:ext cx="8229600" cy="4525963"/>
          </a:xfrm>
        </p:spPr>
        <p:txBody>
          <a:bodyPr/>
          <a:lstStyle/>
          <a:p>
            <a:pPr lvl="1"/>
            <a:r>
              <a:rPr kumimoji="1" lang="ja-JP" altLang="en-US" dirty="0" smtClean="0"/>
              <a:t>ニュートリノの測定は、原子核</a:t>
            </a:r>
            <a:r>
              <a:rPr lang="ja-JP" altLang="en-US" dirty="0" smtClean="0"/>
              <a:t>を標的とする</a:t>
            </a:r>
            <a:r>
              <a:rPr kumimoji="1" lang="ja-JP" altLang="en-US" dirty="0" smtClean="0"/>
              <a:t>散乱によって行われる</a:t>
            </a:r>
            <a:endParaRPr kumimoji="1" lang="en-US" altLang="ja-JP" dirty="0" smtClean="0"/>
          </a:p>
          <a:p>
            <a:pPr lvl="2"/>
            <a:r>
              <a:rPr kumimoji="1" lang="ja-JP" altLang="en-US" dirty="0" smtClean="0"/>
              <a:t>ニュートリノの波束の大きさは、標的となる原子核の大きさで決まる（散乱は</a:t>
            </a:r>
            <a:r>
              <a:rPr kumimoji="1" lang="en-US" altLang="ja-JP" dirty="0" smtClean="0"/>
              <a:t>in-state</a:t>
            </a:r>
            <a:r>
              <a:rPr kumimoji="1" lang="ja-JP" altLang="en-US" dirty="0" smtClean="0"/>
              <a:t>と</a:t>
            </a:r>
            <a:r>
              <a:rPr kumimoji="1" lang="en-US" altLang="ja-JP" dirty="0" smtClean="0"/>
              <a:t>out-state</a:t>
            </a:r>
            <a:r>
              <a:rPr kumimoji="1" lang="ja-JP" altLang="en-US" dirty="0" smtClean="0"/>
              <a:t>の</a:t>
            </a:r>
            <a:r>
              <a:rPr kumimoji="1" lang="en-US" altLang="ja-JP" dirty="0" smtClean="0"/>
              <a:t>overlap</a:t>
            </a:r>
            <a:r>
              <a:rPr kumimoji="1" lang="ja-JP" altLang="en-US" dirty="0" smtClean="0"/>
              <a:t>）</a:t>
            </a:r>
            <a:endParaRPr kumimoji="1" lang="ja-JP" altLang="en-US" dirty="0"/>
          </a:p>
        </p:txBody>
      </p:sp>
      <p:sp>
        <p:nvSpPr>
          <p:cNvPr id="4" name="右矢印 3"/>
          <p:cNvSpPr/>
          <p:nvPr/>
        </p:nvSpPr>
        <p:spPr>
          <a:xfrm>
            <a:off x="1099574" y="142881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5536" y="3068959"/>
            <a:ext cx="8470589" cy="2062103"/>
          </a:xfrm>
          <a:prstGeom prst="rect">
            <a:avLst/>
          </a:prstGeom>
          <a:noFill/>
        </p:spPr>
        <p:txBody>
          <a:bodyPr wrap="none" rtlCol="0">
            <a:spAutoFit/>
          </a:bodyPr>
          <a:lstStyle/>
          <a:p>
            <a:r>
              <a:rPr kumimoji="1" lang="ja-JP" altLang="en-US" sz="3200" dirty="0" smtClean="0"/>
              <a:t>こ</a:t>
            </a:r>
            <a:r>
              <a:rPr lang="ja-JP" altLang="en-US" sz="3200" dirty="0" smtClean="0"/>
              <a:t>れらをふまえて</a:t>
            </a:r>
            <a:r>
              <a:rPr kumimoji="1" lang="ja-JP" altLang="en-US" sz="3200" dirty="0" smtClean="0"/>
              <a:t>、</a:t>
            </a:r>
            <a:r>
              <a:rPr kumimoji="1" lang="en-US" altLang="ja-JP" sz="3200" dirty="0" smtClean="0"/>
              <a:t>Finite size correction</a:t>
            </a:r>
            <a:r>
              <a:rPr kumimoji="1" lang="ja-JP" altLang="en-US" sz="3200" dirty="0" smtClean="0"/>
              <a:t>が重要か</a:t>
            </a:r>
            <a:endParaRPr kumimoji="1" lang="en-US" altLang="ja-JP" sz="3200" dirty="0" smtClean="0"/>
          </a:p>
          <a:p>
            <a:r>
              <a:rPr kumimoji="1" lang="ja-JP" altLang="en-US" sz="3200" dirty="0" smtClean="0"/>
              <a:t>どうかを調べてみる</a:t>
            </a:r>
            <a:endParaRPr kumimoji="1" lang="en-US" altLang="ja-JP" sz="3200" dirty="0" smtClean="0"/>
          </a:p>
          <a:p>
            <a:r>
              <a:rPr lang="en-US" altLang="ja-JP" sz="3200" dirty="0"/>
              <a:t> </a:t>
            </a:r>
            <a:r>
              <a:rPr lang="en-US" altLang="ja-JP" sz="3200" dirty="0" smtClean="0"/>
              <a:t>      </a:t>
            </a:r>
            <a:r>
              <a:rPr lang="ja-JP" altLang="en-US" sz="3200" dirty="0" smtClean="0"/>
              <a:t>重要ならばしっかりと扱う</a:t>
            </a:r>
            <a:endParaRPr lang="en-US" altLang="ja-JP" sz="3200" dirty="0" smtClean="0"/>
          </a:p>
          <a:p>
            <a:r>
              <a:rPr kumimoji="1" lang="ja-JP" altLang="en-US" sz="3200" dirty="0"/>
              <a:t>実際</a:t>
            </a:r>
            <a:r>
              <a:rPr kumimoji="1" lang="ja-JP" altLang="en-US" sz="3200" dirty="0" smtClean="0"/>
              <a:t>に</a:t>
            </a:r>
            <a:r>
              <a:rPr kumimoji="1" lang="ja-JP" altLang="en-US" sz="3200" dirty="0" smtClean="0">
                <a:solidFill>
                  <a:srgbClr val="FF0000"/>
                </a:solidFill>
              </a:rPr>
              <a:t>ニュートリノでは重要</a:t>
            </a:r>
            <a:r>
              <a:rPr kumimoji="1" lang="ja-JP" altLang="en-US" sz="3200" dirty="0" smtClean="0"/>
              <a:t>であることが分かる</a:t>
            </a:r>
            <a:endParaRPr kumimoji="1" lang="en-US" altLang="ja-JP" sz="3200" dirty="0" smtClean="0"/>
          </a:p>
        </p:txBody>
      </p:sp>
      <p:sp>
        <p:nvSpPr>
          <p:cNvPr id="2" name="右矢印 1"/>
          <p:cNvSpPr/>
          <p:nvPr/>
        </p:nvSpPr>
        <p:spPr>
          <a:xfrm>
            <a:off x="539552" y="4229652"/>
            <a:ext cx="432048" cy="20746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4985072" y="1699340"/>
            <a:ext cx="3309237" cy="2094432"/>
            <a:chOff x="2493089" y="444715"/>
            <a:chExt cx="6618473" cy="4345179"/>
          </a:xfrm>
        </p:grpSpPr>
        <p:pic>
          <p:nvPicPr>
            <p:cNvPr id="4" name="Picture 2" descr="C:\Users\tobita\Desktop\wave7.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089" y="444715"/>
              <a:ext cx="6618473" cy="434517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a:cxnSpLocks noChangeAspect="1"/>
            </p:cNvCxnSpPr>
            <p:nvPr/>
          </p:nvCxnSpPr>
          <p:spPr>
            <a:xfrm rot="-180000" flipH="1" flipV="1">
              <a:off x="5909991" y="2825369"/>
              <a:ext cx="695595" cy="460017"/>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noChangeAspect="1"/>
            </p:cNvCxnSpPr>
            <p:nvPr/>
          </p:nvCxnSpPr>
          <p:spPr>
            <a:xfrm rot="-180000" flipH="1" flipV="1">
              <a:off x="5960793" y="2752802"/>
              <a:ext cx="695595" cy="460017"/>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a:t>Finite size correction</a:t>
            </a:r>
            <a:endParaRPr kumimoji="1" lang="ja-JP" altLang="en-US" dirty="0"/>
          </a:p>
        </p:txBody>
      </p:sp>
      <p:grpSp>
        <p:nvGrpSpPr>
          <p:cNvPr id="5" name="グループ化 4"/>
          <p:cNvGrpSpPr/>
          <p:nvPr/>
        </p:nvGrpSpPr>
        <p:grpSpPr>
          <a:xfrm>
            <a:off x="716565" y="2513743"/>
            <a:ext cx="2952328" cy="799566"/>
            <a:chOff x="179512" y="3789040"/>
            <a:chExt cx="3600400" cy="1584176"/>
          </a:xfrm>
        </p:grpSpPr>
        <p:sp>
          <p:nvSpPr>
            <p:cNvPr id="6" name="円/楕円 5"/>
            <p:cNvSpPr/>
            <p:nvPr/>
          </p:nvSpPr>
          <p:spPr>
            <a:xfrm>
              <a:off x="2854513" y="3871066"/>
              <a:ext cx="360040" cy="12961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75556" y="3861048"/>
              <a:ext cx="2448272" cy="1320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95536" y="3861048"/>
              <a:ext cx="360040" cy="12961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847256" y="3861048"/>
              <a:ext cx="360040" cy="1296144"/>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79512" y="4509120"/>
              <a:ext cx="14401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619672" y="3789040"/>
              <a:ext cx="1414861" cy="72008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619672" y="4521504"/>
              <a:ext cx="2160240" cy="8517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5076056" y="3585076"/>
            <a:ext cx="3218253" cy="369332"/>
          </a:xfrm>
          <a:prstGeom prst="rect">
            <a:avLst/>
          </a:prstGeom>
          <a:noFill/>
        </p:spPr>
        <p:txBody>
          <a:bodyPr wrap="none" rtlCol="0">
            <a:spAutoFit/>
          </a:bodyPr>
          <a:lstStyle/>
          <a:p>
            <a:r>
              <a:rPr kumimoji="1" lang="en-US" altLang="ja-JP" dirty="0" smtClean="0">
                <a:solidFill>
                  <a:srgbClr val="FF0000"/>
                </a:solidFill>
              </a:rPr>
              <a:t>Waves overlap in very large area</a:t>
            </a:r>
            <a:endParaRPr kumimoji="1" lang="ja-JP" altLang="en-US" dirty="0">
              <a:solidFill>
                <a:srgbClr val="FF0000"/>
              </a:solidFill>
            </a:endParaRPr>
          </a:p>
        </p:txBody>
      </p:sp>
      <p:sp>
        <p:nvSpPr>
          <p:cNvPr id="15" name="テキスト ボックス 14"/>
          <p:cNvSpPr txBox="1"/>
          <p:nvPr/>
        </p:nvSpPr>
        <p:spPr>
          <a:xfrm>
            <a:off x="1188938" y="1590223"/>
            <a:ext cx="1601785" cy="369332"/>
          </a:xfrm>
          <a:prstGeom prst="rect">
            <a:avLst/>
          </a:prstGeom>
          <a:noFill/>
        </p:spPr>
        <p:txBody>
          <a:bodyPr wrap="none" rtlCol="0">
            <a:spAutoFit/>
          </a:bodyPr>
          <a:lstStyle/>
          <a:p>
            <a:r>
              <a:rPr kumimoji="1" lang="en-US" altLang="ja-JP" dirty="0" smtClean="0"/>
              <a:t>Particle picture</a:t>
            </a:r>
            <a:endParaRPr kumimoji="1" lang="ja-JP" altLang="en-US" dirty="0"/>
          </a:p>
        </p:txBody>
      </p:sp>
      <p:sp>
        <p:nvSpPr>
          <p:cNvPr id="16" name="テキスト ボックス 15"/>
          <p:cNvSpPr txBox="1"/>
          <p:nvPr/>
        </p:nvSpPr>
        <p:spPr>
          <a:xfrm>
            <a:off x="5004048" y="1700808"/>
            <a:ext cx="1422697" cy="369332"/>
          </a:xfrm>
          <a:prstGeom prst="rect">
            <a:avLst/>
          </a:prstGeom>
          <a:noFill/>
        </p:spPr>
        <p:txBody>
          <a:bodyPr wrap="none" rtlCol="0">
            <a:spAutoFit/>
          </a:bodyPr>
          <a:lstStyle/>
          <a:p>
            <a:r>
              <a:rPr kumimoji="1" lang="en-US" altLang="ja-JP" dirty="0" smtClean="0"/>
              <a:t>Wave picture</a:t>
            </a:r>
            <a:endParaRPr kumimoji="1" lang="ja-JP" altLang="en-US" dirty="0"/>
          </a:p>
        </p:txBody>
      </p:sp>
      <p:sp>
        <p:nvSpPr>
          <p:cNvPr id="17" name="テキスト ボックス 16"/>
          <p:cNvSpPr txBox="1"/>
          <p:nvPr/>
        </p:nvSpPr>
        <p:spPr>
          <a:xfrm>
            <a:off x="211561" y="4221088"/>
            <a:ext cx="8280920" cy="2031325"/>
          </a:xfrm>
          <a:prstGeom prst="rect">
            <a:avLst/>
          </a:prstGeom>
          <a:noFill/>
        </p:spPr>
        <p:txBody>
          <a:bodyPr wrap="square" rtlCol="0">
            <a:spAutoFit/>
          </a:bodyPr>
          <a:lstStyle/>
          <a:p>
            <a:pPr marL="285750" indent="-285750">
              <a:buFont typeface="Arial" pitchFamily="34" charset="0"/>
              <a:buChar char="•"/>
            </a:pPr>
            <a:r>
              <a:rPr kumimoji="1" lang="en-US" altLang="ja-JP" dirty="0" smtClean="0"/>
              <a:t>Finite size correction</a:t>
            </a:r>
            <a:r>
              <a:rPr kumimoji="1" lang="ja-JP" altLang="en-US" dirty="0" smtClean="0"/>
              <a:t>を考える為に</a:t>
            </a:r>
            <a:endParaRPr kumimoji="1" lang="en-US" altLang="ja-JP" dirty="0" smtClean="0"/>
          </a:p>
          <a:p>
            <a:pPr marL="742950" lvl="1" indent="-285750">
              <a:buFont typeface="Arial" pitchFamily="34" charset="0"/>
              <a:buChar char="•"/>
            </a:pPr>
            <a:r>
              <a:rPr kumimoji="1" lang="ja-JP" altLang="en-US" dirty="0" smtClean="0"/>
              <a:t>有限な時間間隔での</a:t>
            </a:r>
            <a:r>
              <a:rPr kumimoji="1" lang="en-US" altLang="ja-JP" dirty="0" smtClean="0"/>
              <a:t>S-matrix</a:t>
            </a:r>
            <a:r>
              <a:rPr kumimoji="1" lang="ja-JP" altLang="en-US" dirty="0" smtClean="0"/>
              <a:t>が必要</a:t>
            </a:r>
            <a:endParaRPr kumimoji="1" lang="en-US" altLang="ja-JP" dirty="0" smtClean="0"/>
          </a:p>
          <a:p>
            <a:pPr marL="742950" lvl="1" indent="-285750">
              <a:buFont typeface="Arial" pitchFamily="34" charset="0"/>
              <a:buChar char="•"/>
            </a:pPr>
            <a:r>
              <a:rPr kumimoji="1" lang="en-US" altLang="ja-JP" dirty="0" smtClean="0"/>
              <a:t>Wave packets</a:t>
            </a:r>
            <a:r>
              <a:rPr lang="ja-JP" altLang="en-US" dirty="0" smtClean="0"/>
              <a:t>は漸近条件を有限な時間間隔でも満たすので、必要</a:t>
            </a:r>
            <a:r>
              <a:rPr kumimoji="1" lang="en-US" altLang="ja-JP" dirty="0" smtClean="0"/>
              <a:t> </a:t>
            </a:r>
          </a:p>
          <a:p>
            <a:pPr marL="1200150" lvl="2" indent="-285750">
              <a:buFont typeface="Arial" pitchFamily="34" charset="0"/>
              <a:buChar char="•"/>
            </a:pPr>
            <a:r>
              <a:rPr lang="en-US" altLang="ja-JP" dirty="0" smtClean="0"/>
              <a:t>LSZ: </a:t>
            </a:r>
            <a:r>
              <a:rPr lang="ja-JP" altLang="en-US" dirty="0" smtClean="0"/>
              <a:t>散乱振幅を最初は</a:t>
            </a:r>
            <a:r>
              <a:rPr lang="en-US" altLang="ja-JP" dirty="0" smtClean="0"/>
              <a:t>wave packets</a:t>
            </a:r>
            <a:r>
              <a:rPr lang="ja-JP" altLang="en-US" dirty="0" smtClean="0"/>
              <a:t>を用いて議論していたが、すぐに平面波に移行</a:t>
            </a:r>
            <a:endParaRPr lang="en-US" altLang="ja-JP" dirty="0" smtClean="0"/>
          </a:p>
          <a:p>
            <a:pPr marL="1200150" lvl="2" indent="-285750">
              <a:buFont typeface="Arial" pitchFamily="34" charset="0"/>
              <a:buChar char="•"/>
            </a:pPr>
            <a:r>
              <a:rPr lang="ja-JP" altLang="en-US" dirty="0" smtClean="0"/>
              <a:t>通常は</a:t>
            </a:r>
            <a:r>
              <a:rPr lang="en-US" altLang="ja-JP" dirty="0" smtClean="0"/>
              <a:t>correction</a:t>
            </a:r>
            <a:r>
              <a:rPr lang="ja-JP" altLang="en-US" dirty="0" smtClean="0"/>
              <a:t>は無視できるので、問題はない。しかし、ニュートリノでは非常に大きくなる。（後で具体的に）</a:t>
            </a:r>
            <a:endParaRPr kumimoji="1" lang="ja-JP" altLang="en-US" dirty="0"/>
          </a:p>
        </p:txBody>
      </p:sp>
      <p:sp>
        <p:nvSpPr>
          <p:cNvPr id="19" name="右矢印 18"/>
          <p:cNvSpPr/>
          <p:nvPr/>
        </p:nvSpPr>
        <p:spPr>
          <a:xfrm>
            <a:off x="4139952" y="2852936"/>
            <a:ext cx="432048"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0" y="3429000"/>
            <a:ext cx="3656770" cy="646331"/>
          </a:xfrm>
          <a:prstGeom prst="rect">
            <a:avLst/>
          </a:prstGeom>
          <a:noFill/>
        </p:spPr>
        <p:txBody>
          <a:bodyPr wrap="none" rtlCol="0">
            <a:spAutoFit/>
          </a:bodyPr>
          <a:lstStyle/>
          <a:p>
            <a:r>
              <a:rPr kumimoji="1" lang="ja-JP" altLang="en-US" dirty="0" smtClean="0"/>
              <a:t>通常は、平面波を用いて計算をする</a:t>
            </a:r>
            <a:endParaRPr kumimoji="1" lang="en-US" altLang="ja-JP" dirty="0" smtClean="0"/>
          </a:p>
          <a:p>
            <a:r>
              <a:rPr lang="en-US" altLang="ja-JP" dirty="0" smtClean="0"/>
              <a:t>(</a:t>
            </a:r>
            <a:r>
              <a:rPr lang="ja-JP" altLang="en-US" dirty="0" smtClean="0"/>
              <a:t>漸近条件、</a:t>
            </a:r>
            <a:r>
              <a:rPr lang="en-US" altLang="ja-JP" dirty="0" smtClean="0"/>
              <a:t>LSZ)</a:t>
            </a:r>
            <a:endParaRPr kumimoji="1" lang="ja-JP" altLang="en-US" dirty="0"/>
          </a:p>
        </p:txBody>
      </p:sp>
      <p:pic>
        <p:nvPicPr>
          <p:cNvPr id="14" name="TexTeXPicture" descr="&lt;?xml version=&quot;1.0&quot; encoding=&quot;utf-16&quot;?&gt;&#10;&lt;TeXTeX&gt;&#10;  &lt;preamble&gt;\documentclass{jsarticle}&#10;\usepackage{color}&#10;\usepackage{amsmath}&#10;\pagestyle{empty}&lt;/preamble&gt;&#10;  &lt;body&gt;\begin{align*}&#10;{\textcolor{red}\times}&#10;\end{align*}&#10;&lt;/body&gt;&#10;  &lt;fcolor&gt;FF000000&lt;/fcolor&gt;&#10;  &lt;bcolor&gt;FFFFFFFF&lt;/bcolor&gt;&#10;  &lt;transparent&gt;True&lt;/transparent&gt;&#10;  &lt;resolution&gt;1800&lt;/resolution&gt;&#10;  &lt;imageh&gt;120&lt;/imageh&gt;&#10;  &lt;imagew&gt;120&lt;/imagew&gt;&#10;  &lt;scale&gt;50&lt;/scale&gt;&#10;  &lt;cursor&gt;2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929" y="2793921"/>
            <a:ext cx="89512" cy="89512"/>
          </a:xfrm>
          <a:prstGeom prst="rect">
            <a:avLst/>
          </a:prstGeom>
        </p:spPr>
      </p:pic>
      <p:pic>
        <p:nvPicPr>
          <p:cNvPr id="18" name="TexTeXPicture" descr="&lt;?xml version=&quot;1.0&quot; encoding=&quot;utf-16&quot;?&gt;&#10;&lt;TeXTeX&gt;&#10;  &lt;preamble&gt;\documentclass{jsarticle}&#10;\usepackage{color}&#10;\usepackage{amsmath}&#10;\pagestyle{empty}&lt;/preamble&gt;&#10;  &lt;body&gt;\begin{align*}&#10;{\textcolor{red}\times}&#10;\end{align*}&lt;/body&gt;&#10;  &lt;fcolor&gt;FF000000&lt;/fcolor&gt;&#10;  &lt;bcolor&gt;FFFFFFFF&lt;/bcolor&gt;&#10;  &lt;transparent&gt;True&lt;/transparent&gt;&#10;  &lt;resolution&gt;1800&lt;/resolution&gt;&#10;  &lt;imageh&gt;120&lt;/imageh&gt;&#10;  &lt;imagew&gt;120&lt;/imagew&gt;&#10;  &lt;scale&gt;50&lt;/scale&gt;&#10;  &lt;cursor&gt;3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273" y="2851980"/>
            <a:ext cx="89512" cy="89512"/>
          </a:xfrm>
          <a:prstGeom prst="rect">
            <a:avLst/>
          </a:prstGeom>
        </p:spPr>
      </p:pic>
      <p:pic>
        <p:nvPicPr>
          <p:cNvPr id="28" name="TexTeXPicture" descr="&lt;?xml version=&quot;1.0&quot; encoding=&quot;utf-16&quot;?&gt;&#10;&lt;TeXTeX&gt;&#10;  &lt;preamble&gt;\documentclass{jsarticle}&#10;\usepackage{color}&#10;\usepackage{amsmath}&#10;\pagestyle{empty}&lt;/preamble&gt;&#10;  &lt;body&gt;\begin{align*}&#10;{\textcolor{red}\times}&#10;\end{align*}&lt;/body&gt;&#10;  &lt;fcolor&gt;FF000000&lt;/fcolor&gt;&#10;  &lt;bcolor&gt;FFFFFFFF&lt;/bcolor&gt;&#10;  &lt;transparent&gt;True&lt;/transparent&gt;&#10;  &lt;resolution&gt;1800&lt;/resolution&gt;&#10;  &lt;imageh&gt;120&lt;/imageh&gt;&#10;  &lt;imagew&gt;120&lt;/imagew&gt;&#10;  &lt;scale&gt;50&lt;/scale&gt;&#10;  &lt;cursor&gt;3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103" y="2895525"/>
            <a:ext cx="89512" cy="89512"/>
          </a:xfrm>
          <a:prstGeom prst="rect">
            <a:avLst/>
          </a:prstGeom>
        </p:spPr>
      </p:pic>
      <p:pic>
        <p:nvPicPr>
          <p:cNvPr id="29" name="TexTeXPicture" descr="&lt;?xml version=&quot;1.0&quot; encoding=&quot;utf-16&quot;?&gt;&#10;&lt;TeXTeX&gt;&#10;  &lt;preamble&gt;\documentclass{jsarticle}&#10;\usepackage{color}&#10;\usepackage{amsmath}&#10;\pagestyle{empty}&lt;/preamble&gt;&#10;  &lt;body&gt;\begin{align*}&#10;{\textcolor{red}\times}&#10;\end{align*}&lt;/body&gt;&#10;  &lt;fcolor&gt;FF000000&lt;/fcolor&gt;&#10;  &lt;bcolor&gt;FFFFFFFF&lt;/bcolor&gt;&#10;  &lt;transparent&gt;True&lt;/transparent&gt;&#10;  &lt;resolution&gt;1800&lt;/resolution&gt;&#10;  &lt;imageh&gt;120&lt;/imageh&gt;&#10;  &lt;imagew&gt;120&lt;/imagew&gt;&#10;  &lt;scale&gt;50&lt;/scale&gt;&#10;  &lt;cursor&gt;3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221" y="2942626"/>
            <a:ext cx="89512" cy="89512"/>
          </a:xfrm>
          <a:prstGeom prst="rect">
            <a:avLst/>
          </a:prstGeom>
        </p:spPr>
      </p:pic>
      <p:sp>
        <p:nvSpPr>
          <p:cNvPr id="30" name="右中かっこ 29"/>
          <p:cNvSpPr/>
          <p:nvPr/>
        </p:nvSpPr>
        <p:spPr>
          <a:xfrm rot="5400000">
            <a:off x="6544331" y="2973055"/>
            <a:ext cx="267857" cy="788053"/>
          </a:xfrm>
          <a:prstGeom prst="rightBrace">
            <a:avLst>
              <a:gd name="adj1" fmla="val 63156"/>
              <a:gd name="adj2"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4629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4378"/>
            <a:ext cx="8229600" cy="1143000"/>
          </a:xfrm>
        </p:spPr>
        <p:txBody>
          <a:bodyPr/>
          <a:lstStyle/>
          <a:p>
            <a:r>
              <a:rPr kumimoji="1" lang="en-US" altLang="ja-JP" dirty="0" smtClean="0"/>
              <a:t>S-matrix at finite T</a:t>
            </a:r>
            <a:endParaRPr kumimoji="1" lang="ja-JP" altLang="en-US" dirty="0"/>
          </a:p>
        </p:txBody>
      </p:sp>
      <p:pic>
        <p:nvPicPr>
          <p:cNvPr id="13" name="TexTeXPicture" descr="&lt;?xml version=&quot;1.0&quot; encoding=&quot;utf-16&quot;?&gt;&#10;&lt;TeXTeX&gt;&#10;  &lt;preamble&gt;\documentclass{jsarticle}&#10;\usepackage{amsmath}&#10;\pagestyle{empty}&lt;/preamble&gt;&#10;  &lt;body&gt;\begin{align*}&#10;[S(\text{T}),H_0] =i\left[\frac{\partial}{\partial t}\Omega_-(\text{T})\right]^\dagger \Omega_+(\text{T}) - i\Omega_-^\dagger(\text{T})\frac{\partial}{\partial t}\Omega_+(\text{T})\neq 0&#10;\end{align*}&lt;/body&gt;&#10;  &lt;fcolor&gt;FF000000&lt;/fcolor&gt;&#10;  &lt;bcolor&gt;FFFFFFFF&lt;/bcolor&gt;&#10;  &lt;transparent&gt;True&lt;/transparent&gt;&#10;  &lt;resolution&gt;1800&lt;/resolution&gt;&#10;  &lt;imageh&gt;660&lt;/imageh&gt;&#10;  &lt;imagew&gt;6257&lt;/imagew&gt;&#10;  &lt;scale&gt;50&lt;/scale&gt;&#10;  &lt;cursor&gt;19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80" y="2492896"/>
            <a:ext cx="6621992" cy="698500"/>
          </a:xfrm>
          <a:prstGeom prst="rect">
            <a:avLst/>
          </a:prstGeom>
        </p:spPr>
      </p:pic>
      <p:cxnSp>
        <p:nvCxnSpPr>
          <p:cNvPr id="17" name="直線コネクタ 16"/>
          <p:cNvCxnSpPr/>
          <p:nvPr/>
        </p:nvCxnSpPr>
        <p:spPr>
          <a:xfrm>
            <a:off x="3563888" y="3861048"/>
            <a:ext cx="18002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50134" y="3861048"/>
            <a:ext cx="86409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626270" y="4355812"/>
            <a:ext cx="2119683" cy="369332"/>
          </a:xfrm>
          <a:prstGeom prst="rect">
            <a:avLst/>
          </a:prstGeom>
          <a:noFill/>
        </p:spPr>
        <p:txBody>
          <a:bodyPr wrap="none" rtlCol="0">
            <a:spAutoFit/>
          </a:bodyPr>
          <a:lstStyle/>
          <a:p>
            <a:r>
              <a:rPr kumimoji="1" lang="en-US" altLang="ja-JP" dirty="0" smtClean="0"/>
              <a:t>Finite size correction</a:t>
            </a:r>
            <a:endParaRPr kumimoji="1" lang="ja-JP" altLang="en-US" dirty="0"/>
          </a:p>
        </p:txBody>
      </p:sp>
      <p:pic>
        <p:nvPicPr>
          <p:cNvPr id="23" name="TexTeXPicture" descr="&lt;?xml version=&quot;1.0&quot; encoding=&quot;utf-16&quot;?&gt;&#10;&lt;TeXTeX&gt;&#10;  &lt;preamble&gt;\documentclass{jsarticle}&#10;\usepackage{amsmath}&#10;\pagestyle{empty}&lt;/preamble&gt;&#10;  &lt;body&gt;\begin{align*}&#10;P(\text{T}) = P^0 + P^{\text{d}}(\text{T})&#10;\end{align*}&lt;/body&gt;&#10;  &lt;fcolor&gt;FF000000&lt;/fcolor&gt;&#10;  &lt;bcolor&gt;FFFFFFFF&lt;/bcolor&gt;&#10;  &lt;transparent&gt;True&lt;/transparent&gt;&#10;  &lt;resolution&gt;1800&lt;/resolution&gt;&#10;  &lt;imageh&gt;286&lt;/imageh&gt;&#10;  &lt;imagew&gt;2166&lt;/imagew&gt;&#10;  &lt;scale&gt;50&lt;/scale&gt;&#10;  &lt;cursor&gt;4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5085184"/>
            <a:ext cx="3790921" cy="500556"/>
          </a:xfrm>
          <a:prstGeom prst="rect">
            <a:avLst/>
          </a:prstGeom>
        </p:spPr>
      </p:pic>
      <p:sp>
        <p:nvSpPr>
          <p:cNvPr id="24" name="テキスト ボックス 23"/>
          <p:cNvSpPr txBox="1"/>
          <p:nvPr/>
        </p:nvSpPr>
        <p:spPr>
          <a:xfrm>
            <a:off x="467544" y="6021288"/>
            <a:ext cx="8525860" cy="830997"/>
          </a:xfrm>
          <a:prstGeom prst="rect">
            <a:avLst/>
          </a:prstGeom>
          <a:noFill/>
        </p:spPr>
        <p:txBody>
          <a:bodyPr wrap="none" rtlCol="0">
            <a:spAutoFit/>
          </a:bodyPr>
          <a:lstStyle/>
          <a:p>
            <a:r>
              <a:rPr kumimoji="1" lang="ja-JP" altLang="en-US" sz="2400" dirty="0" smtClean="0"/>
              <a:t>エネルギーを保存しない状態からの寄与を</a:t>
            </a:r>
            <a:r>
              <a:rPr kumimoji="1" lang="en-US" altLang="ja-JP" sz="2400" dirty="0" smtClean="0"/>
              <a:t>finite size correction</a:t>
            </a:r>
            <a:r>
              <a:rPr kumimoji="1" lang="ja-JP" altLang="en-US" sz="2400" dirty="0" smtClean="0"/>
              <a:t>は</a:t>
            </a:r>
            <a:endParaRPr kumimoji="1" lang="en-US" altLang="ja-JP" sz="2400" dirty="0" smtClean="0"/>
          </a:p>
          <a:p>
            <a:r>
              <a:rPr lang="ja-JP" altLang="en-US" sz="2400" dirty="0" smtClean="0"/>
              <a:t>受ける</a:t>
            </a:r>
            <a:endParaRPr kumimoji="1" lang="ja-JP" altLang="en-US" sz="2400" dirty="0"/>
          </a:p>
        </p:txBody>
      </p:sp>
      <p:cxnSp>
        <p:nvCxnSpPr>
          <p:cNvPr id="26" name="直線矢印コネクタ 25"/>
          <p:cNvCxnSpPr/>
          <p:nvPr/>
        </p:nvCxnSpPr>
        <p:spPr>
          <a:xfrm flipH="1">
            <a:off x="3851920" y="3861048"/>
            <a:ext cx="504056" cy="1080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5076056" y="3861048"/>
            <a:ext cx="1080120"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971600" y="4077072"/>
            <a:ext cx="3136243" cy="646331"/>
          </a:xfrm>
          <a:prstGeom prst="rect">
            <a:avLst/>
          </a:prstGeom>
          <a:noFill/>
        </p:spPr>
        <p:txBody>
          <a:bodyPr wrap="none" rtlCol="0">
            <a:spAutoFit/>
          </a:bodyPr>
          <a:lstStyle/>
          <a:p>
            <a:r>
              <a:rPr kumimoji="1" lang="en-US" altLang="ja-JP" dirty="0" smtClean="0"/>
              <a:t>Normal term computed with</a:t>
            </a:r>
          </a:p>
          <a:p>
            <a:r>
              <a:rPr kumimoji="1" lang="en-US" altLang="ja-JP" dirty="0" smtClean="0"/>
              <a:t> S-matrix of plane waves (</a:t>
            </a:r>
            <a:r>
              <a:rPr lang="ja-JP" altLang="en-US" dirty="0"/>
              <a:t> </a:t>
            </a:r>
            <a:r>
              <a:rPr kumimoji="1" lang="en-US" altLang="ja-JP" dirty="0" smtClean="0"/>
              <a:t>        )</a:t>
            </a:r>
            <a:endParaRPr kumimoji="1" lang="ja-JP" altLang="en-US" dirty="0"/>
          </a:p>
        </p:txBody>
      </p:sp>
      <p:sp>
        <p:nvSpPr>
          <p:cNvPr id="16" name="角丸四角形 15"/>
          <p:cNvSpPr/>
          <p:nvPr/>
        </p:nvSpPr>
        <p:spPr>
          <a:xfrm>
            <a:off x="1707722" y="4973252"/>
            <a:ext cx="388843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TexTeXPicture" descr="&lt;?xml version=&quot;1.0&quot; encoding=&quot;utf-16&quot;?&gt;&#10;&lt;TeXTeX&gt;&#10;  &lt;preamble&gt;\documentclass{jsarticle}&#10;\usepackage{amsmath}&#10;\pagestyle{empty}&lt;/preamble&gt;&#10;  &lt;body&gt;\begin{align*}&#10;S(\infty)&#10;\end{align*}&lt;/body&gt;&#10;  &lt;fcolor&gt;FF000000&lt;/fcolor&gt;&#10;  &lt;bcolor&gt;FFFFFFFF&lt;/bcolor&gt;&#10;  &lt;transparent&gt;True&lt;/transparent&gt;&#10;  &lt;resolution&gt;1800&lt;/resolution&gt;&#10;  &lt;imageh&gt;249&lt;/imageh&gt;&#10;  &lt;imagew&gt;572&lt;/imagew&gt;&#10;  &lt;scale&gt;50&lt;/scale&gt;&#10;  &lt;cursor&gt;24&lt;/cursor&gt;&#10;&lt;/TeXTeX&gt;"/>
          <p:cNvPicPr>
            <a:picLocks noChangeAspect="1"/>
          </p:cNvPicPr>
          <p:nvPr/>
        </p:nvPicPr>
        <p:blipFill>
          <a:blip r:embed="rId5" cstate="print"/>
          <a:stretch>
            <a:fillRect/>
          </a:stretch>
        </p:blipFill>
        <p:spPr>
          <a:xfrm>
            <a:off x="3455575" y="4453154"/>
            <a:ext cx="435864" cy="189738"/>
          </a:xfrm>
          <a:prstGeom prst="rect">
            <a:avLst/>
          </a:prstGeom>
        </p:spPr>
      </p:pic>
      <p:pic>
        <p:nvPicPr>
          <p:cNvPr id="36" name="TexTeXPicture" descr="&lt;?xml version=&quot;1.0&quot; encoding=&quot;utf-16&quot;?&gt;&#10;&lt;TeXTeX&gt;&#10;  &lt;preamble&gt;\documentclass{jsarticle}&#10;\usepackage{amsmath}&#10;\pagestyle{empty}&lt;/preamble&gt;&#10;  &lt;body&gt;\begin{align*}&#10;&amp;amp;S(\text{T}) = \Omega_-(\text{T})^\dagger\Omega_{+}(\text{T}), \\ &amp;amp;\Omega_\pm(\text{T}) \lim_{t\rightarrow \mp\text{T}}e^{iHt}e^{-iH_0t}:\ \text{M\o ller operator}&#10;\end{align*}&lt;/body&gt;&#10;  &lt;fcolor&gt;FF000000&lt;/fcolor&gt;&#10;  &lt;bcolor&gt;FFFFFFFF&lt;/bcolor&gt;&#10;  &lt;transparent&gt;True&lt;/transparent&gt;&#10;  &lt;resolution&gt;1800&lt;/resolution&gt;&#10;  &lt;imageh&gt;848&lt;/imageh&gt;&#10;  &lt;imagew&gt;4495&lt;/imagew&gt;&#10;  &lt;scale&gt;50&lt;/scale&gt;&#10;  &lt;cursor&gt;101&lt;/cursor&gt;&#10;&lt;/TeXTeX&gt;"/>
          <p:cNvPicPr>
            <a:picLocks noChangeAspect="1"/>
          </p:cNvPicPr>
          <p:nvPr/>
        </p:nvPicPr>
        <p:blipFill>
          <a:blip r:embed="rId6" cstate="print"/>
          <a:stretch>
            <a:fillRect/>
          </a:stretch>
        </p:blipFill>
        <p:spPr>
          <a:xfrm>
            <a:off x="472052" y="1044170"/>
            <a:ext cx="6743244" cy="1272138"/>
          </a:xfrm>
          <a:prstGeom prst="rect">
            <a:avLst/>
          </a:prstGeom>
        </p:spPr>
      </p:pic>
      <p:pic>
        <p:nvPicPr>
          <p:cNvPr id="20" name="TexTeXPicture" descr="&lt;?xml version=&quot;1.0&quot; encoding=&quot;utf-16&quot;?&gt;&#10;&lt;TeXTeX&gt;&#10;  &lt;preamble&gt;\documentclass{jsarticle}&#10;\usepackage{amsmath}&#10;\pagestyle{empty}&lt;/preamble&gt;&#10;  &lt;body&gt;\begin{align*}&#10;\langle \beta|S(\text{T})|\alpha\rangle = \delta(E_\alpha - E_\beta)f + \delta f(\text{T})&#10;\end{align*}&lt;/body&gt;&#10;  &lt;fcolor&gt;FF000000&lt;/fcolor&gt;&#10;  &lt;bcolor&gt;FFFFFFFF&lt;/bcolor&gt;&#10;  &lt;transparent&gt;True&lt;/transparent&gt;&#10;  &lt;resolution&gt;1800&lt;/resolution&gt;&#10;  &lt;imageh&gt;259&lt;/imageh&gt;&#10;  &lt;imagew&gt;3824&lt;/imagew&gt;&#10;  &lt;scale&gt;50&lt;/scale&gt;&#10;  &lt;cursor&gt;102&lt;/cursor&gt;&#10;&lt;/TeXTeX&gt;"/>
          <p:cNvPicPr>
            <a:picLocks noChangeAspect="1"/>
          </p:cNvPicPr>
          <p:nvPr/>
        </p:nvPicPr>
        <p:blipFill>
          <a:blip r:embed="rId7" cstate="print"/>
          <a:stretch>
            <a:fillRect/>
          </a:stretch>
        </p:blipFill>
        <p:spPr>
          <a:xfrm>
            <a:off x="1619671" y="3421991"/>
            <a:ext cx="5295350" cy="358655"/>
          </a:xfrm>
          <a:prstGeom prst="rect">
            <a:avLst/>
          </a:prstGeom>
        </p:spPr>
      </p:pic>
    </p:spTree>
    <p:extLst>
      <p:ext uri="{BB962C8B-B14F-4D97-AF65-F5344CB8AC3E}">
        <p14:creationId xmlns:p14="http://schemas.microsoft.com/office/powerpoint/2010/main" val="251388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Pion decay amplitude</a:t>
            </a:r>
            <a:endParaRPr kumimoji="1" lang="ja-JP" altLang="en-US" dirty="0"/>
          </a:p>
        </p:txBody>
      </p:sp>
      <p:sp>
        <p:nvSpPr>
          <p:cNvPr id="4" name="正方形/長方形 3"/>
          <p:cNvSpPr/>
          <p:nvPr/>
        </p:nvSpPr>
        <p:spPr>
          <a:xfrm>
            <a:off x="2771800" y="3407791"/>
            <a:ext cx="3816424" cy="50405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TexTeXPicture" descr="&lt;?xml version=&quot;1.0&quot; encoding=&quot;utf-16&quot;?&gt;&#10;&lt;TeXTeX&gt;&#10;  &lt;preamble&gt;\documentclass{jsarticle}&#10;\usepackage{amsmath}&#10;\pagestyle{empty}&lt;/preamble&gt;&#10;  &lt;body&gt;\begin{align*}&#10;\nu \text{ wave packet}&#10;\end{align*}&lt;/body&gt;&#10;  &lt;fcolor&gt;FF000000&lt;/fcolor&gt;&#10;  &lt;bcolor&gt;FFFFFFFF&lt;/bcolor&gt;&#10;  &lt;transparent&gt;True&lt;/transparent&gt;&#10;  &lt;resolution&gt;1800&lt;/resolution&gt;&#10;  &lt;imageh&gt;221&lt;/imageh&gt;&#10;  &lt;imagew&gt;1503&lt;/imagew&gt;&#10;  &lt;scale&gt;50&lt;/scale&gt;&#10;  &lt;cursor&gt;3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076" y="3420066"/>
            <a:ext cx="2019635" cy="296966"/>
          </a:xfrm>
          <a:prstGeom prst="rect">
            <a:avLst/>
          </a:prstGeom>
        </p:spPr>
      </p:pic>
      <p:sp>
        <p:nvSpPr>
          <p:cNvPr id="6" name="テキスト ボックス 5"/>
          <p:cNvSpPr txBox="1"/>
          <p:nvPr/>
        </p:nvSpPr>
        <p:spPr>
          <a:xfrm>
            <a:off x="1187624" y="5157192"/>
            <a:ext cx="5091458" cy="923330"/>
          </a:xfrm>
          <a:prstGeom prst="rect">
            <a:avLst/>
          </a:prstGeom>
          <a:noFill/>
        </p:spPr>
        <p:txBody>
          <a:bodyPr wrap="none" rtlCol="0">
            <a:spAutoFit/>
          </a:bodyPr>
          <a:lstStyle/>
          <a:p>
            <a:pPr marL="285750" indent="-285750">
              <a:buFont typeface="Arial" pitchFamily="34" charset="0"/>
              <a:buChar char="•"/>
            </a:pPr>
            <a:r>
              <a:rPr kumimoji="1" lang="en-US" altLang="ja-JP" dirty="0" smtClean="0"/>
              <a:t>Gaussian</a:t>
            </a:r>
            <a:r>
              <a:rPr lang="ja-JP" altLang="en-US" dirty="0" smtClean="0"/>
              <a:t>を用いたのは、計算を簡単にするため</a:t>
            </a:r>
            <a:endParaRPr lang="en-US" altLang="ja-JP" dirty="0"/>
          </a:p>
          <a:p>
            <a:pPr marL="285750" indent="-285750">
              <a:buFont typeface="Arial" pitchFamily="34" charset="0"/>
              <a:buChar char="•"/>
            </a:pPr>
            <a:r>
              <a:rPr lang="el-GR" altLang="ja-JP" dirty="0" smtClean="0"/>
              <a:t>μ</a:t>
            </a:r>
            <a:r>
              <a:rPr lang="ja-JP" altLang="en-US" dirty="0" err="1" smtClean="0"/>
              <a:t>、</a:t>
            </a:r>
            <a:r>
              <a:rPr lang="en-US" altLang="ja-JP" dirty="0" smtClean="0"/>
              <a:t>π</a:t>
            </a:r>
            <a:r>
              <a:rPr lang="ja-JP" altLang="en-US" dirty="0" smtClean="0"/>
              <a:t>は平面波とする</a:t>
            </a:r>
            <a:endParaRPr lang="en-US" altLang="ja-JP" dirty="0" smtClean="0"/>
          </a:p>
          <a:p>
            <a:pPr marL="285750" indent="-285750">
              <a:buFont typeface="Arial" pitchFamily="34" charset="0"/>
              <a:buChar char="•"/>
            </a:pPr>
            <a:r>
              <a:rPr lang="ja-JP" altLang="en-US" dirty="0" smtClean="0"/>
              <a:t>波束のサイズは標的の原子核の大きさを用いる</a:t>
            </a:r>
            <a:endParaRPr lang="en-US" altLang="ja-JP" dirty="0" smtClean="0"/>
          </a:p>
        </p:txBody>
      </p:sp>
      <p:pic>
        <p:nvPicPr>
          <p:cNvPr id="8" name="TexTeXPicture" descr="&lt;?xml version=&quot;1.0&quot; encoding=&quot;utf-16&quot;?&gt;&#10;&lt;TeXTeX&gt;&#10;  &lt;preamble&gt;\documentclass{jsarticle}&#10;\usepackage{amsmath}&#10;\pagestyle{empty}&lt;/preamble&gt;&#10;  &lt;body&gt;\begin{align*}&#10;N_1 = ig(\sigma_\nu/\pi)^\frac{4}{3}(E_\mu E_\nu)^{-\frac{1}{2}}, g=\frac{G_F}{\sqrt{2}}f_\pi&#10;\end{align*}&lt;/body&gt;&#10;  &lt;fcolor&gt;FF000000&lt;/fcolor&gt;&#10;  &lt;bcolor&gt;FFFFFFFF&lt;/bcolor&gt;&#10;  &lt;transparent&gt;True&lt;/transparent&gt;&#10;  &lt;resolution&gt;1800&lt;/resolution&gt;&#10;  &lt;imageh&gt;575&lt;/imageh&gt;&#10;  &lt;imagew&gt;4098&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734" y="4221088"/>
            <a:ext cx="4098475" cy="575064"/>
          </a:xfrm>
          <a:prstGeom prst="rect">
            <a:avLst/>
          </a:prstGeom>
        </p:spPr>
      </p:pic>
      <p:pic>
        <p:nvPicPr>
          <p:cNvPr id="17" name="TexTeXPicture" descr="&lt;?xml version=&quot;1.0&quot; encoding=&quot;utf-16&quot;?&gt;&#10;&lt;TeXTeX&gt;&#10;  &lt;preamble&gt;\documentclass{jsarticle}&#10;\usepackage{amsmath}&#10;\pagestyle{empty}&lt;/preamble&gt;&#10;  &lt;body&gt;\begin{align*}&#10;\sigma_\nu = A^\frac{2}{3}/m_\pi^2 \ A:\text{atmic mass number of target nucleus}&#10;\end{align*}&lt;/body&gt;&#10;  &lt;fcolor&gt;FF000000&lt;/fcolor&gt;&#10;  &lt;bcolor&gt;FFFFFFFF&lt;/bcolor&gt;&#10;  &lt;transparent&gt;True&lt;/transparent&gt;&#10;  &lt;resolution&gt;1800&lt;/resolution&gt;&#10;  &lt;imageh&gt;316&lt;/imageh&gt;&#10;  &lt;imagew&gt;5905&lt;/imagew&gt;&#10;  &lt;scale&gt;50&lt;/scale&gt;&#10;  &lt;cursor&gt;49&lt;/cursor&gt;&#10;&lt;/TeXTeX&gt;"/>
          <p:cNvPicPr>
            <a:picLocks noChangeAspect="1"/>
          </p:cNvPicPr>
          <p:nvPr/>
        </p:nvPicPr>
        <p:blipFill>
          <a:blip r:embed="rId4" cstate="print"/>
          <a:stretch>
            <a:fillRect/>
          </a:stretch>
        </p:blipFill>
        <p:spPr>
          <a:xfrm>
            <a:off x="1784001" y="6077255"/>
            <a:ext cx="5682135" cy="304073"/>
          </a:xfrm>
          <a:prstGeom prst="rect">
            <a:avLst/>
          </a:prstGeom>
        </p:spPr>
      </p:pic>
      <p:pic>
        <p:nvPicPr>
          <p:cNvPr id="9" name="TexTeXPicture" descr="&lt;?xml version=&quot;1.0&quot; encoding=&quot;utf-16&quot;?&gt;&#10;&lt;TeXTeX&gt;&#10;  &lt;preamble&gt;\documentclass{jsarticle}&#10;\usepackage{amsmath}&#10;\pagestyle{empty}&lt;/preamble&gt;&#10;  &lt;body&gt;\begin{align*}&#10;T &amp;amp;= \int d^4x \langle \mu,\nu|H_w(x)|\pi\rangle\\&#10;&amp;amp;=\int d^4xd^3k_\nu N_1\langle 0|&#10;J^\mu_{V-A}&#10;%\varphi(x)&#10;|\pi\rangle\bar{u}(\vec{p}_\mu)&#10;\gamma_\mu&#10;(1 - \gamma_5)\nu(k_\nu)\\&#10;&amp;amp; \ \ \ \ \ \ \times e^{ip_\mu\cdot x}e^{-\frac{\sigma_\nu}{2}(\vec{k}_\nu - \vec{p}_\nu)^2 + ik_\nu\cdot(x - {\text{X}}_\nu)}&#10;\end{align*}&lt;/body&gt;&#10;  &lt;fcolor&gt;FF000000&lt;/fcolor&gt;&#10;  &lt;bcolor&gt;FFFFFFFF&lt;/bcolor&gt;&#10;  &lt;transparent&gt;True&lt;/transparent&gt;&#10;  &lt;resolution&gt;1800&lt;/resolution&gt;&#10;  &lt;imageh&gt;1583&lt;/imageh&gt;&#10;  &lt;imagew&gt;5494&lt;/imagew&gt;&#10;  &lt;scale&gt;50&lt;/scale&gt;&#10;  &lt;cursor&gt;304&lt;/cursor&gt;&#10;&lt;/TeXTeX&gt;"/>
          <p:cNvPicPr>
            <a:picLocks noChangeAspect="1"/>
          </p:cNvPicPr>
          <p:nvPr/>
        </p:nvPicPr>
        <p:blipFill>
          <a:blip r:embed="rId5" cstate="print"/>
          <a:stretch>
            <a:fillRect/>
          </a:stretch>
        </p:blipFill>
        <p:spPr>
          <a:xfrm>
            <a:off x="395536" y="1484783"/>
            <a:ext cx="8247120" cy="2376264"/>
          </a:xfrm>
          <a:prstGeom prst="rect">
            <a:avLst/>
          </a:prstGeom>
        </p:spPr>
      </p:pic>
    </p:spTree>
    <p:extLst>
      <p:ext uri="{BB962C8B-B14F-4D97-AF65-F5344CB8AC3E}">
        <p14:creationId xmlns:p14="http://schemas.microsoft.com/office/powerpoint/2010/main" val="241909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Pion decay amplitude</a:t>
            </a:r>
            <a:endParaRPr kumimoji="1" lang="ja-JP" altLang="en-US" dirty="0"/>
          </a:p>
        </p:txBody>
      </p:sp>
      <p:sp>
        <p:nvSpPr>
          <p:cNvPr id="10" name="テキスト ボックス 9"/>
          <p:cNvSpPr txBox="1"/>
          <p:nvPr/>
        </p:nvSpPr>
        <p:spPr>
          <a:xfrm>
            <a:off x="0" y="1628800"/>
            <a:ext cx="5902578" cy="369332"/>
          </a:xfrm>
          <a:prstGeom prst="rect">
            <a:avLst/>
          </a:prstGeom>
          <a:noFill/>
        </p:spPr>
        <p:txBody>
          <a:bodyPr wrap="none" rtlCol="0">
            <a:spAutoFit/>
          </a:bodyPr>
          <a:lstStyle/>
          <a:p>
            <a:r>
              <a:rPr kumimoji="1" lang="ja-JP" altLang="en-US" dirty="0" smtClean="0"/>
              <a:t>ニュートリノの運動量積分は、中心値を用いると計算出来て</a:t>
            </a:r>
            <a:endParaRPr kumimoji="1" lang="ja-JP" altLang="en-US" dirty="0"/>
          </a:p>
        </p:txBody>
      </p:sp>
      <p:pic>
        <p:nvPicPr>
          <p:cNvPr id="17" name="TexTeXPicture" descr="&lt;?xml version=&quot;1.0&quot; encoding=&quot;utf-16&quot;?&gt;&#10;&lt;TeXTeX&gt;&#10;  &lt;preamble&gt;\documentclass{jsarticle}&#10;\usepackage{amsmath}&#10;\pagestyle{empty}&lt;/preamble&gt;&#10;  &lt;body&gt;\begin{align*}&#10;N_2 = ig(4\pi/\sigma_\nu)^\frac{4}{3}(E_\mu E_\nu)^{-\frac{1}{2}}&#10;\end{align*}&lt;/body&gt;&#10;  &lt;fcolor&gt;FF000000&lt;/fcolor&gt;&#10;  &lt;bcolor&gt;FFFFFFFF&lt;/bcolor&gt;&#10;  &lt;transparent&gt;True&lt;/transparent&gt;&#10;  &lt;resolution&gt;1800&lt;/resolution&gt;&#10;  &lt;imageh&gt;329&lt;/imageh&gt;&#10;  &lt;imagew&gt;2955&lt;/imagew&gt;&#10;  &lt;scale&gt;50&lt;/scale&gt;&#10;  &lt;cursor&gt;1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437112"/>
            <a:ext cx="3131048" cy="348599"/>
          </a:xfrm>
          <a:prstGeom prst="rect">
            <a:avLst/>
          </a:prstGeom>
        </p:spPr>
      </p:pic>
      <p:sp>
        <p:nvSpPr>
          <p:cNvPr id="18" name="テキスト ボックス 17"/>
          <p:cNvSpPr txBox="1"/>
          <p:nvPr/>
        </p:nvSpPr>
        <p:spPr>
          <a:xfrm>
            <a:off x="1115616" y="5141223"/>
            <a:ext cx="5832648" cy="400110"/>
          </a:xfrm>
          <a:prstGeom prst="rect">
            <a:avLst/>
          </a:prstGeom>
          <a:noFill/>
        </p:spPr>
        <p:txBody>
          <a:bodyPr wrap="square" rtlCol="0">
            <a:spAutoFit/>
          </a:bodyPr>
          <a:lstStyle/>
          <a:p>
            <a:r>
              <a:rPr lang="ja-JP" altLang="en-US" sz="2000" dirty="0"/>
              <a:t>中心</a:t>
            </a:r>
            <a:r>
              <a:rPr lang="ja-JP" altLang="en-US" sz="2000" dirty="0" smtClean="0"/>
              <a:t>が速度</a:t>
            </a:r>
            <a:r>
              <a:rPr lang="en-US" altLang="ja-JP" sz="2000" dirty="0" smtClean="0"/>
              <a:t>v</a:t>
            </a:r>
            <a:r>
              <a:rPr lang="ja-JP" altLang="en-US" sz="2000" dirty="0" smtClean="0"/>
              <a:t>で動く波束としてニュートリノが表される</a:t>
            </a:r>
            <a:endParaRPr kumimoji="1" lang="ja-JP" altLang="en-US" sz="2000" dirty="0"/>
          </a:p>
        </p:txBody>
      </p:sp>
      <p:pic>
        <p:nvPicPr>
          <p:cNvPr id="19" name="TexTeXPicture" descr="&lt;?xml version=&quot;1.0&quot; encoding=&quot;utf-16&quot;?&gt;&#10;&lt;TeXTeX&gt;&#10;  &lt;preamble&gt;\documentclass{jsarticle}&#10;\usepackage{amsmath}&#10;\pagestyle{empty}&lt;/preamble&gt;&#10;  &lt;body&gt;\begin{align*}&#10;T&amp;amp;=N_2\int d^4x\,\langle 0|&#10;J^\mu_{V-A}&#10;%\varphi(x)&#10;|\pi\rangle\bar{u}(\vec{p}_\mu)&#10;\gamma_\mu&#10;(1 - \gamma_5)\nu(p_\nu)\\&#10;&amp;amp; \ \ \ \ \times e^{ip_\mu\cdot x + ip_\nu\cdot({x} - {\text{X}}_\nu)}e^{-\frac{1}{2\sigma_\nu}\left(\vec{x} - \vec{\text{X}}_\nu - \vec{v}_\nu(t - \text{T}_\nu)\right)^2}&#10;\end{align*}&lt;/body&gt;&#10;  &lt;fcolor&gt;FF000000&lt;/fcolor&gt;&#10;  &lt;bcolor&gt;FFFFFFFF&lt;/bcolor&gt;&#10;  &lt;transparent&gt;True&lt;/transparent&gt;&#10;  &lt;resolution&gt;1800&lt;/resolution&gt;&#10;  &lt;imageh&gt;955&lt;/imageh&gt;&#10;  &lt;imagew&gt;5078&lt;/imagew&gt;&#10;  &lt;scale&gt;50&lt;/scale&gt;&#10;  &lt;cursor&gt;9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55201"/>
            <a:ext cx="6641200" cy="1248984"/>
          </a:xfrm>
          <a:prstGeom prst="rect">
            <a:avLst/>
          </a:prstGeom>
        </p:spPr>
      </p:pic>
      <p:cxnSp>
        <p:nvCxnSpPr>
          <p:cNvPr id="21" name="直線矢印コネクタ 20"/>
          <p:cNvCxnSpPr/>
          <p:nvPr/>
        </p:nvCxnSpPr>
        <p:spPr>
          <a:xfrm flipV="1">
            <a:off x="4211960" y="4004185"/>
            <a:ext cx="792088" cy="7815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230590" y="6165304"/>
            <a:ext cx="4754828" cy="461665"/>
          </a:xfrm>
          <a:prstGeom prst="rect">
            <a:avLst/>
          </a:prstGeom>
          <a:noFill/>
        </p:spPr>
        <p:txBody>
          <a:bodyPr wrap="none" rtlCol="0">
            <a:spAutoFit/>
          </a:bodyPr>
          <a:lstStyle/>
          <a:p>
            <a:r>
              <a:rPr kumimoji="1" lang="ja-JP" altLang="en-US" sz="2400" dirty="0" smtClean="0"/>
              <a:t>この振幅を用いて、確率を計算する</a:t>
            </a:r>
            <a:endParaRPr kumimoji="1" lang="ja-JP" altLang="en-US" sz="2400" dirty="0"/>
          </a:p>
        </p:txBody>
      </p:sp>
    </p:spTree>
    <p:extLst>
      <p:ext uri="{BB962C8B-B14F-4D97-AF65-F5344CB8AC3E}">
        <p14:creationId xmlns:p14="http://schemas.microsoft.com/office/powerpoint/2010/main" val="247479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Transition probability</a:t>
            </a:r>
            <a:endParaRPr kumimoji="1" lang="ja-JP" altLang="en-US" dirty="0"/>
          </a:p>
        </p:txBody>
      </p:sp>
      <p:sp>
        <p:nvSpPr>
          <p:cNvPr id="10" name="テキスト ボックス 9"/>
          <p:cNvSpPr txBox="1"/>
          <p:nvPr/>
        </p:nvSpPr>
        <p:spPr>
          <a:xfrm>
            <a:off x="611560" y="6309320"/>
            <a:ext cx="8084264" cy="461665"/>
          </a:xfrm>
          <a:prstGeom prst="rect">
            <a:avLst/>
          </a:prstGeom>
          <a:noFill/>
        </p:spPr>
        <p:txBody>
          <a:bodyPr wrap="none" rtlCol="0">
            <a:spAutoFit/>
          </a:bodyPr>
          <a:lstStyle/>
          <a:p>
            <a:r>
              <a:rPr lang="ja-JP" altLang="en-US" sz="2400" dirty="0" smtClean="0"/>
              <a:t>異なる</a:t>
            </a:r>
            <a:r>
              <a:rPr lang="en-US" altLang="ja-JP" sz="2400" dirty="0" smtClean="0"/>
              <a:t>x</a:t>
            </a:r>
            <a:r>
              <a:rPr lang="ja-JP" altLang="en-US" sz="2400" dirty="0" smtClean="0"/>
              <a:t>の間の干渉を見たいので、先に</a:t>
            </a:r>
            <a:r>
              <a:rPr lang="en-US" altLang="ja-JP" sz="2400" dirty="0" smtClean="0"/>
              <a:t>μ</a:t>
            </a:r>
            <a:r>
              <a:rPr lang="ja-JP" altLang="en-US" sz="2400" dirty="0" smtClean="0"/>
              <a:t>の運動量を積分する</a:t>
            </a:r>
            <a:endParaRPr kumimoji="1" lang="ja-JP" altLang="en-US" sz="2400" dirty="0"/>
          </a:p>
        </p:txBody>
      </p:sp>
      <p:pic>
        <p:nvPicPr>
          <p:cNvPr id="6" name="TexTeXPicture" descr="&lt;?xml version=&quot;1.0&quot; encoding=&quot;utf-16&quot;?&gt;&#10;&lt;TeXTeX&gt;&#10;  &lt;preamble&gt;\documentclass{jsarticle}&#10;\usepackage{amsmath}&#10;\pagestyle{empty}&lt;/preamble&gt;&#10;  &lt;body&gt;\begin{align*}&#10;\pi(E_\pi) \rightarrow \nu(E_\nu) + \mu(un-measured)&#10;\end{align*}&lt;/body&gt;&#10;  &lt;fcolor&gt;FF000000&lt;/fcolor&gt;&#10;  &lt;bcolor&gt;FFFFFFFF&lt;/bcolor&gt;&#10;  &lt;transparent&gt;True&lt;/transparent&gt;&#10;  &lt;resolution&gt;1800&lt;/resolution&gt;&#10;  &lt;imageh&gt;249&lt;/imageh&gt;&#10;  &lt;imagew&gt;3996&lt;/imagew&gt;&#10;  &lt;scale&gt;50&lt;/scale&gt;&#10;  &lt;cursor&gt;67&lt;/cursor&gt;&#10;&lt;/TeXTeX&gt;"/>
          <p:cNvPicPr>
            <a:picLocks noChangeAspect="1"/>
          </p:cNvPicPr>
          <p:nvPr/>
        </p:nvPicPr>
        <p:blipFill>
          <a:blip r:embed="rId2" cstate="print"/>
          <a:stretch>
            <a:fillRect/>
          </a:stretch>
        </p:blipFill>
        <p:spPr>
          <a:xfrm>
            <a:off x="1475655" y="1759809"/>
            <a:ext cx="5777989" cy="360039"/>
          </a:xfrm>
          <a:prstGeom prst="rect">
            <a:avLst/>
          </a:prstGeom>
        </p:spPr>
      </p:pic>
      <p:pic>
        <p:nvPicPr>
          <p:cNvPr id="4" name="TexTeXPicture" descr="&lt;?xml version=&quot;1.0&quot; encoding=&quot;utf-16&quot;?&gt;&#10;&lt;TeXTeX&gt;&#10;  &lt;preamble&gt;\documentclass{jsarticle}&#10;\usepackage{amsmath}&#10;\pagestyle{empty}&lt;/preamble&gt;&#10;  &lt;body&gt;\begin{align*}&#10;N_3 = g^2(4\pi/\sigma_\nu)^\frac{3}{2}&#10;\end{align*}&lt;/body&gt;&#10;  &lt;fcolor&gt;FF000000&lt;/fcolor&gt;&#10;  &lt;bcolor&gt;FFFFFFFF&lt;/bcolor&gt;&#10;  &lt;transparent&gt;True&lt;/transparent&gt;&#10;  &lt;resolution&gt;1800&lt;/resolution&gt;&#10;  &lt;imageh&gt;316&lt;/imageh&gt;&#10;  &lt;imagew&gt;1849&lt;/imagew&gt;&#10;  &lt;scale&gt;50&lt;/scale&gt;&#10;  &lt;cursor&gt;4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406" y="5733256"/>
            <a:ext cx="1956858" cy="334433"/>
          </a:xfrm>
          <a:prstGeom prst="rect">
            <a:avLst/>
          </a:prstGeom>
        </p:spPr>
      </p:pic>
      <p:pic>
        <p:nvPicPr>
          <p:cNvPr id="7" name="TexTeXPicture" descr="&lt;?xml version=&quot;1.0&quot; encoding=&quot;utf-16&quot;?&gt;&#10;&lt;TeXTeX&gt;&#10;  &lt;preamble&gt;\documentclass{jsarticle}&#10;\usepackage{amsmath}&#10;\pagestyle{empty}&lt;/preamble&gt;&#10;  &lt;body&gt;\begin{align*}&#10;\int \frac{d^3p_\mu}{(2\pi)^3}\sum_{spin}|T|^2 = \frac{N_3}{E_\nu}\int d^4x_1d^4x_2e^{-\frac{1}{2\sigma_\nu}\sum_i&#10;%\left[&#10;(\vec{x}_i - \vec{\text{X}_\nu} - \vec{v}_\nu(t_i - \text{T}_\nu))^2}\\&#10; %+ (\vec{x}_2 - \vec{\text{X}_\nu} - \vec{v}_\nu(t_2 -&#10;% \text{T}_\nu)^2\right]}\\&#10;\times\Delta_{\pi,\mu}(x_1 - x_2)e^{ip_\nu\cdot(x_1 - x_2)}\\&#10;\Delta_{\pi,\mu}(x_1 - x_2) &#10;= \frac{1}{(2\pi)^3}\int\frac{d^3p_\mu}{E(p_\mu)}&#10;\left[(2p_\pi\cdot p_\nu)(p_\pi\cdot p_\mu) - m_\pi^2&#10;(p_\mu\cdot p_\nu)\right]\\&#10;%(p_\mu\cdot p_\nu)\\&#10;\times&#10; e^{-i(p_\pi - p_\mu)\cdot(x_1 - x_2)}&#10;\end{align*}&lt;/body&gt;&#10;  &lt;fcolor&gt;FF000000&lt;/fcolor&gt;&#10;  &lt;bcolor&gt;FFFFFFFF&lt;/bcolor&gt;&#10;  &lt;transparent&gt;True&lt;/transparent&gt;&#10;  &lt;resolution&gt;1800&lt;/resolution&gt;&#10;  &lt;imageh&gt;2211&lt;/imageh&gt;&#10;  &lt;imagew&gt;7191&lt;/imagew&gt;&#10;  &lt;scale&gt;50&lt;/scale&gt;&#10;  &lt;cursor&gt;51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708920"/>
            <a:ext cx="8626530" cy="2652377"/>
          </a:xfrm>
          <a:prstGeom prst="rect">
            <a:avLst/>
          </a:prstGeom>
        </p:spPr>
      </p:pic>
      <p:sp>
        <p:nvSpPr>
          <p:cNvPr id="8" name="円/楕円 7"/>
          <p:cNvSpPr/>
          <p:nvPr/>
        </p:nvSpPr>
        <p:spPr>
          <a:xfrm>
            <a:off x="3635896" y="4149080"/>
            <a:ext cx="728753" cy="5040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テキスト ボックス 8"/>
          <p:cNvSpPr txBox="1"/>
          <p:nvPr/>
        </p:nvSpPr>
        <p:spPr>
          <a:xfrm>
            <a:off x="107504" y="3969665"/>
            <a:ext cx="2075889" cy="369332"/>
          </a:xfrm>
          <a:prstGeom prst="rect">
            <a:avLst/>
          </a:prstGeom>
          <a:noFill/>
        </p:spPr>
        <p:txBody>
          <a:bodyPr wrap="none" rtlCol="0">
            <a:spAutoFit/>
          </a:bodyPr>
          <a:lstStyle/>
          <a:p>
            <a:r>
              <a:rPr kumimoji="1" lang="en-US" altLang="ja-JP" dirty="0" smtClean="0"/>
              <a:t>Correlation function</a:t>
            </a:r>
            <a:endParaRPr kumimoji="1" lang="ja-JP" altLang="en-US" dirty="0"/>
          </a:p>
        </p:txBody>
      </p:sp>
    </p:spTree>
    <p:extLst>
      <p:ext uri="{BB962C8B-B14F-4D97-AF65-F5344CB8AC3E}">
        <p14:creationId xmlns:p14="http://schemas.microsoft.com/office/powerpoint/2010/main" val="344917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 \ d o c u m e n t c l a s s { j s a r t i c l e }  
 \ u s e p a c k a g e { a m s m a t h }  
 \ p a g e s t y l e { e m p t y } < / p r e a m b l e >  
     < b o d y > \ b e g i n { a l i g n * }  
  
 \ e n d { a l i g n * } < / b o d y >  
     < f c o l o r > F F 0 0 0 0 0 0 < / f c o l o r >  
     < b c o l o r > F F F F F F F F < / b c o l o r >  
     < t r a n s p a r e n t > T r u e < / t r a n s p a r e n t >  
     < r e s o l u t i o n > 1 8 0 0 < / r e s o l u t i o n >  
     < i m a g e h > - 1 < / i m a g e h >  
     < i m a g e w > - 1 < / i m a g e w >  
     < s c a l e > 5 0 < / s c a l e >  
     < c u r s o r > 2 8 < / c u r s o r >  
 < / T e X T e X > 
</file>

<file path=customXml/itemProps1.xml><?xml version="1.0" encoding="utf-8"?>
<ds:datastoreItem xmlns:ds="http://schemas.openxmlformats.org/officeDocument/2006/customXml" ds:itemID="{D85155AF-DEDE-4B0C-B809-117EAE5FB0D6}">
  <ds:schemaRefs/>
</ds:datastoreItem>
</file>

<file path=docProps/app.xml><?xml version="1.0" encoding="utf-8"?>
<Properties xmlns="http://schemas.openxmlformats.org/officeDocument/2006/extended-properties" xmlns:vt="http://schemas.openxmlformats.org/officeDocument/2006/docPropsVTypes">
  <TotalTime>18254</TotalTime>
  <Words>974</Words>
  <Application>Microsoft Office PowerPoint</Application>
  <PresentationFormat>画面に合わせる (4:3)</PresentationFormat>
  <Paragraphs>177</Paragraphs>
  <Slides>28</Slides>
  <Notes>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ニュートリノ干渉・回折</vt:lpstr>
      <vt:lpstr>目次</vt:lpstr>
      <vt:lpstr>Introduction</vt:lpstr>
      <vt:lpstr>PowerPoint プレゼンテーション</vt:lpstr>
      <vt:lpstr>Finite size correction</vt:lpstr>
      <vt:lpstr>S-matrix at finite T</vt:lpstr>
      <vt:lpstr>Pion decay amplitude</vt:lpstr>
      <vt:lpstr>Pion decay amplitude</vt:lpstr>
      <vt:lpstr>Transition probability</vt:lpstr>
      <vt:lpstr>Correlation function</vt:lpstr>
      <vt:lpstr>PowerPoint プレゼンテーション</vt:lpstr>
      <vt:lpstr>Light cone</vt:lpstr>
      <vt:lpstr>Correlation function</vt:lpstr>
      <vt:lpstr>Integration in space-time coordinates</vt:lpstr>
      <vt:lpstr>PowerPoint プレゼンテーション</vt:lpstr>
      <vt:lpstr>PowerPoint プレゼンテーション</vt:lpstr>
      <vt:lpstr>PowerPoint プレゼンテーション</vt:lpstr>
      <vt:lpstr>Results</vt:lpstr>
      <vt:lpstr>Important features of diffraction term</vt:lpstr>
      <vt:lpstr>Important features of diffraction term</vt:lpstr>
      <vt:lpstr>Important features of diffraction term</vt:lpstr>
      <vt:lpstr>Comparison among EXP. , Flavor oscillation and Diffraction (LSND)</vt:lpstr>
      <vt:lpstr>Two neutrino experiment (G. Danby, et al.1962)</vt:lpstr>
      <vt:lpstr>Diffraction vs Oscillation</vt:lpstr>
      <vt:lpstr>Neutrino-nucleon total cross section</vt:lpstr>
      <vt:lpstr>Corrected total cross section</vt:lpstr>
      <vt:lpstr>Cross section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Diffraction</dc:title>
  <dc:creator>tobita</dc:creator>
  <cp:lastModifiedBy>tobita</cp:lastModifiedBy>
  <cp:revision>215</cp:revision>
  <cp:lastPrinted>2012-03-10T03:40:10Z</cp:lastPrinted>
  <dcterms:created xsi:type="dcterms:W3CDTF">2012-02-20T16:09:13Z</dcterms:created>
  <dcterms:modified xsi:type="dcterms:W3CDTF">2012-03-12T08:02:39Z</dcterms:modified>
</cp:coreProperties>
</file>