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317" r:id="rId2"/>
    <p:sldId id="318" r:id="rId3"/>
    <p:sldId id="319" r:id="rId4"/>
    <p:sldId id="320" r:id="rId5"/>
    <p:sldId id="348" r:id="rId6"/>
    <p:sldId id="321" r:id="rId7"/>
    <p:sldId id="349" r:id="rId8"/>
    <p:sldId id="350" r:id="rId9"/>
    <p:sldId id="352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257" r:id="rId31"/>
    <p:sldId id="259" r:id="rId32"/>
    <p:sldId id="260" r:id="rId33"/>
    <p:sldId id="261" r:id="rId34"/>
    <p:sldId id="263" r:id="rId35"/>
    <p:sldId id="264" r:id="rId36"/>
    <p:sldId id="265" r:id="rId37"/>
    <p:sldId id="266" r:id="rId38"/>
    <p:sldId id="267" r:id="rId39"/>
    <p:sldId id="353" r:id="rId40"/>
    <p:sldId id="268" r:id="rId41"/>
    <p:sldId id="274" r:id="rId42"/>
    <p:sldId id="275" r:id="rId43"/>
    <p:sldId id="271" r:id="rId44"/>
    <p:sldId id="272" r:id="rId45"/>
    <p:sldId id="273" r:id="rId46"/>
    <p:sldId id="276" r:id="rId47"/>
    <p:sldId id="277" r:id="rId48"/>
    <p:sldId id="278" r:id="rId49"/>
    <p:sldId id="283" r:id="rId50"/>
    <p:sldId id="279" r:id="rId51"/>
    <p:sldId id="281" r:id="rId52"/>
    <p:sldId id="282" r:id="rId53"/>
    <p:sldId id="280" r:id="rId54"/>
    <p:sldId id="284" r:id="rId55"/>
    <p:sldId id="290" r:id="rId56"/>
    <p:sldId id="269" r:id="rId57"/>
    <p:sldId id="286" r:id="rId58"/>
    <p:sldId id="287" r:id="rId59"/>
    <p:sldId id="288" r:id="rId60"/>
    <p:sldId id="289" r:id="rId61"/>
    <p:sldId id="291" r:id="rId62"/>
    <p:sldId id="292" r:id="rId63"/>
    <p:sldId id="295" r:id="rId64"/>
    <p:sldId id="293" r:id="rId65"/>
    <p:sldId id="296" r:id="rId66"/>
    <p:sldId id="297" r:id="rId67"/>
    <p:sldId id="298" r:id="rId68"/>
    <p:sldId id="354" r:id="rId69"/>
    <p:sldId id="362" r:id="rId70"/>
    <p:sldId id="363" r:id="rId71"/>
    <p:sldId id="364" r:id="rId72"/>
    <p:sldId id="358" r:id="rId73"/>
    <p:sldId id="359" r:id="rId74"/>
    <p:sldId id="360" r:id="rId75"/>
    <p:sldId id="361" r:id="rId76"/>
    <p:sldId id="365" r:id="rId77"/>
    <p:sldId id="366" r:id="rId78"/>
    <p:sldId id="367" r:id="rId79"/>
    <p:sldId id="368" r:id="rId80"/>
    <p:sldId id="369" r:id="rId81"/>
    <p:sldId id="310" r:id="rId82"/>
    <p:sldId id="311" r:id="rId83"/>
    <p:sldId id="304" r:id="rId84"/>
    <p:sldId id="305" r:id="rId85"/>
    <p:sldId id="314" r:id="rId86"/>
    <p:sldId id="313" r:id="rId87"/>
    <p:sldId id="315" r:id="rId88"/>
    <p:sldId id="312" r:id="rId89"/>
    <p:sldId id="301" r:id="rId90"/>
    <p:sldId id="307" r:id="rId91"/>
    <p:sldId id="308" r:id="rId92"/>
    <p:sldId id="316" r:id="rId93"/>
    <p:sldId id="346" r:id="rId94"/>
    <p:sldId id="347" r:id="rId95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0"/>
    <p:penClr>
      <a:srgbClr val="FF0000"/>
    </p:penClr>
  </p:showPr>
  <p:clrMru>
    <a:srgbClr val="0033CC"/>
    <a:srgbClr val="FF0066"/>
    <a:srgbClr val="FF0000"/>
    <a:srgbClr val="CC00CC"/>
    <a:srgbClr val="996600"/>
    <a:srgbClr val="0000FF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9" autoAdjust="0"/>
    <p:restoredTop sz="93092" autoAdjust="0"/>
  </p:normalViewPr>
  <p:slideViewPr>
    <p:cSldViewPr>
      <p:cViewPr varScale="1">
        <p:scale>
          <a:sx n="70" d="100"/>
          <a:sy n="70" d="100"/>
        </p:scale>
        <p:origin x="-15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91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7" Type="http://schemas.openxmlformats.org/officeDocument/2006/relationships/image" Target="../media/image148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5.wmf"/><Relationship Id="rId5" Type="http://schemas.openxmlformats.org/officeDocument/2006/relationships/image" Target="../media/image12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DC694D-DACA-429B-B958-6D06837BA2C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36DF4B-A6CF-4877-85D2-90EC889967F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44FC7-B0EF-F44B-B0B2-2542B07FB91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0413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C48DA-BB02-4186-9DD5-D173A0620B03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7A37F39-A2D6-47B6-AA83-469F85C1F63D}" type="slidenum">
              <a:rPr lang="en-US" altLang="ja-JP" sz="1200">
                <a:latin typeface="Calibri" pitchFamily="34" charset="0"/>
              </a:rPr>
              <a:pPr algn="r"/>
              <a:t>65</a:t>
            </a:fld>
            <a:endParaRPr lang="en-US" altLang="ja-JP" sz="1200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410CF-AAE0-4D57-965E-2E81722EBA69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D1F5333-BD80-4160-B3E8-C7AAB597EDAA}" type="slidenum">
              <a:rPr lang="en-GB" altLang="ja-JP" sz="1200">
                <a:latin typeface="Calibri" pitchFamily="34" charset="0"/>
              </a:rPr>
              <a:pPr algn="r"/>
              <a:t>66</a:t>
            </a:fld>
            <a:endParaRPr lang="en-GB" altLang="ja-JP" sz="1200">
              <a:latin typeface="Calibri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4812" cy="4033838"/>
          </a:xfrm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B7D6C3-A7AF-417A-B055-2BF14F421E90}" type="slidenum">
              <a:rPr lang="ja-JP" altLang="en-US" smtClean="0"/>
              <a:pPr>
                <a:defRPr/>
              </a:pPr>
              <a:t>71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2C396-16D5-4C7E-911C-1206C43FBB5C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  <p:sp>
        <p:nvSpPr>
          <p:cNvPr id="78852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8FA2F4-29AA-4604-9C62-6C57548EEEEC}" type="slidenum">
              <a:rPr lang="en-US" altLang="ja-JP" sz="1200">
                <a:latin typeface="Calibri" pitchFamily="34" charset="0"/>
              </a:rPr>
              <a:pPr algn="r"/>
              <a:t>82</a:t>
            </a:fld>
            <a:endParaRPr lang="en-US" altLang="ja-JP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C683B-47EC-4141-83D3-98D2335358B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29232-469D-4A12-B88A-25810CBE71C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0671-C699-467D-AC2A-A88479664D4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05FC83-555F-40CB-9F49-CC7B2C0EF64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25611D-AEFB-47A9-8AC5-F5EA151AFF9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67A253-3B8E-4C50-AB8B-DDC9258AE02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C0CB5-25CD-4D58-B573-10F192C159D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60F94-9754-4F1D-8931-B1C476AFA9D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42A37-EB16-4B27-9362-F7D9345AB6AF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31608-4F24-4914-ACAF-ABFF4C0471E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73535-95D0-4BF3-B199-6048FF1AF8E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51244-4F93-41AB-A03D-59DCF577BA1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1E2D9-0078-4D9D-AA0C-BF3C6073BF9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7C096-0AA7-4C9C-810A-C6F7080A308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BD216-6AF2-4ECB-944B-128961898B4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3E3B2F-F34E-47A9-8CBF-E65DACC4464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4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9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66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68.bin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emf"/><Relationship Id="rId4" Type="http://schemas.openxmlformats.org/officeDocument/2006/relationships/image" Target="../media/image12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3.bin"/><Relationship Id="rId5" Type="http://schemas.openxmlformats.org/officeDocument/2006/relationships/oleObject" Target="../embeddings/oleObject72.bin"/><Relationship Id="rId4" Type="http://schemas.openxmlformats.org/officeDocument/2006/relationships/oleObject" Target="../embeddings/oleObject71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6.bin"/><Relationship Id="rId10" Type="http://schemas.openxmlformats.org/officeDocument/2006/relationships/oleObject" Target="../embeddings/oleObject81.bin"/><Relationship Id="rId4" Type="http://schemas.openxmlformats.org/officeDocument/2006/relationships/image" Target="../media/image149.jpeg"/><Relationship Id="rId9" Type="http://schemas.openxmlformats.org/officeDocument/2006/relationships/oleObject" Target="../embeddings/oleObject80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3.xml"/><Relationship Id="rId7" Type="http://schemas.openxmlformats.org/officeDocument/2006/relationships/image" Target="../media/image15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6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68.png"/><Relationship Id="rId5" Type="http://schemas.openxmlformats.org/officeDocument/2006/relationships/tags" Target="../tags/tag13.xml"/><Relationship Id="rId10" Type="http://schemas.openxmlformats.org/officeDocument/2006/relationships/image" Target="../media/image167.png"/><Relationship Id="rId4" Type="http://schemas.openxmlformats.org/officeDocument/2006/relationships/tags" Target="../tags/tag12.xml"/><Relationship Id="rId9" Type="http://schemas.openxmlformats.org/officeDocument/2006/relationships/image" Target="../media/image16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457200" y="1447800"/>
            <a:ext cx="8164513" cy="1219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600200"/>
            <a:ext cx="8839200" cy="914400"/>
          </a:xfrm>
        </p:spPr>
        <p:txBody>
          <a:bodyPr/>
          <a:lstStyle/>
          <a:p>
            <a:r>
              <a:rPr lang="ja-JP" altLang="en-US" sz="5400" b="1" dirty="0" smtClean="0">
                <a:solidFill>
                  <a:schemeClr val="accent2"/>
                </a:solidFill>
                <a:latin typeface="Arial Black" pitchFamily="34" charset="0"/>
                <a:ea typeface="HGP創英角ｺﾞｼｯｸUB" pitchFamily="50" charset="-128"/>
              </a:rPr>
              <a:t>ニュートリノ</a:t>
            </a:r>
            <a:endParaRPr lang="ja-JP" altLang="en-US" sz="6000" b="1" dirty="0">
              <a:solidFill>
                <a:schemeClr val="accent2"/>
              </a:solidFill>
              <a:latin typeface="Arial Black" pitchFamily="34" charset="0"/>
              <a:ea typeface="HGP創英角ｺﾞｼｯｸUB" pitchFamily="50" charset="-128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34000" y="3763963"/>
            <a:ext cx="358140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埼玉大学理学部</a:t>
            </a:r>
          </a:p>
          <a:p>
            <a:pPr>
              <a:spcBef>
                <a:spcPct val="50000"/>
              </a:spcBef>
            </a:pPr>
            <a:r>
              <a:rPr lang="ja-JP" altLang="en-US" sz="4000" i="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rPr>
              <a:t>佐藤　丈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667000" y="6248400"/>
            <a:ext cx="640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３</a:t>
            </a:r>
            <a:r>
              <a:rPr lang="en-US" altLang="ja-JP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/8</a:t>
            </a:r>
            <a:r>
              <a:rPr lang="ja-JP" alt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　北海道大学　</a:t>
            </a:r>
            <a:endParaRPr lang="ja-JP" altLang="en-US" sz="28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04800" y="838200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太陽：巨大な核融合炉</a:t>
            </a:r>
          </a:p>
        </p:txBody>
      </p:sp>
      <p:graphicFrame>
        <p:nvGraphicFramePr>
          <p:cNvPr id="171008" name="Object 1024"/>
          <p:cNvGraphicFramePr>
            <a:graphicFrameLocks noChangeAspect="1"/>
          </p:cNvGraphicFramePr>
          <p:nvPr/>
        </p:nvGraphicFramePr>
        <p:xfrm>
          <a:off x="609600" y="1600200"/>
          <a:ext cx="7510463" cy="762000"/>
        </p:xfrm>
        <a:graphic>
          <a:graphicData uri="http://schemas.openxmlformats.org/presentationml/2006/ole">
            <p:oleObj spid="_x0000_s89090" name="数式" r:id="rId3" imgW="2501640" imgH="253800" progId="Equation.3">
              <p:embed/>
            </p:oleObj>
          </a:graphicData>
        </a:graphic>
      </p:graphicFrame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6858000" y="230028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毎秒</a:t>
            </a:r>
            <a:r>
              <a:rPr lang="ja-JP" altLang="en-US" sz="1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en-US" altLang="ja-JP" sz="24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10</a:t>
            </a:r>
            <a:r>
              <a:rPr lang="en-US" altLang="ja-JP" sz="2400" i="0" baseline="40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37-38</a:t>
            </a:r>
            <a:r>
              <a:rPr lang="en-US" altLang="ja-JP" sz="1200" i="0" baseline="30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ja-JP" altLang="en-US" sz="24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回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0825" y="3062288"/>
            <a:ext cx="7978775" cy="1052512"/>
            <a:chOff x="158" y="1929"/>
            <a:chExt cx="5026" cy="663"/>
          </a:xfrm>
        </p:grpSpPr>
        <p:sp>
          <p:nvSpPr>
            <p:cNvPr id="141318" name="AutoShape 6"/>
            <p:cNvSpPr>
              <a:spLocks noChangeArrowheads="1"/>
            </p:cNvSpPr>
            <p:nvPr/>
          </p:nvSpPr>
          <p:spPr bwMode="auto">
            <a:xfrm>
              <a:off x="2208" y="2016"/>
              <a:ext cx="384" cy="192"/>
            </a:xfrm>
            <a:prstGeom prst="rightArrow">
              <a:avLst>
                <a:gd name="adj1" fmla="val 40620"/>
                <a:gd name="adj2" fmla="val 6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1319" name="Rectangle 7"/>
            <p:cNvSpPr>
              <a:spLocks noChangeArrowheads="1"/>
            </p:cNvSpPr>
            <p:nvPr/>
          </p:nvSpPr>
          <p:spPr bwMode="auto">
            <a:xfrm>
              <a:off x="158" y="1929"/>
              <a:ext cx="502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8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</a:t>
              </a:r>
              <a:r>
                <a:rPr lang="en-US" altLang="ja-JP" sz="28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10</a:t>
              </a:r>
              <a:r>
                <a:rPr lang="en-US" altLang="ja-JP" sz="2800" i="0" baseline="4000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21</a:t>
              </a:r>
              <a:r>
                <a:rPr lang="en-US" altLang="ja-JP" sz="12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個の陽子　　　　</a:t>
              </a:r>
              <a:r>
                <a:rPr lang="en-US" altLang="ja-JP" sz="28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300kwh </a:t>
              </a:r>
              <a:r>
                <a:rPr lang="ja-JP" altLang="en-US" sz="2800" i="0" dirty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のエネルギー）</a:t>
              </a:r>
            </a:p>
          </p:txBody>
        </p:sp>
        <p:sp>
          <p:nvSpPr>
            <p:cNvPr id="141320" name="Rectangle 8"/>
            <p:cNvSpPr>
              <a:spLocks noChangeArrowheads="1"/>
            </p:cNvSpPr>
            <p:nvPr/>
          </p:nvSpPr>
          <p:spPr bwMode="auto">
            <a:xfrm>
              <a:off x="576" y="2304"/>
              <a:ext cx="19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0.001cc </a:t>
              </a: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の液体水素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8600" y="4572000"/>
            <a:ext cx="8763000" cy="1600200"/>
            <a:chOff x="192" y="2880"/>
            <a:chExt cx="5520" cy="1008"/>
          </a:xfrm>
        </p:grpSpPr>
        <p:sp>
          <p:nvSpPr>
            <p:cNvPr id="141322" name="Rectangle 10"/>
            <p:cNvSpPr>
              <a:spLocks noChangeArrowheads="1"/>
            </p:cNvSpPr>
            <p:nvPr/>
          </p:nvSpPr>
          <p:spPr bwMode="auto">
            <a:xfrm>
              <a:off x="192" y="2937"/>
              <a:ext cx="26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rgbClr val="008000"/>
                </a:buClr>
              </a:pPr>
              <a:r>
                <a:rPr lang="ja-JP" altLang="en-US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地球には</a:t>
              </a:r>
              <a:r>
                <a:rPr lang="ja-JP" altLang="en-US" sz="1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en-US" altLang="ja-JP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10</a:t>
              </a:r>
              <a:r>
                <a:rPr lang="en-US" altLang="ja-JP" sz="2800" i="0" baseline="40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10-11</a:t>
              </a:r>
              <a:r>
                <a:rPr lang="en-US" altLang="ja-JP" sz="1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個</a:t>
              </a:r>
              <a:r>
                <a:rPr lang="en-US" altLang="ja-JP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/s</a:t>
              </a:r>
              <a:r>
                <a:rPr lang="en-US" altLang="ja-JP" sz="1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en-US" altLang="ja-JP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cm</a:t>
              </a:r>
              <a:r>
                <a:rPr lang="en-US" altLang="ja-JP" sz="2800" i="0" baseline="40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2</a:t>
              </a:r>
            </a:p>
          </p:txBody>
        </p:sp>
        <p:sp>
          <p:nvSpPr>
            <p:cNvPr id="141323" name="Rectangle 11"/>
            <p:cNvSpPr>
              <a:spLocks noChangeArrowheads="1"/>
            </p:cNvSpPr>
            <p:nvPr/>
          </p:nvSpPr>
          <p:spPr bwMode="auto">
            <a:xfrm>
              <a:off x="2880" y="2880"/>
              <a:ext cx="76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rgbClr val="008000"/>
                </a:buClr>
              </a:pPr>
              <a:r>
                <a:rPr lang="en-US" altLang="ja-JP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×10</a:t>
              </a:r>
              <a:r>
                <a:rPr lang="en-US" altLang="ja-JP" sz="2800" i="0" baseline="40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-4</a:t>
              </a:r>
              <a:endParaRPr lang="en-US" altLang="ja-JP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141324" name="AutoShape 12"/>
            <p:cNvSpPr>
              <a:spLocks/>
            </p:cNvSpPr>
            <p:nvPr/>
          </p:nvSpPr>
          <p:spPr bwMode="auto">
            <a:xfrm>
              <a:off x="2736" y="2928"/>
              <a:ext cx="144" cy="960"/>
            </a:xfrm>
            <a:prstGeom prst="leftBrace">
              <a:avLst>
                <a:gd name="adj1" fmla="val 55556"/>
                <a:gd name="adj2" fmla="val 17708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1325" name="Rectangle 13"/>
            <p:cNvSpPr>
              <a:spLocks noChangeArrowheads="1"/>
            </p:cNvSpPr>
            <p:nvPr/>
          </p:nvSpPr>
          <p:spPr bwMode="auto">
            <a:xfrm>
              <a:off x="2880" y="3264"/>
              <a:ext cx="2832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rgbClr val="008000"/>
                </a:buClr>
              </a:pPr>
              <a:r>
                <a:rPr lang="ja-JP" altLang="en-US" sz="28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カミオカで観測できる　　エネルギーのニュートリノ</a:t>
              </a:r>
            </a:p>
          </p:txBody>
        </p:sp>
      </p:grpSp>
      <p:sp>
        <p:nvSpPr>
          <p:cNvPr id="141326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244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太陽の中が覗ける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304800" y="2362200"/>
            <a:ext cx="2971800" cy="4267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609600" y="990600"/>
            <a:ext cx="2133600" cy="762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29000" y="0"/>
            <a:ext cx="5715000" cy="6858000"/>
            <a:chOff x="960" y="144"/>
            <a:chExt cx="3984" cy="4080"/>
          </a:xfrm>
        </p:grpSpPr>
        <p:graphicFrame>
          <p:nvGraphicFramePr>
            <p:cNvPr id="172032" name="Object 0"/>
            <p:cNvGraphicFramePr>
              <a:graphicFrameLocks noChangeAspect="1"/>
            </p:cNvGraphicFramePr>
            <p:nvPr/>
          </p:nvGraphicFramePr>
          <p:xfrm>
            <a:off x="960" y="234"/>
            <a:ext cx="3936" cy="3936"/>
          </p:xfrm>
          <a:graphic>
            <a:graphicData uri="http://schemas.openxmlformats.org/presentationml/2006/ole">
              <p:oleObj spid="_x0000_s90114" name="ﾋﾞｯﾄﾏｯﾌﾟ ｲﾒｰｼﾞ" r:id="rId3" imgW="3952381" imgH="3952381" progId="PBrush">
                <p:embed/>
              </p:oleObj>
            </a:graphicData>
          </a:graphic>
        </p:graphicFrame>
        <p:sp>
          <p:nvSpPr>
            <p:cNvPr id="160774" name="Rectangle 6"/>
            <p:cNvSpPr>
              <a:spLocks noChangeArrowheads="1"/>
            </p:cNvSpPr>
            <p:nvPr/>
          </p:nvSpPr>
          <p:spPr bwMode="auto">
            <a:xfrm>
              <a:off x="4752" y="144"/>
              <a:ext cx="192" cy="40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6629400" y="19812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600" i="0">
                <a:solidFill>
                  <a:schemeClr val="tx1"/>
                </a:solidFill>
                <a:ea typeface="ＭＳ Ｐゴシック" charset="-128"/>
              </a:rPr>
              <a:t>対流域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5105400" y="41910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400" i="0">
                <a:solidFill>
                  <a:schemeClr val="tx1"/>
                </a:solidFill>
                <a:ea typeface="ＭＳ Ｐゴシック" charset="-128"/>
              </a:rPr>
              <a:t>核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3581400" y="61722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400" i="0">
                <a:solidFill>
                  <a:schemeClr val="tx1"/>
                </a:solidFill>
                <a:ea typeface="ＭＳ Ｐゴシック" charset="-128"/>
              </a:rPr>
              <a:t>温度（百万度）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4038600" y="1524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400" i="0">
                <a:solidFill>
                  <a:schemeClr val="tx1"/>
                </a:solidFill>
                <a:ea typeface="ＭＳ Ｐゴシック" charset="-128"/>
              </a:rPr>
              <a:t>比重（</a:t>
            </a:r>
            <a:r>
              <a:rPr lang="en-US" altLang="ja-JP" sz="1400" i="0">
                <a:solidFill>
                  <a:schemeClr val="tx1"/>
                </a:solidFill>
                <a:ea typeface="ＭＳ Ｐゴシック" charset="-128"/>
              </a:rPr>
              <a:t>kg/m</a:t>
            </a:r>
            <a:r>
              <a:rPr lang="en-US" altLang="ja-JP" sz="1400" i="0" baseline="30000">
                <a:solidFill>
                  <a:schemeClr val="tx1"/>
                </a:solidFill>
                <a:ea typeface="ＭＳ Ｐゴシック" charset="-128"/>
              </a:rPr>
              <a:t>3</a:t>
            </a:r>
            <a:r>
              <a:rPr lang="ja-JP" altLang="en-US" sz="1400" i="0">
                <a:solidFill>
                  <a:schemeClr val="tx1"/>
                </a:solidFill>
                <a:ea typeface="ＭＳ Ｐゴシック" charset="-128"/>
              </a:rPr>
              <a:t>）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5867400" y="25908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放射域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7543800" y="1219200"/>
            <a:ext cx="1219200" cy="3048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ニュートリノ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8153400" y="152400"/>
            <a:ext cx="38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82" name="Rectangle 14"/>
          <p:cNvSpPr>
            <a:spLocks noChangeArrowheads="1"/>
          </p:cNvSpPr>
          <p:nvPr/>
        </p:nvSpPr>
        <p:spPr bwMode="auto">
          <a:xfrm>
            <a:off x="6781800" y="4876800"/>
            <a:ext cx="30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83" name="Rectangle 15"/>
          <p:cNvSpPr>
            <a:spLocks noChangeArrowheads="1"/>
          </p:cNvSpPr>
          <p:nvPr/>
        </p:nvSpPr>
        <p:spPr bwMode="auto">
          <a:xfrm>
            <a:off x="8077200" y="28956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光子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84" name="Rectangle 16"/>
          <p:cNvSpPr>
            <a:spLocks noChangeArrowheads="1"/>
          </p:cNvSpPr>
          <p:nvPr/>
        </p:nvSpPr>
        <p:spPr bwMode="auto">
          <a:xfrm>
            <a:off x="7086600" y="4800600"/>
            <a:ext cx="1676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600" i="0">
                <a:solidFill>
                  <a:schemeClr val="tx1"/>
                </a:solidFill>
                <a:ea typeface="ＭＳ Ｐゴシック" charset="-128"/>
              </a:rPr>
              <a:t>半径（</a:t>
            </a:r>
            <a:r>
              <a:rPr lang="en-US" altLang="ja-JP" sz="1600" i="0">
                <a:solidFill>
                  <a:schemeClr val="tx1"/>
                </a:solidFill>
                <a:ea typeface="ＭＳ Ｐゴシック" charset="-128"/>
              </a:rPr>
              <a:t>69</a:t>
            </a:r>
            <a:r>
              <a:rPr lang="ja-JP" altLang="en-US" sz="1600" i="0">
                <a:solidFill>
                  <a:schemeClr val="tx1"/>
                </a:solidFill>
                <a:ea typeface="ＭＳ Ｐゴシック" charset="-128"/>
              </a:rPr>
              <a:t>万</a:t>
            </a:r>
            <a:r>
              <a:rPr lang="en-US" altLang="ja-JP" sz="1600" i="0">
                <a:solidFill>
                  <a:schemeClr val="tx1"/>
                </a:solidFill>
                <a:ea typeface="ＭＳ Ｐゴシック" charset="-128"/>
              </a:rPr>
              <a:t>6</a:t>
            </a:r>
            <a:r>
              <a:rPr lang="ja-JP" altLang="en-US" sz="1600" i="0">
                <a:solidFill>
                  <a:schemeClr val="tx1"/>
                </a:solidFill>
                <a:ea typeface="ＭＳ Ｐゴシック" charset="-128"/>
              </a:rPr>
              <a:t>千</a:t>
            </a:r>
            <a:r>
              <a:rPr lang="en-US" altLang="ja-JP" sz="1600" i="0">
                <a:solidFill>
                  <a:schemeClr val="tx1"/>
                </a:solidFill>
                <a:ea typeface="ＭＳ Ｐゴシック" charset="-128"/>
              </a:rPr>
              <a:t>km</a:t>
            </a:r>
            <a:r>
              <a:rPr lang="ja-JP" altLang="en-US" sz="1600" i="0">
                <a:solidFill>
                  <a:schemeClr val="tx1"/>
                </a:solidFill>
                <a:ea typeface="ＭＳ Ｐゴシック" charset="-128"/>
              </a:rPr>
              <a:t>）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0785" name="Rectangle 17"/>
          <p:cNvSpPr>
            <a:spLocks noChangeArrowheads="1"/>
          </p:cNvSpPr>
          <p:nvPr/>
        </p:nvSpPr>
        <p:spPr bwMode="auto">
          <a:xfrm flipV="1">
            <a:off x="8839200" y="0"/>
            <a:ext cx="3048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288925" y="273050"/>
            <a:ext cx="2595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FF00"/>
                </a:solidFill>
                <a:ea typeface="ＭＳ Ｐゴシック" charset="-128"/>
              </a:rPr>
              <a:t>太陽ニュートリノ</a:t>
            </a:r>
          </a:p>
        </p:txBody>
      </p:sp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762000" y="1066800"/>
            <a:ext cx="1762125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太陽中心部での</a:t>
            </a:r>
          </a:p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　　　核反応</a:t>
            </a:r>
          </a:p>
        </p:txBody>
      </p:sp>
      <p:sp>
        <p:nvSpPr>
          <p:cNvPr id="160788" name="AutoShape 20"/>
          <p:cNvSpPr>
            <a:spLocks noChangeArrowheads="1"/>
          </p:cNvSpPr>
          <p:nvPr/>
        </p:nvSpPr>
        <p:spPr bwMode="auto">
          <a:xfrm>
            <a:off x="1295400" y="182880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0789" name="Text Box 21"/>
          <p:cNvSpPr txBox="1">
            <a:spLocks noChangeArrowheads="1"/>
          </p:cNvSpPr>
          <p:nvPr/>
        </p:nvSpPr>
        <p:spPr bwMode="auto">
          <a:xfrm>
            <a:off x="1447800" y="24384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電子ニュートリノ</a:t>
            </a:r>
          </a:p>
        </p:txBody>
      </p:sp>
      <p:sp>
        <p:nvSpPr>
          <p:cNvPr id="160790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FFFF00"/>
                </a:solidFill>
                <a:ea typeface="ＭＳ Ｐゴシック" charset="-128"/>
              </a:rPr>
              <a:t>光</a:t>
            </a:r>
          </a:p>
        </p:txBody>
      </p:sp>
      <p:sp>
        <p:nvSpPr>
          <p:cNvPr id="160791" name="Line 23"/>
          <p:cNvSpPr>
            <a:spLocks noChangeShapeType="1"/>
          </p:cNvSpPr>
          <p:nvPr/>
        </p:nvSpPr>
        <p:spPr bwMode="auto">
          <a:xfrm>
            <a:off x="685800" y="2971800"/>
            <a:ext cx="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92" name="Line 24"/>
          <p:cNvSpPr>
            <a:spLocks noChangeShapeType="1"/>
          </p:cNvSpPr>
          <p:nvPr/>
        </p:nvSpPr>
        <p:spPr bwMode="auto">
          <a:xfrm>
            <a:off x="2743200" y="297180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93" name="Text Box 25"/>
          <p:cNvSpPr txBox="1">
            <a:spLocks noChangeArrowheads="1"/>
          </p:cNvSpPr>
          <p:nvPr/>
        </p:nvSpPr>
        <p:spPr bwMode="auto">
          <a:xfrm>
            <a:off x="609600" y="4038600"/>
            <a:ext cx="228600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　　　　太陽表面</a:t>
            </a:r>
          </a:p>
        </p:txBody>
      </p: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2209800" y="31242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1800" i="0">
                <a:solidFill>
                  <a:srgbClr val="D60093"/>
                </a:solidFill>
                <a:ea typeface="ＭＳ Ｐゴシック" charset="-128"/>
              </a:rPr>
              <a:t>2</a:t>
            </a:r>
            <a:r>
              <a:rPr lang="ja-JP" altLang="en-US" sz="1800" i="0">
                <a:solidFill>
                  <a:srgbClr val="D60093"/>
                </a:solidFill>
                <a:ea typeface="ＭＳ Ｐゴシック" charset="-128"/>
              </a:rPr>
              <a:t>秒</a:t>
            </a:r>
          </a:p>
        </p:txBody>
      </p:sp>
      <p:sp>
        <p:nvSpPr>
          <p:cNvPr id="160795" name="Text Box 27"/>
          <p:cNvSpPr txBox="1">
            <a:spLocks noChangeArrowheads="1"/>
          </p:cNvSpPr>
          <p:nvPr/>
        </p:nvSpPr>
        <p:spPr bwMode="auto">
          <a:xfrm>
            <a:off x="746125" y="314642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D60093"/>
                </a:solidFill>
                <a:ea typeface="ＭＳ Ｐゴシック" charset="-128"/>
              </a:rPr>
              <a:t>数百万年</a:t>
            </a:r>
          </a:p>
        </p:txBody>
      </p:sp>
      <p:sp>
        <p:nvSpPr>
          <p:cNvPr id="160796" name="Line 28"/>
          <p:cNvSpPr>
            <a:spLocks noChangeShapeType="1"/>
          </p:cNvSpPr>
          <p:nvPr/>
        </p:nvSpPr>
        <p:spPr bwMode="auto">
          <a:xfrm>
            <a:off x="685800" y="4495800"/>
            <a:ext cx="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97" name="Line 29"/>
          <p:cNvSpPr>
            <a:spLocks noChangeShapeType="1"/>
          </p:cNvSpPr>
          <p:nvPr/>
        </p:nvSpPr>
        <p:spPr bwMode="auto">
          <a:xfrm>
            <a:off x="2743200" y="449580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0798" name="Text Box 30"/>
          <p:cNvSpPr txBox="1">
            <a:spLocks noChangeArrowheads="1"/>
          </p:cNvSpPr>
          <p:nvPr/>
        </p:nvSpPr>
        <p:spPr bwMode="auto">
          <a:xfrm>
            <a:off x="533400" y="5867400"/>
            <a:ext cx="236220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　　　　　地球上</a:t>
            </a:r>
          </a:p>
        </p:txBody>
      </p:sp>
      <p:sp>
        <p:nvSpPr>
          <p:cNvPr id="160799" name="Text Box 31"/>
          <p:cNvSpPr txBox="1">
            <a:spLocks noChangeArrowheads="1"/>
          </p:cNvSpPr>
          <p:nvPr/>
        </p:nvSpPr>
        <p:spPr bwMode="auto">
          <a:xfrm>
            <a:off x="1371600" y="48768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1800" i="0">
                <a:solidFill>
                  <a:srgbClr val="D60093"/>
                </a:solidFill>
                <a:ea typeface="ＭＳ Ｐゴシック" charset="-128"/>
              </a:rPr>
              <a:t>499</a:t>
            </a:r>
            <a:r>
              <a:rPr lang="ja-JP" altLang="en-US" sz="1800" i="0">
                <a:solidFill>
                  <a:srgbClr val="D60093"/>
                </a:solidFill>
                <a:ea typeface="ＭＳ Ｐゴシック" charset="-128"/>
              </a:rPr>
              <a:t>秒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1026"/>
          <p:cNvGraphicFramePr>
            <a:graphicFrameLocks noChangeAspect="1"/>
          </p:cNvGraphicFramePr>
          <p:nvPr/>
        </p:nvGraphicFramePr>
        <p:xfrm>
          <a:off x="228600" y="787400"/>
          <a:ext cx="3351213" cy="508000"/>
        </p:xfrm>
        <a:graphic>
          <a:graphicData uri="http://schemas.openxmlformats.org/presentationml/2006/ole">
            <p:oleObj spid="_x0000_s91138" name="数式" r:id="rId3" imgW="1676160" imgH="253800" progId="Equation.3">
              <p:embed/>
            </p:oleObj>
          </a:graphicData>
        </a:graphic>
      </p:graphicFrame>
      <p:graphicFrame>
        <p:nvGraphicFramePr>
          <p:cNvPr id="143363" name="Object 1027"/>
          <p:cNvGraphicFramePr>
            <a:graphicFrameLocks noChangeAspect="1"/>
          </p:cNvGraphicFramePr>
          <p:nvPr/>
        </p:nvGraphicFramePr>
        <p:xfrm>
          <a:off x="1638300" y="1981200"/>
          <a:ext cx="2944813" cy="482600"/>
        </p:xfrm>
        <a:graphic>
          <a:graphicData uri="http://schemas.openxmlformats.org/presentationml/2006/ole">
            <p:oleObj spid="_x0000_s91139" name="数式" r:id="rId4" imgW="1473120" imgH="241200" progId="Equation.3">
              <p:embed/>
            </p:oleObj>
          </a:graphicData>
        </a:graphic>
      </p:graphicFrame>
      <p:graphicFrame>
        <p:nvGraphicFramePr>
          <p:cNvPr id="143364" name="Object 1028"/>
          <p:cNvGraphicFramePr>
            <a:graphicFrameLocks noChangeAspect="1"/>
          </p:cNvGraphicFramePr>
          <p:nvPr/>
        </p:nvGraphicFramePr>
        <p:xfrm>
          <a:off x="4941888" y="814388"/>
          <a:ext cx="3249612" cy="508000"/>
        </p:xfrm>
        <a:graphic>
          <a:graphicData uri="http://schemas.openxmlformats.org/presentationml/2006/ole">
            <p:oleObj spid="_x0000_s91140" name="数式" r:id="rId5" imgW="1625400" imgH="253800" progId="Equation.3">
              <p:embed/>
            </p:oleObj>
          </a:graphicData>
        </a:graphic>
      </p:graphicFrame>
      <p:graphicFrame>
        <p:nvGraphicFramePr>
          <p:cNvPr id="143365" name="Object 1029"/>
          <p:cNvGraphicFramePr>
            <a:graphicFrameLocks noChangeAspect="1"/>
          </p:cNvGraphicFramePr>
          <p:nvPr/>
        </p:nvGraphicFramePr>
        <p:xfrm>
          <a:off x="160338" y="3175000"/>
          <a:ext cx="3554412" cy="482600"/>
        </p:xfrm>
        <a:graphic>
          <a:graphicData uri="http://schemas.openxmlformats.org/presentationml/2006/ole">
            <p:oleObj spid="_x0000_s91141" name="数式" r:id="rId6" imgW="1777680" imgH="241200" progId="Equation.3">
              <p:embed/>
            </p:oleObj>
          </a:graphicData>
        </a:graphic>
      </p:graphicFrame>
      <p:graphicFrame>
        <p:nvGraphicFramePr>
          <p:cNvPr id="143366" name="Object 1030"/>
          <p:cNvGraphicFramePr>
            <a:graphicFrameLocks noChangeAspect="1"/>
          </p:cNvGraphicFramePr>
          <p:nvPr/>
        </p:nvGraphicFramePr>
        <p:xfrm>
          <a:off x="4752975" y="3175000"/>
          <a:ext cx="3402013" cy="482600"/>
        </p:xfrm>
        <a:graphic>
          <a:graphicData uri="http://schemas.openxmlformats.org/presentationml/2006/ole">
            <p:oleObj spid="_x0000_s91142" name="数式" r:id="rId7" imgW="1701720" imgH="241200" progId="Equation.3">
              <p:embed/>
            </p:oleObj>
          </a:graphicData>
        </a:graphic>
      </p:graphicFrame>
      <p:graphicFrame>
        <p:nvGraphicFramePr>
          <p:cNvPr id="143367" name="Object 1031"/>
          <p:cNvGraphicFramePr>
            <a:graphicFrameLocks noChangeAspect="1"/>
          </p:cNvGraphicFramePr>
          <p:nvPr/>
        </p:nvGraphicFramePr>
        <p:xfrm>
          <a:off x="1042988" y="4419600"/>
          <a:ext cx="3148012" cy="1524000"/>
        </p:xfrm>
        <a:graphic>
          <a:graphicData uri="http://schemas.openxmlformats.org/presentationml/2006/ole">
            <p:oleObj spid="_x0000_s91143" name="数式" r:id="rId8" imgW="1574640" imgH="761760" progId="Equation.3">
              <p:embed/>
            </p:oleObj>
          </a:graphicData>
        </a:graphic>
      </p:graphicFrame>
      <p:graphicFrame>
        <p:nvGraphicFramePr>
          <p:cNvPr id="143368" name="Object 1032"/>
          <p:cNvGraphicFramePr>
            <a:graphicFrameLocks noChangeAspect="1"/>
          </p:cNvGraphicFramePr>
          <p:nvPr/>
        </p:nvGraphicFramePr>
        <p:xfrm>
          <a:off x="5438775" y="4470400"/>
          <a:ext cx="3248025" cy="1016000"/>
        </p:xfrm>
        <a:graphic>
          <a:graphicData uri="http://schemas.openxmlformats.org/presentationml/2006/ole">
            <p:oleObj spid="_x0000_s91144" name="数式" r:id="rId9" imgW="1625400" imgH="507960" progId="Equation.3">
              <p:embed/>
            </p:oleObj>
          </a:graphicData>
        </a:graphic>
      </p:graphicFrame>
      <p:graphicFrame>
        <p:nvGraphicFramePr>
          <p:cNvPr id="143369" name="Object 1033"/>
          <p:cNvGraphicFramePr>
            <a:graphicFrameLocks noChangeAspect="1"/>
          </p:cNvGraphicFramePr>
          <p:nvPr/>
        </p:nvGraphicFramePr>
        <p:xfrm>
          <a:off x="4737100" y="6045200"/>
          <a:ext cx="3681413" cy="508000"/>
        </p:xfrm>
        <a:graphic>
          <a:graphicData uri="http://schemas.openxmlformats.org/presentationml/2006/ole">
            <p:oleObj spid="_x0000_s91145" name="数式" r:id="rId10" imgW="1841400" imgH="253800" progId="Equation.3">
              <p:embed/>
            </p:oleObj>
          </a:graphicData>
        </a:graphic>
      </p:graphicFrame>
      <p:sp>
        <p:nvSpPr>
          <p:cNvPr id="143370" name="Line 1034"/>
          <p:cNvSpPr>
            <a:spLocks noChangeShapeType="1"/>
          </p:cNvSpPr>
          <p:nvPr/>
        </p:nvSpPr>
        <p:spPr bwMode="auto">
          <a:xfrm>
            <a:off x="1828800" y="1295400"/>
            <a:ext cx="990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3371" name="Line 1035"/>
          <p:cNvSpPr>
            <a:spLocks noChangeShapeType="1"/>
          </p:cNvSpPr>
          <p:nvPr/>
        </p:nvSpPr>
        <p:spPr bwMode="auto">
          <a:xfrm flipH="1">
            <a:off x="4038600" y="1371600"/>
            <a:ext cx="11430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/>
          <a:lstStyle/>
          <a:p>
            <a:endParaRPr lang="ja-JP" altLang="en-US"/>
          </a:p>
        </p:txBody>
      </p:sp>
      <p:cxnSp>
        <p:nvCxnSpPr>
          <p:cNvPr id="143372" name="AutoShape 1036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938338" y="2473325"/>
            <a:ext cx="1173162" cy="6921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43373" name="AutoShape 1037"/>
          <p:cNvCxnSpPr>
            <a:cxnSpLocks noChangeShapeType="1"/>
          </p:cNvCxnSpPr>
          <p:nvPr/>
        </p:nvCxnSpPr>
        <p:spPr bwMode="auto">
          <a:xfrm>
            <a:off x="3492500" y="2473325"/>
            <a:ext cx="1841500" cy="6794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43374" name="AutoShape 1038"/>
          <p:cNvCxnSpPr>
            <a:cxnSpLocks noChangeShapeType="1"/>
          </p:cNvCxnSpPr>
          <p:nvPr/>
        </p:nvCxnSpPr>
        <p:spPr bwMode="auto">
          <a:xfrm flipH="1">
            <a:off x="3657600" y="3667125"/>
            <a:ext cx="2339975" cy="723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43375" name="AutoShape 1039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6454775" y="3667125"/>
            <a:ext cx="608013" cy="793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43376" name="Text Box 1040"/>
          <p:cNvSpPr txBox="1">
            <a:spLocks noChangeArrowheads="1"/>
          </p:cNvSpPr>
          <p:nvPr/>
        </p:nvSpPr>
        <p:spPr bwMode="auto">
          <a:xfrm>
            <a:off x="1066800" y="2667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2400" i="0">
                <a:solidFill>
                  <a:schemeClr val="tx1"/>
                </a:solidFill>
                <a:ea typeface="HGS創英角ｺﾞｼｯｸUB" pitchFamily="50" charset="-128"/>
              </a:rPr>
              <a:t>85 %</a:t>
            </a:r>
            <a:endParaRPr kumimoji="0" lang="en-US" altLang="ja-JP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43377" name="Text Box 1041"/>
          <p:cNvSpPr txBox="1">
            <a:spLocks noChangeArrowheads="1"/>
          </p:cNvSpPr>
          <p:nvPr/>
        </p:nvSpPr>
        <p:spPr bwMode="auto">
          <a:xfrm>
            <a:off x="5257800" y="2667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2400" i="0">
                <a:solidFill>
                  <a:schemeClr val="tx1"/>
                </a:solidFill>
                <a:ea typeface="HGS創英角ｺﾞｼｯｸUB" pitchFamily="50" charset="-128"/>
              </a:rPr>
              <a:t>15 %</a:t>
            </a:r>
            <a:endParaRPr kumimoji="0" lang="en-US" altLang="ja-JP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43378" name="Text Box 1042"/>
          <p:cNvSpPr txBox="1">
            <a:spLocks noChangeArrowheads="1"/>
          </p:cNvSpPr>
          <p:nvPr/>
        </p:nvSpPr>
        <p:spPr bwMode="auto">
          <a:xfrm>
            <a:off x="3200400" y="3810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2400" i="0">
                <a:solidFill>
                  <a:schemeClr val="tx1"/>
                </a:solidFill>
                <a:ea typeface="HGS創英角ｺﾞｼｯｸUB" pitchFamily="50" charset="-128"/>
              </a:rPr>
              <a:t>0.02 %</a:t>
            </a:r>
            <a:endParaRPr kumimoji="0" lang="en-US" altLang="ja-JP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43381" name="Text Box 1045"/>
          <p:cNvSpPr txBox="1">
            <a:spLocks noChangeArrowheads="1"/>
          </p:cNvSpPr>
          <p:nvPr/>
        </p:nvSpPr>
        <p:spPr bwMode="auto">
          <a:xfrm>
            <a:off x="5105400" y="2286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HGS創英角ｺﾞｼｯｸUB" pitchFamily="50" charset="-128"/>
              </a:rPr>
              <a:t>http://cupp.oulu.fi/neutrino/</a:t>
            </a:r>
            <a:endParaRPr kumimoji="0" lang="en-US" altLang="ja-JP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D:\Print\talk\021018_satou\bluesnspecpercen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78875" cy="6561138"/>
          </a:xfrm>
          <a:prstGeom prst="rect">
            <a:avLst/>
          </a:prstGeom>
          <a:noFill/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7848600" y="152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Bahcall</a:t>
            </a:r>
            <a:endParaRPr lang="en-US" altLang="ja-JP" sz="4000" i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P創英角ｺﾞｼｯｸUB" pitchFamily="50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76200" y="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1946</a:t>
            </a:r>
            <a:r>
              <a:rPr lang="ja-JP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年   </a:t>
            </a:r>
            <a:r>
              <a:rPr lang="ja-JP" altLang="en-US" sz="32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ポンテコルボのアイディア</a:t>
            </a:r>
          </a:p>
        </p:txBody>
      </p:sp>
      <p:graphicFrame>
        <p:nvGraphicFramePr>
          <p:cNvPr id="144387" name="Object 3"/>
          <p:cNvGraphicFramePr>
            <a:graphicFrameLocks noChangeAspect="1"/>
          </p:cNvGraphicFramePr>
          <p:nvPr/>
        </p:nvGraphicFramePr>
        <p:xfrm>
          <a:off x="549275" y="609600"/>
          <a:ext cx="4422775" cy="762000"/>
        </p:xfrm>
        <a:graphic>
          <a:graphicData uri="http://schemas.openxmlformats.org/presentationml/2006/ole">
            <p:oleObj spid="_x0000_s92162" name="数式" r:id="rId3" imgW="1473120" imgH="253800" progId="Equation.3">
              <p:embed/>
            </p:oleObj>
          </a:graphicData>
        </a:graphic>
      </p:graphicFrame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381000" y="133985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太陽から来るニュートリノを見る</a:t>
            </a:r>
            <a:endParaRPr lang="ja-JP" altLang="en-US" sz="3600" i="0">
              <a:solidFill>
                <a:schemeClr val="accent2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" y="2514600"/>
            <a:ext cx="8915400" cy="3840163"/>
            <a:chOff x="48" y="1584"/>
            <a:chExt cx="5616" cy="2419"/>
          </a:xfrm>
        </p:grpSpPr>
        <p:sp>
          <p:nvSpPr>
            <p:cNvPr id="144390" name="AutoShape 6"/>
            <p:cNvSpPr>
              <a:spLocks noChangeArrowheads="1"/>
            </p:cNvSpPr>
            <p:nvPr/>
          </p:nvSpPr>
          <p:spPr bwMode="auto">
            <a:xfrm>
              <a:off x="48" y="1593"/>
              <a:ext cx="2352" cy="384"/>
            </a:xfrm>
            <a:prstGeom prst="roundRect">
              <a:avLst>
                <a:gd name="adj" fmla="val 3006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92190" tIns="46095" rIns="92190" bIns="46095" anchor="ctr"/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1968</a:t>
              </a:r>
              <a:r>
                <a:rPr lang="ja-JP" altLang="en-US" sz="3200" i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年～ デービス</a:t>
              </a:r>
            </a:p>
          </p:txBody>
        </p:sp>
        <p:sp>
          <p:nvSpPr>
            <p:cNvPr id="144391" name="Rectangle 7"/>
            <p:cNvSpPr>
              <a:spLocks noChangeArrowheads="1"/>
            </p:cNvSpPr>
            <p:nvPr/>
          </p:nvSpPr>
          <p:spPr bwMode="auto">
            <a:xfrm>
              <a:off x="288" y="3235"/>
              <a:ext cx="52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しかし、太陽模型や実験がおかしいのでは？</a:t>
              </a:r>
            </a:p>
          </p:txBody>
        </p:sp>
        <p:sp>
          <p:nvSpPr>
            <p:cNvPr id="144392" name="Rectangle 8"/>
            <p:cNvSpPr>
              <a:spLocks noChangeArrowheads="1"/>
            </p:cNvSpPr>
            <p:nvPr/>
          </p:nvSpPr>
          <p:spPr bwMode="auto">
            <a:xfrm>
              <a:off x="288" y="2160"/>
              <a:ext cx="528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太陽から来るニュートリノが　　　　　　　　　　　　 　足りない</a:t>
              </a:r>
              <a:r>
                <a:rPr lang="ja-JP" altLang="en-US" sz="14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en-US" altLang="ja-JP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!!</a:t>
              </a:r>
            </a:p>
          </p:txBody>
        </p:sp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>
              <a:off x="2688" y="1584"/>
              <a:ext cx="29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800" i="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（</a:t>
              </a:r>
              <a:r>
                <a:rPr lang="en-US" altLang="ja-JP" sz="2800" i="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2002</a:t>
              </a:r>
              <a:r>
                <a:rPr lang="ja-JP" altLang="en-US" sz="2800" i="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年 ノーベル物理学賞）</a:t>
              </a:r>
            </a:p>
          </p:txBody>
        </p:sp>
        <p:sp>
          <p:nvSpPr>
            <p:cNvPr id="144394" name="Rectangle 10"/>
            <p:cNvSpPr>
              <a:spLocks noChangeArrowheads="1"/>
            </p:cNvSpPr>
            <p:nvPr/>
          </p:nvSpPr>
          <p:spPr bwMode="auto">
            <a:xfrm>
              <a:off x="288" y="3715"/>
              <a:ext cx="5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（太陽から来ているニュートリノを見ているのか？ など）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76200" y="1524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1987</a:t>
            </a:r>
            <a:r>
              <a:rPr lang="ja-JP" altLang="en-US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年   </a:t>
            </a:r>
            <a:r>
              <a:rPr lang="en-US" altLang="ja-JP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Kamioka</a:t>
            </a:r>
            <a:r>
              <a:rPr lang="en-US" altLang="ja-JP" sz="4000" i="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NDE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57200" y="4343400"/>
            <a:ext cx="838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太陽から来たニュートリノ　　　　　　　　　 　　やはり足りない</a:t>
            </a:r>
            <a:r>
              <a:rPr lang="ja-JP" altLang="en-US" sz="14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en-US" altLang="ja-JP" sz="40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!!</a:t>
            </a:r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228600" y="2971800"/>
            <a:ext cx="861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方向とエネルギーを含めて　　　　　　　　　　　ニュートリノを検出</a:t>
            </a:r>
            <a:endParaRPr lang="ja-JP" altLang="en-US" sz="3600" i="0">
              <a:solidFill>
                <a:schemeClr val="accent2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5638800" y="258763"/>
            <a:ext cx="2514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小柴　戸塚</a:t>
            </a:r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3429000" y="1004888"/>
            <a:ext cx="472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800" i="0">
                <a:solidFill>
                  <a:schemeClr val="accent2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Nucleon Decay Experiment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3352800" y="1600200"/>
            <a:ext cx="541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Neutrino Detection Experiment !!</a:t>
            </a:r>
            <a:r>
              <a:rPr lang="ja-JP" altLang="en-US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utoUpdateAnimBg="0"/>
      <p:bldP spid="14541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5562600" y="2133600"/>
            <a:ext cx="3352800" cy="16764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506095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岐阜県吉城郡神岡町茂住神岡鉱山の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坑道地下１０００メートルに設置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1828800"/>
            <a:ext cx="3886200" cy="4495800"/>
            <a:chOff x="1824" y="624"/>
            <a:chExt cx="2448" cy="2832"/>
          </a:xfrm>
        </p:grpSpPr>
        <p:graphicFrame>
          <p:nvGraphicFramePr>
            <p:cNvPr id="161797" name="Object 5"/>
            <p:cNvGraphicFramePr>
              <a:graphicFrameLocks noChangeAspect="1"/>
            </p:cNvGraphicFramePr>
            <p:nvPr/>
          </p:nvGraphicFramePr>
          <p:xfrm>
            <a:off x="1824" y="624"/>
            <a:ext cx="2448" cy="2832"/>
          </p:xfrm>
          <a:graphic>
            <a:graphicData uri="http://schemas.openxmlformats.org/presentationml/2006/ole">
              <p:oleObj spid="_x0000_s93186" name="ｸﾘｯﾌﾟ" r:id="rId3" imgW="1386000" imgH="1378080" progId="">
                <p:embed/>
              </p:oleObj>
            </a:graphicData>
          </a:graphic>
        </p:graphicFrame>
        <p:sp>
          <p:nvSpPr>
            <p:cNvPr id="161798" name="Text Box 6"/>
            <p:cNvSpPr txBox="1">
              <a:spLocks noChangeArrowheads="1"/>
            </p:cNvSpPr>
            <p:nvPr/>
          </p:nvSpPr>
          <p:spPr bwMode="auto">
            <a:xfrm>
              <a:off x="2064" y="816"/>
              <a:ext cx="19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ja-JP" altLang="en-US" sz="2400" i="0">
                  <a:solidFill>
                    <a:schemeClr val="tx1"/>
                  </a:solidFill>
                  <a:latin typeface="Symbol" pitchFamily="18" charset="2"/>
                  <a:ea typeface="ＭＳ Ｐゴシック" charset="-128"/>
                </a:rPr>
                <a:t>池の山 １３００メートル</a:t>
              </a:r>
            </a:p>
          </p:txBody>
        </p:sp>
        <p:sp>
          <p:nvSpPr>
            <p:cNvPr id="161799" name="Rectangle 7"/>
            <p:cNvSpPr>
              <a:spLocks noChangeArrowheads="1"/>
            </p:cNvSpPr>
            <p:nvPr/>
          </p:nvSpPr>
          <p:spPr bwMode="auto">
            <a:xfrm>
              <a:off x="2304" y="220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800" name="Rectangle 8"/>
            <p:cNvSpPr>
              <a:spLocks noChangeArrowheads="1"/>
            </p:cNvSpPr>
            <p:nvPr/>
          </p:nvSpPr>
          <p:spPr bwMode="auto">
            <a:xfrm>
              <a:off x="2496" y="2352"/>
              <a:ext cx="1776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801" name="Line 9"/>
            <p:cNvSpPr>
              <a:spLocks noChangeShapeType="1"/>
            </p:cNvSpPr>
            <p:nvPr/>
          </p:nvSpPr>
          <p:spPr bwMode="auto">
            <a:xfrm>
              <a:off x="2400" y="1200"/>
              <a:ext cx="0" cy="1008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802" name="Text Box 10"/>
            <p:cNvSpPr txBox="1">
              <a:spLocks noChangeArrowheads="1"/>
            </p:cNvSpPr>
            <p:nvPr/>
          </p:nvSpPr>
          <p:spPr bwMode="auto">
            <a:xfrm>
              <a:off x="2448" y="1920"/>
              <a:ext cx="1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ja-JP" altLang="en-US" sz="2400" i="0">
                  <a:solidFill>
                    <a:srgbClr val="FF9933"/>
                  </a:solidFill>
                  <a:latin typeface="Symbol" pitchFamily="18" charset="2"/>
                  <a:ea typeface="ＭＳ Ｐゴシック" charset="-128"/>
                </a:rPr>
                <a:t>１０００メートル</a:t>
              </a:r>
              <a:endPara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endParaRPr>
            </a:p>
          </p:txBody>
        </p:sp>
      </p:grp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381000" y="152400"/>
            <a:ext cx="3976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CC00"/>
                </a:solidFill>
                <a:ea typeface="ＭＳ Ｐゴシック" charset="-128"/>
              </a:rPr>
              <a:t>スーパーカミオカンデとは</a:t>
            </a: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5638800" y="2286000"/>
            <a:ext cx="3289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宇宙線を岩盤で遮蔽し、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ニュートリノのみを見る</a:t>
            </a:r>
          </a:p>
        </p:txBody>
      </p:sp>
      <p:sp>
        <p:nvSpPr>
          <p:cNvPr id="161805" name="Text Box 13"/>
          <p:cNvSpPr txBox="1">
            <a:spLocks noChangeArrowheads="1"/>
          </p:cNvSpPr>
          <p:nvPr/>
        </p:nvSpPr>
        <p:spPr bwMode="auto">
          <a:xfrm>
            <a:off x="5562600" y="1219200"/>
            <a:ext cx="295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9900"/>
                </a:solidFill>
                <a:ea typeface="ＭＳ Ｐゴシック" charset="-128"/>
              </a:rPr>
              <a:t>なぜ地下なのか？</a:t>
            </a:r>
          </a:p>
        </p:txBody>
      </p: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5943600" y="3200400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地上の</a:t>
            </a:r>
            <a:r>
              <a:rPr lang="en-US" altLang="ja-JP" sz="2400" i="0">
                <a:solidFill>
                  <a:srgbClr val="FFFF00"/>
                </a:solidFill>
                <a:ea typeface="ＭＳ Ｐゴシック" charset="-128"/>
              </a:rPr>
              <a:t>10</a:t>
            </a: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万分の</a:t>
            </a:r>
            <a:r>
              <a:rPr lang="en-US" altLang="ja-JP" sz="2400" i="0">
                <a:solidFill>
                  <a:srgbClr val="FFFF00"/>
                </a:solidFill>
                <a:ea typeface="ＭＳ Ｐゴシック" charset="-128"/>
              </a:rPr>
              <a:t>1</a:t>
            </a:r>
          </a:p>
        </p:txBody>
      </p:sp>
      <p:sp>
        <p:nvSpPr>
          <p:cNvPr id="161807" name="Text Box 15"/>
          <p:cNvSpPr txBox="1">
            <a:spLocks noChangeArrowheads="1"/>
          </p:cNvSpPr>
          <p:nvPr/>
        </p:nvSpPr>
        <p:spPr bwMode="auto">
          <a:xfrm>
            <a:off x="2041525" y="5356225"/>
            <a:ext cx="221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スーパーカミオカンデ</a:t>
            </a:r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1524000" y="5129213"/>
            <a:ext cx="2906713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スーパーカミオカンデ</a:t>
            </a:r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-1082675" y="5965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ja-JP" altLang="ja-JP" sz="18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1810" name="AutoShape 18"/>
          <p:cNvSpPr>
            <a:spLocks noChangeArrowheads="1"/>
          </p:cNvSpPr>
          <p:nvPr/>
        </p:nvSpPr>
        <p:spPr bwMode="auto">
          <a:xfrm rot="-10710223">
            <a:off x="1066800" y="4343400"/>
            <a:ext cx="381000" cy="1143000"/>
          </a:xfrm>
          <a:prstGeom prst="curvedLef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1811" name="Text Box 19"/>
          <p:cNvSpPr txBox="1">
            <a:spLocks noChangeArrowheads="1"/>
          </p:cNvSpPr>
          <p:nvPr/>
        </p:nvSpPr>
        <p:spPr bwMode="auto">
          <a:xfrm>
            <a:off x="4800600" y="5257800"/>
            <a:ext cx="4235450" cy="822325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光電子増倍管で壁面を覆い尽く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された巨大な純水槽</a:t>
            </a:r>
          </a:p>
        </p:txBody>
      </p:sp>
      <p:sp>
        <p:nvSpPr>
          <p:cNvPr id="161812" name="AutoShape 20"/>
          <p:cNvSpPr>
            <a:spLocks/>
          </p:cNvSpPr>
          <p:nvPr/>
        </p:nvSpPr>
        <p:spPr bwMode="auto">
          <a:xfrm>
            <a:off x="5867400" y="4724400"/>
            <a:ext cx="1524000" cy="508000"/>
          </a:xfrm>
          <a:prstGeom prst="borderCallout2">
            <a:avLst>
              <a:gd name="adj1" fmla="val 22500"/>
              <a:gd name="adj2" fmla="val -5000"/>
              <a:gd name="adj3" fmla="val 22500"/>
              <a:gd name="adj4" fmla="val -25940"/>
              <a:gd name="adj5" fmla="val 107500"/>
              <a:gd name="adj6" fmla="val -93648"/>
            </a:avLst>
          </a:prstGeom>
          <a:solidFill>
            <a:srgbClr val="66FF33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000066"/>
                </a:solidFill>
                <a:ea typeface="ＭＳ Ｐゴシック" charset="-128"/>
              </a:rPr>
              <a:t>観測装置</a:t>
            </a:r>
          </a:p>
        </p:txBody>
      </p:sp>
      <p:sp>
        <p:nvSpPr>
          <p:cNvPr id="161813" name="Line 21"/>
          <p:cNvSpPr>
            <a:spLocks noChangeShapeType="1"/>
          </p:cNvSpPr>
          <p:nvPr/>
        </p:nvSpPr>
        <p:spPr bwMode="auto">
          <a:xfrm>
            <a:off x="457200" y="609600"/>
            <a:ext cx="3810000" cy="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1814" name="AutoShape 22"/>
          <p:cNvSpPr>
            <a:spLocks noChangeArrowheads="1"/>
          </p:cNvSpPr>
          <p:nvPr/>
        </p:nvSpPr>
        <p:spPr bwMode="auto">
          <a:xfrm flipH="1">
            <a:off x="4953000" y="1295400"/>
            <a:ext cx="533400" cy="1981200"/>
          </a:xfrm>
          <a:prstGeom prst="curvedLeftArrow">
            <a:avLst>
              <a:gd name="adj1" fmla="val 74286"/>
              <a:gd name="adj2" fmla="val 148571"/>
              <a:gd name="adj3" fmla="val 33333"/>
            </a:avLst>
          </a:prstGeom>
          <a:solidFill>
            <a:srgbClr val="FF07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381000" y="2286000"/>
            <a:ext cx="3124200" cy="40386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3" name="Line 3"/>
          <p:cNvSpPr>
            <a:spLocks noChangeShapeType="1"/>
          </p:cNvSpPr>
          <p:nvPr/>
        </p:nvSpPr>
        <p:spPr bwMode="auto">
          <a:xfrm>
            <a:off x="7932738" y="4024313"/>
            <a:ext cx="700087" cy="5635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63844" name="Object 4"/>
          <p:cNvGraphicFramePr>
            <a:graphicFrameLocks noChangeAspect="1"/>
          </p:cNvGraphicFramePr>
          <p:nvPr/>
        </p:nvGraphicFramePr>
        <p:xfrm>
          <a:off x="3733800" y="0"/>
          <a:ext cx="5410200" cy="6858000"/>
        </p:xfrm>
        <a:graphic>
          <a:graphicData uri="http://schemas.openxmlformats.org/presentationml/2006/ole">
            <p:oleObj spid="_x0000_s94210" name="ﾋﾞｯﾄﾏｯﾌﾟ ｲﾒｰｼﾞ" r:id="rId3" imgW="7561905" imgH="9116698" progId="PBrush">
              <p:embed/>
            </p:oleObj>
          </a:graphicData>
        </a:graphic>
      </p:graphicFrame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6149975" y="0"/>
            <a:ext cx="2101850" cy="5230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6" name="Line 6"/>
          <p:cNvSpPr>
            <a:spLocks noChangeShapeType="1"/>
          </p:cNvSpPr>
          <p:nvPr/>
        </p:nvSpPr>
        <p:spPr bwMode="auto">
          <a:xfrm>
            <a:off x="7772400" y="4038600"/>
            <a:ext cx="53975" cy="1690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7" name="Freeform 7"/>
          <p:cNvSpPr>
            <a:spLocks/>
          </p:cNvSpPr>
          <p:nvPr/>
        </p:nvSpPr>
        <p:spPr bwMode="auto">
          <a:xfrm>
            <a:off x="8045450" y="4578350"/>
            <a:ext cx="500063" cy="54927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32" y="222"/>
              </a:cxn>
              <a:cxn ang="0">
                <a:pos x="48" y="198"/>
              </a:cxn>
              <a:cxn ang="0">
                <a:pos x="56" y="174"/>
              </a:cxn>
              <a:cxn ang="0">
                <a:pos x="275" y="12"/>
              </a:cxn>
              <a:cxn ang="0">
                <a:pos x="446" y="4"/>
              </a:cxn>
            </a:cxnLst>
            <a:rect l="0" t="0" r="r" b="b"/>
            <a:pathLst>
              <a:path w="446" h="328">
                <a:moveTo>
                  <a:pt x="0" y="328"/>
                </a:moveTo>
                <a:cubicBezTo>
                  <a:pt x="10" y="297"/>
                  <a:pt x="14" y="249"/>
                  <a:pt x="32" y="222"/>
                </a:cubicBezTo>
                <a:cubicBezTo>
                  <a:pt x="37" y="214"/>
                  <a:pt x="44" y="207"/>
                  <a:pt x="48" y="198"/>
                </a:cubicBezTo>
                <a:cubicBezTo>
                  <a:pt x="52" y="190"/>
                  <a:pt x="52" y="181"/>
                  <a:pt x="56" y="174"/>
                </a:cubicBezTo>
                <a:cubicBezTo>
                  <a:pt x="103" y="100"/>
                  <a:pt x="183" y="23"/>
                  <a:pt x="275" y="12"/>
                </a:cubicBezTo>
                <a:cubicBezTo>
                  <a:pt x="375" y="0"/>
                  <a:pt x="318" y="4"/>
                  <a:pt x="446" y="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8" name="Freeform 8"/>
          <p:cNvSpPr>
            <a:spLocks/>
          </p:cNvSpPr>
          <p:nvPr/>
        </p:nvSpPr>
        <p:spPr bwMode="auto">
          <a:xfrm>
            <a:off x="7826375" y="5127625"/>
            <a:ext cx="692150" cy="663575"/>
          </a:xfrm>
          <a:custGeom>
            <a:avLst/>
            <a:gdLst/>
            <a:ahLst/>
            <a:cxnLst>
              <a:cxn ang="0">
                <a:pos x="195" y="0"/>
              </a:cxn>
              <a:cxn ang="0">
                <a:pos x="97" y="32"/>
              </a:cxn>
              <a:cxn ang="0">
                <a:pos x="24" y="138"/>
              </a:cxn>
              <a:cxn ang="0">
                <a:pos x="0" y="235"/>
              </a:cxn>
              <a:cxn ang="0">
                <a:pos x="49" y="357"/>
              </a:cxn>
              <a:cxn ang="0">
                <a:pos x="122" y="373"/>
              </a:cxn>
              <a:cxn ang="0">
                <a:pos x="543" y="348"/>
              </a:cxn>
              <a:cxn ang="0">
                <a:pos x="616" y="308"/>
              </a:cxn>
            </a:cxnLst>
            <a:rect l="0" t="0" r="r" b="b"/>
            <a:pathLst>
              <a:path w="616" h="396">
                <a:moveTo>
                  <a:pt x="195" y="0"/>
                </a:moveTo>
                <a:cubicBezTo>
                  <a:pt x="160" y="7"/>
                  <a:pt x="125" y="9"/>
                  <a:pt x="97" y="32"/>
                </a:cubicBezTo>
                <a:cubicBezTo>
                  <a:pt x="61" y="61"/>
                  <a:pt x="54" y="108"/>
                  <a:pt x="24" y="138"/>
                </a:cubicBezTo>
                <a:cubicBezTo>
                  <a:pt x="13" y="170"/>
                  <a:pt x="6" y="202"/>
                  <a:pt x="0" y="235"/>
                </a:cubicBezTo>
                <a:cubicBezTo>
                  <a:pt x="4" y="266"/>
                  <a:pt x="8" y="341"/>
                  <a:pt x="49" y="357"/>
                </a:cubicBezTo>
                <a:cubicBezTo>
                  <a:pt x="72" y="366"/>
                  <a:pt x="98" y="365"/>
                  <a:pt x="122" y="373"/>
                </a:cubicBezTo>
                <a:cubicBezTo>
                  <a:pt x="231" y="371"/>
                  <a:pt x="415" y="396"/>
                  <a:pt x="543" y="348"/>
                </a:cubicBezTo>
                <a:cubicBezTo>
                  <a:pt x="565" y="327"/>
                  <a:pt x="595" y="329"/>
                  <a:pt x="616" y="30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4953000" y="228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00FF"/>
                </a:solidFill>
                <a:latin typeface="Symbol" pitchFamily="18" charset="2"/>
                <a:ea typeface="ＭＳ Ｐゴシック" charset="-128"/>
              </a:rPr>
              <a:t>荷電粒子</a:t>
            </a:r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>
            <a:off x="7772400" y="4038600"/>
            <a:ext cx="700088" cy="563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4175125" y="5659438"/>
            <a:ext cx="200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00FF"/>
                </a:solidFill>
                <a:ea typeface="ＭＳ Ｐゴシック" charset="-128"/>
              </a:rPr>
              <a:t>チェレンコフ光</a:t>
            </a:r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 flipV="1">
            <a:off x="6096000" y="4953000"/>
            <a:ext cx="16764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304800" y="228600"/>
            <a:ext cx="289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スーパーカミオカンデ</a:t>
            </a:r>
          </a:p>
        </p:txBody>
      </p:sp>
      <p:sp>
        <p:nvSpPr>
          <p:cNvPr id="163854" name="AutoShape 14"/>
          <p:cNvSpPr>
            <a:spLocks noChangeArrowheads="1"/>
          </p:cNvSpPr>
          <p:nvPr/>
        </p:nvSpPr>
        <p:spPr bwMode="auto">
          <a:xfrm>
            <a:off x="1371600" y="685800"/>
            <a:ext cx="762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228600" y="1193800"/>
            <a:ext cx="3338513" cy="396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bg1"/>
                </a:solidFill>
                <a:ea typeface="ＭＳ Ｐゴシック" charset="-128"/>
              </a:rPr>
              <a:t>ウォーターチェレンコフ検出器</a:t>
            </a:r>
          </a:p>
        </p:txBody>
      </p:sp>
      <p:sp>
        <p:nvSpPr>
          <p:cNvPr id="163856" name="Text Box 16"/>
          <p:cNvSpPr txBox="1">
            <a:spLocks noChangeArrowheads="1"/>
          </p:cNvSpPr>
          <p:nvPr/>
        </p:nvSpPr>
        <p:spPr bwMode="auto">
          <a:xfrm>
            <a:off x="381000" y="1828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CC6600"/>
                </a:solidFill>
                <a:ea typeface="ＭＳ Ｐゴシック" charset="-128"/>
              </a:rPr>
              <a:t>動作機構</a:t>
            </a:r>
          </a:p>
        </p:txBody>
      </p:sp>
      <p:sp>
        <p:nvSpPr>
          <p:cNvPr id="163857" name="Line 17"/>
          <p:cNvSpPr>
            <a:spLocks noChangeShapeType="1"/>
          </p:cNvSpPr>
          <p:nvPr/>
        </p:nvSpPr>
        <p:spPr bwMode="auto">
          <a:xfrm>
            <a:off x="457200" y="22098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762000" y="3200400"/>
            <a:ext cx="224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FF0000"/>
                </a:solidFill>
                <a:ea typeface="ＭＳ Ｐゴシック" charset="-128"/>
              </a:rPr>
              <a:t>水中の高速荷電粒子</a:t>
            </a:r>
          </a:p>
        </p:txBody>
      </p:sp>
      <p:sp>
        <p:nvSpPr>
          <p:cNvPr id="163859" name="AutoShape 19"/>
          <p:cNvSpPr>
            <a:spLocks noChangeArrowheads="1"/>
          </p:cNvSpPr>
          <p:nvPr/>
        </p:nvSpPr>
        <p:spPr bwMode="auto">
          <a:xfrm>
            <a:off x="1600200" y="36576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3860" name="Text Box 20"/>
          <p:cNvSpPr txBox="1">
            <a:spLocks noChangeArrowheads="1"/>
          </p:cNvSpPr>
          <p:nvPr/>
        </p:nvSpPr>
        <p:spPr bwMode="auto">
          <a:xfrm>
            <a:off x="762000" y="2438400"/>
            <a:ext cx="224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水槽中の素粒子反応</a:t>
            </a:r>
          </a:p>
        </p:txBody>
      </p:sp>
      <p:sp>
        <p:nvSpPr>
          <p:cNvPr id="163861" name="AutoShape 21"/>
          <p:cNvSpPr>
            <a:spLocks noChangeArrowheads="1"/>
          </p:cNvSpPr>
          <p:nvPr/>
        </p:nvSpPr>
        <p:spPr bwMode="auto">
          <a:xfrm>
            <a:off x="1600200" y="28956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3862" name="Text Box 22"/>
          <p:cNvSpPr txBox="1">
            <a:spLocks noChangeArrowheads="1"/>
          </p:cNvSpPr>
          <p:nvPr/>
        </p:nvSpPr>
        <p:spPr bwMode="auto">
          <a:xfrm>
            <a:off x="1066800" y="4038600"/>
            <a:ext cx="154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FF6699"/>
                </a:solidFill>
                <a:ea typeface="ＭＳ Ｐゴシック" charset="-128"/>
              </a:rPr>
              <a:t>チェレンコフ光</a:t>
            </a:r>
          </a:p>
        </p:txBody>
      </p:sp>
      <p:sp>
        <p:nvSpPr>
          <p:cNvPr id="163863" name="AutoShape 23"/>
          <p:cNvSpPr>
            <a:spLocks noChangeArrowheads="1"/>
          </p:cNvSpPr>
          <p:nvPr/>
        </p:nvSpPr>
        <p:spPr bwMode="auto">
          <a:xfrm>
            <a:off x="1600200" y="44958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3864" name="Text Box 24"/>
          <p:cNvSpPr txBox="1">
            <a:spLocks noChangeArrowheads="1"/>
          </p:cNvSpPr>
          <p:nvPr/>
        </p:nvSpPr>
        <p:spPr bwMode="auto">
          <a:xfrm>
            <a:off x="609600" y="48768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光電子増倍管による検出</a:t>
            </a:r>
          </a:p>
        </p:txBody>
      </p:sp>
      <p:sp>
        <p:nvSpPr>
          <p:cNvPr id="163865" name="AutoShape 25"/>
          <p:cNvSpPr>
            <a:spLocks noChangeArrowheads="1"/>
          </p:cNvSpPr>
          <p:nvPr/>
        </p:nvSpPr>
        <p:spPr bwMode="auto">
          <a:xfrm>
            <a:off x="1600200" y="52578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3866" name="Text Box 26"/>
          <p:cNvSpPr txBox="1">
            <a:spLocks noChangeArrowheads="1"/>
          </p:cNvSpPr>
          <p:nvPr/>
        </p:nvSpPr>
        <p:spPr bwMode="auto">
          <a:xfrm>
            <a:off x="990600" y="5638800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素粒子反応の情報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638800" y="457200"/>
            <a:ext cx="164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latin typeface="Symbol" pitchFamily="18" charset="2"/>
                <a:ea typeface="ＭＳ Ｐゴシック" charset="-128"/>
              </a:rPr>
              <a:t>ニュートリノ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376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CC6600"/>
                </a:solidFill>
                <a:latin typeface="Symbol" pitchFamily="18" charset="2"/>
                <a:ea typeface="ＭＳ Ｐゴシック" charset="-128"/>
              </a:rPr>
              <a:t>光電子増倍管（光センサー）</a:t>
            </a:r>
          </a:p>
        </p:txBody>
      </p:sp>
      <p:sp>
        <p:nvSpPr>
          <p:cNvPr id="164868" name="Line 4"/>
          <p:cNvSpPr>
            <a:spLocks noChangeShapeType="1"/>
          </p:cNvSpPr>
          <p:nvPr/>
        </p:nvSpPr>
        <p:spPr bwMode="auto">
          <a:xfrm>
            <a:off x="1752600" y="1676400"/>
            <a:ext cx="457200" cy="6858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69" name="Oval 5"/>
          <p:cNvSpPr>
            <a:spLocks noChangeArrowheads="1"/>
          </p:cNvSpPr>
          <p:nvPr/>
        </p:nvSpPr>
        <p:spPr bwMode="auto">
          <a:xfrm>
            <a:off x="58674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0" name="Rectangle 6" descr="75%"/>
          <p:cNvSpPr>
            <a:spLocks noChangeArrowheads="1"/>
          </p:cNvSpPr>
          <p:nvPr/>
        </p:nvSpPr>
        <p:spPr bwMode="auto">
          <a:xfrm>
            <a:off x="2590800" y="2133600"/>
            <a:ext cx="5562600" cy="3886200"/>
          </a:xfrm>
          <a:prstGeom prst="rect">
            <a:avLst/>
          </a:prstGeom>
          <a:pattFill prst="pct75">
            <a:fgClr>
              <a:srgbClr val="33CC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ja-JP" altLang="ja-JP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4871" name="Oval 7"/>
          <p:cNvSpPr>
            <a:spLocks noChangeArrowheads="1"/>
          </p:cNvSpPr>
          <p:nvPr/>
        </p:nvSpPr>
        <p:spPr bwMode="auto">
          <a:xfrm>
            <a:off x="5181600" y="2895600"/>
            <a:ext cx="457200" cy="457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 rot="21474862" flipH="1">
            <a:off x="4495800" y="3352800"/>
            <a:ext cx="9144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>
            <a:off x="5334000" y="3505200"/>
            <a:ext cx="838200" cy="2743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4" name="Oval 10"/>
          <p:cNvSpPr>
            <a:spLocks noChangeArrowheads="1"/>
          </p:cNvSpPr>
          <p:nvPr/>
        </p:nvSpPr>
        <p:spPr bwMode="auto">
          <a:xfrm>
            <a:off x="52578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5" name="Oval 11"/>
          <p:cNvSpPr>
            <a:spLocks noChangeArrowheads="1"/>
          </p:cNvSpPr>
          <p:nvPr/>
        </p:nvSpPr>
        <p:spPr bwMode="auto">
          <a:xfrm>
            <a:off x="72390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6" name="Oval 12"/>
          <p:cNvSpPr>
            <a:spLocks noChangeArrowheads="1"/>
          </p:cNvSpPr>
          <p:nvPr/>
        </p:nvSpPr>
        <p:spPr bwMode="auto">
          <a:xfrm>
            <a:off x="65532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7" name="Oval 13"/>
          <p:cNvSpPr>
            <a:spLocks noChangeArrowheads="1"/>
          </p:cNvSpPr>
          <p:nvPr/>
        </p:nvSpPr>
        <p:spPr bwMode="auto">
          <a:xfrm>
            <a:off x="38862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8" name="Oval 14"/>
          <p:cNvSpPr>
            <a:spLocks noChangeArrowheads="1"/>
          </p:cNvSpPr>
          <p:nvPr/>
        </p:nvSpPr>
        <p:spPr bwMode="auto">
          <a:xfrm>
            <a:off x="45720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79" name="Oval 15"/>
          <p:cNvSpPr>
            <a:spLocks noChangeArrowheads="1"/>
          </p:cNvSpPr>
          <p:nvPr/>
        </p:nvSpPr>
        <p:spPr bwMode="auto">
          <a:xfrm>
            <a:off x="25908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0" name="Oval 16"/>
          <p:cNvSpPr>
            <a:spLocks noChangeArrowheads="1"/>
          </p:cNvSpPr>
          <p:nvPr/>
        </p:nvSpPr>
        <p:spPr bwMode="auto">
          <a:xfrm>
            <a:off x="3276600" y="617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>
            <a:off x="4953000" y="4800600"/>
            <a:ext cx="4572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2" name="Line 18"/>
          <p:cNvSpPr>
            <a:spLocks noChangeShapeType="1"/>
          </p:cNvSpPr>
          <p:nvPr/>
        </p:nvSpPr>
        <p:spPr bwMode="auto">
          <a:xfrm rot="-62920">
            <a:off x="5181600" y="4114800"/>
            <a:ext cx="685800" cy="2362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3" name="Line 19"/>
          <p:cNvSpPr>
            <a:spLocks noChangeShapeType="1"/>
          </p:cNvSpPr>
          <p:nvPr/>
        </p:nvSpPr>
        <p:spPr bwMode="auto">
          <a:xfrm flipH="1">
            <a:off x="2362200" y="3505200"/>
            <a:ext cx="28956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4" name="Oval 20"/>
          <p:cNvSpPr>
            <a:spLocks noChangeArrowheads="1"/>
          </p:cNvSpPr>
          <p:nvPr/>
        </p:nvSpPr>
        <p:spPr bwMode="auto">
          <a:xfrm rot="-5400000">
            <a:off x="2057400" y="37338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5" name="Oval 21"/>
          <p:cNvSpPr>
            <a:spLocks noChangeArrowheads="1"/>
          </p:cNvSpPr>
          <p:nvPr/>
        </p:nvSpPr>
        <p:spPr bwMode="auto">
          <a:xfrm rot="-5400000">
            <a:off x="8153400" y="4419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6" name="Oval 22"/>
          <p:cNvSpPr>
            <a:spLocks noChangeArrowheads="1"/>
          </p:cNvSpPr>
          <p:nvPr/>
        </p:nvSpPr>
        <p:spPr bwMode="auto">
          <a:xfrm rot="-5400000">
            <a:off x="8153400" y="38100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7" name="Oval 23"/>
          <p:cNvSpPr>
            <a:spLocks noChangeArrowheads="1"/>
          </p:cNvSpPr>
          <p:nvPr/>
        </p:nvSpPr>
        <p:spPr bwMode="auto">
          <a:xfrm rot="-5400000">
            <a:off x="8153400" y="3124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8" name="Oval 24"/>
          <p:cNvSpPr>
            <a:spLocks noChangeArrowheads="1"/>
          </p:cNvSpPr>
          <p:nvPr/>
        </p:nvSpPr>
        <p:spPr bwMode="auto">
          <a:xfrm rot="-5400000">
            <a:off x="8153400" y="24384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89" name="Oval 25"/>
          <p:cNvSpPr>
            <a:spLocks noChangeArrowheads="1"/>
          </p:cNvSpPr>
          <p:nvPr/>
        </p:nvSpPr>
        <p:spPr bwMode="auto">
          <a:xfrm rot="-5400000">
            <a:off x="8153400" y="5029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0" name="Oval 26"/>
          <p:cNvSpPr>
            <a:spLocks noChangeArrowheads="1"/>
          </p:cNvSpPr>
          <p:nvPr/>
        </p:nvSpPr>
        <p:spPr bwMode="auto">
          <a:xfrm rot="-5400000">
            <a:off x="2057400" y="30480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1" name="Oval 27"/>
          <p:cNvSpPr>
            <a:spLocks noChangeArrowheads="1"/>
          </p:cNvSpPr>
          <p:nvPr/>
        </p:nvSpPr>
        <p:spPr bwMode="auto">
          <a:xfrm rot="-5400000">
            <a:off x="2057400" y="2362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2" name="Oval 28"/>
          <p:cNvSpPr>
            <a:spLocks noChangeArrowheads="1"/>
          </p:cNvSpPr>
          <p:nvPr/>
        </p:nvSpPr>
        <p:spPr bwMode="auto">
          <a:xfrm rot="-5400000">
            <a:off x="2057400" y="4419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3" name="Oval 29"/>
          <p:cNvSpPr>
            <a:spLocks noChangeArrowheads="1"/>
          </p:cNvSpPr>
          <p:nvPr/>
        </p:nvSpPr>
        <p:spPr bwMode="auto">
          <a:xfrm rot="-5400000">
            <a:off x="2057400" y="50292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4" name="Oval 30"/>
          <p:cNvSpPr>
            <a:spLocks noChangeArrowheads="1"/>
          </p:cNvSpPr>
          <p:nvPr/>
        </p:nvSpPr>
        <p:spPr bwMode="auto">
          <a:xfrm rot="-5400000">
            <a:off x="2057400" y="57150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5" name="Line 31"/>
          <p:cNvSpPr>
            <a:spLocks noChangeShapeType="1"/>
          </p:cNvSpPr>
          <p:nvPr/>
        </p:nvSpPr>
        <p:spPr bwMode="auto">
          <a:xfrm flipH="1">
            <a:off x="3048000" y="4724400"/>
            <a:ext cx="19050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6" name="Oval 32"/>
          <p:cNvSpPr>
            <a:spLocks noChangeArrowheads="1"/>
          </p:cNvSpPr>
          <p:nvPr/>
        </p:nvSpPr>
        <p:spPr bwMode="auto">
          <a:xfrm rot="-5400000">
            <a:off x="8153400" y="57150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897" name="Text Box 33"/>
          <p:cNvSpPr txBox="1">
            <a:spLocks noChangeArrowheads="1"/>
          </p:cNvSpPr>
          <p:nvPr/>
        </p:nvSpPr>
        <p:spPr bwMode="auto">
          <a:xfrm>
            <a:off x="6629400" y="24384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超純水</a:t>
            </a:r>
          </a:p>
        </p:txBody>
      </p:sp>
      <p:sp>
        <p:nvSpPr>
          <p:cNvPr id="164898" name="Text Box 34"/>
          <p:cNvSpPr txBox="1">
            <a:spLocks noChangeArrowheads="1"/>
          </p:cNvSpPr>
          <p:nvPr/>
        </p:nvSpPr>
        <p:spPr bwMode="auto">
          <a:xfrm>
            <a:off x="2819400" y="2667000"/>
            <a:ext cx="225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電子またはミューオン</a:t>
            </a:r>
            <a:endParaRPr lang="ja-JP" altLang="en-US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4899" name="Line 35"/>
          <p:cNvSpPr>
            <a:spLocks noChangeShapeType="1"/>
          </p:cNvSpPr>
          <p:nvPr/>
        </p:nvSpPr>
        <p:spPr bwMode="auto">
          <a:xfrm>
            <a:off x="3810000" y="3124200"/>
            <a:ext cx="13716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0" name="Text Box 36"/>
          <p:cNvSpPr txBox="1">
            <a:spLocks noChangeArrowheads="1"/>
          </p:cNvSpPr>
          <p:nvPr/>
        </p:nvSpPr>
        <p:spPr bwMode="auto">
          <a:xfrm>
            <a:off x="5867400" y="3352800"/>
            <a:ext cx="200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チェレンコフ光</a:t>
            </a:r>
          </a:p>
        </p:txBody>
      </p:sp>
      <p:sp>
        <p:nvSpPr>
          <p:cNvPr id="164901" name="Line 37"/>
          <p:cNvSpPr>
            <a:spLocks noChangeShapeType="1"/>
          </p:cNvSpPr>
          <p:nvPr/>
        </p:nvSpPr>
        <p:spPr bwMode="auto">
          <a:xfrm>
            <a:off x="6096000" y="37338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2" name="Line 38"/>
          <p:cNvSpPr>
            <a:spLocks noChangeShapeType="1"/>
          </p:cNvSpPr>
          <p:nvPr/>
        </p:nvSpPr>
        <p:spPr bwMode="auto">
          <a:xfrm flipH="1">
            <a:off x="5791200" y="4267200"/>
            <a:ext cx="3048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3" name="Oval 39"/>
          <p:cNvSpPr>
            <a:spLocks noChangeArrowheads="1"/>
          </p:cNvSpPr>
          <p:nvPr/>
        </p:nvSpPr>
        <p:spPr bwMode="auto">
          <a:xfrm>
            <a:off x="25908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4" name="Oval 40"/>
          <p:cNvSpPr>
            <a:spLocks noChangeArrowheads="1"/>
          </p:cNvSpPr>
          <p:nvPr/>
        </p:nvSpPr>
        <p:spPr bwMode="auto">
          <a:xfrm>
            <a:off x="32766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5" name="Oval 41"/>
          <p:cNvSpPr>
            <a:spLocks noChangeArrowheads="1"/>
          </p:cNvSpPr>
          <p:nvPr/>
        </p:nvSpPr>
        <p:spPr bwMode="auto">
          <a:xfrm>
            <a:off x="39624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6" name="Oval 42"/>
          <p:cNvSpPr>
            <a:spLocks noChangeArrowheads="1"/>
          </p:cNvSpPr>
          <p:nvPr/>
        </p:nvSpPr>
        <p:spPr bwMode="auto">
          <a:xfrm>
            <a:off x="47244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7" name="Oval 43"/>
          <p:cNvSpPr>
            <a:spLocks noChangeArrowheads="1"/>
          </p:cNvSpPr>
          <p:nvPr/>
        </p:nvSpPr>
        <p:spPr bwMode="auto">
          <a:xfrm>
            <a:off x="54102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8" name="Oval 44"/>
          <p:cNvSpPr>
            <a:spLocks noChangeArrowheads="1"/>
          </p:cNvSpPr>
          <p:nvPr/>
        </p:nvSpPr>
        <p:spPr bwMode="auto">
          <a:xfrm>
            <a:off x="60960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09" name="Oval 45"/>
          <p:cNvSpPr>
            <a:spLocks noChangeArrowheads="1"/>
          </p:cNvSpPr>
          <p:nvPr/>
        </p:nvSpPr>
        <p:spPr bwMode="auto">
          <a:xfrm>
            <a:off x="67818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10" name="Oval 46"/>
          <p:cNvSpPr>
            <a:spLocks noChangeArrowheads="1"/>
          </p:cNvSpPr>
          <p:nvPr/>
        </p:nvSpPr>
        <p:spPr bwMode="auto">
          <a:xfrm>
            <a:off x="7467600" y="1752600"/>
            <a:ext cx="5334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11" name="Line 47"/>
          <p:cNvSpPr>
            <a:spLocks noChangeShapeType="1"/>
          </p:cNvSpPr>
          <p:nvPr/>
        </p:nvSpPr>
        <p:spPr bwMode="auto">
          <a:xfrm flipH="1">
            <a:off x="1981200" y="3124200"/>
            <a:ext cx="3276600" cy="1219200"/>
          </a:xfrm>
          <a:prstGeom prst="line">
            <a:avLst/>
          </a:prstGeom>
          <a:noFill/>
          <a:ln w="38100">
            <a:solidFill>
              <a:srgbClr val="FF6699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12" name="Text Box 48"/>
          <p:cNvSpPr txBox="1">
            <a:spLocks noChangeArrowheads="1"/>
          </p:cNvSpPr>
          <p:nvPr/>
        </p:nvSpPr>
        <p:spPr bwMode="auto">
          <a:xfrm>
            <a:off x="228600" y="4038600"/>
            <a:ext cx="164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latin typeface="Symbol" pitchFamily="18" charset="2"/>
                <a:ea typeface="ＭＳ Ｐゴシック" charset="-128"/>
              </a:rPr>
              <a:t>ニュートリノ</a:t>
            </a:r>
          </a:p>
        </p:txBody>
      </p:sp>
      <p:sp>
        <p:nvSpPr>
          <p:cNvPr id="164913" name="Line 49"/>
          <p:cNvSpPr>
            <a:spLocks noChangeShapeType="1"/>
          </p:cNvSpPr>
          <p:nvPr/>
        </p:nvSpPr>
        <p:spPr bwMode="auto">
          <a:xfrm flipH="1">
            <a:off x="5638800" y="457200"/>
            <a:ext cx="1828800" cy="2514600"/>
          </a:xfrm>
          <a:prstGeom prst="line">
            <a:avLst/>
          </a:prstGeom>
          <a:noFill/>
          <a:ln w="38100">
            <a:solidFill>
              <a:srgbClr val="FF6699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14" name="Line 50"/>
          <p:cNvSpPr>
            <a:spLocks noChangeShapeType="1"/>
          </p:cNvSpPr>
          <p:nvPr/>
        </p:nvSpPr>
        <p:spPr bwMode="auto">
          <a:xfrm flipH="1">
            <a:off x="2133600" y="4114800"/>
            <a:ext cx="2971800" cy="2362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915" name="Text Box 51"/>
          <p:cNvSpPr txBox="1">
            <a:spLocks noChangeArrowheads="1"/>
          </p:cNvSpPr>
          <p:nvPr/>
        </p:nvSpPr>
        <p:spPr bwMode="auto">
          <a:xfrm>
            <a:off x="381000" y="228600"/>
            <a:ext cx="3373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FF00"/>
                </a:solidFill>
                <a:ea typeface="ＭＳ Ｐゴシック" charset="-128"/>
              </a:rPr>
              <a:t>チェレンコフ観測装置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0" y="533400"/>
          <a:ext cx="9144000" cy="6324600"/>
        </p:xfrm>
        <a:graphic>
          <a:graphicData uri="http://schemas.openxmlformats.org/presentationml/2006/ole">
            <p:oleObj spid="_x0000_s95234" name="ﾋﾞｯﾄﾏｯﾌﾟ ｲﾒｰｼﾞ" r:id="rId3" imgW="6647619" imgH="5172797" progId="PBrush">
              <p:embed/>
            </p:oleObj>
          </a:graphicData>
        </a:graphic>
      </p:graphicFrame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1371600" y="0"/>
            <a:ext cx="185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2400" i="0">
                <a:solidFill>
                  <a:srgbClr val="FF6699"/>
                </a:solidFill>
                <a:latin typeface="Symbol" pitchFamily="18" charset="2"/>
                <a:ea typeface="ＭＳ Ｐゴシック" charset="-128"/>
              </a:rPr>
              <a:t> </a:t>
            </a:r>
            <a:r>
              <a:rPr lang="ja-JP" altLang="en-US" sz="2400" i="0">
                <a:solidFill>
                  <a:srgbClr val="FF6699"/>
                </a:solidFill>
                <a:latin typeface="Symbol" pitchFamily="18" charset="2"/>
                <a:ea typeface="ＭＳ Ｐゴシック" charset="-128"/>
              </a:rPr>
              <a:t>（ミューオン）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04800" y="0"/>
            <a:ext cx="125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FF00"/>
                </a:solidFill>
                <a:ea typeface="ＭＳ Ｐゴシック" charset="-128"/>
              </a:rPr>
              <a:t>事象例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68" name="Rectangle 216"/>
          <p:cNvSpPr>
            <a:spLocks noChangeArrowheads="1"/>
          </p:cNvSpPr>
          <p:nvPr/>
        </p:nvSpPr>
        <p:spPr bwMode="auto">
          <a:xfrm>
            <a:off x="914400" y="4038600"/>
            <a:ext cx="3429000" cy="2514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369" name="Text Box 217"/>
          <p:cNvSpPr txBox="1">
            <a:spLocks noChangeArrowheads="1"/>
          </p:cNvSpPr>
          <p:nvPr/>
        </p:nvSpPr>
        <p:spPr bwMode="auto">
          <a:xfrm>
            <a:off x="2514600" y="6248400"/>
            <a:ext cx="13716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rgbClr val="0000FF"/>
                </a:solidFill>
              </a:rPr>
              <a:t>Quark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770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sz="48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現代</a:t>
            </a:r>
            <a:r>
              <a:rPr lang="ja-JP" altLang="en-US" sz="480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素粒子の標準理論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4648200" y="19050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標準理論では無いことになっている</a:t>
            </a:r>
            <a:endParaRPr lang="ja-JP" altLang="en-US" i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49183" name="Text Box 31"/>
          <p:cNvSpPr txBox="1">
            <a:spLocks noChangeArrowheads="1"/>
          </p:cNvSpPr>
          <p:nvPr/>
        </p:nvSpPr>
        <p:spPr bwMode="auto">
          <a:xfrm>
            <a:off x="228600" y="914400"/>
            <a:ext cx="662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SU(3)</a:t>
            </a:r>
            <a:r>
              <a:rPr kumimoji="0" lang="en-US" altLang="ja-JP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×SU(2)×U(1)  </a:t>
            </a:r>
            <a:r>
              <a:rPr kumimoji="0" lang="ja-JP" altLang="en-US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力の種類</a:t>
            </a:r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4343400" y="2362200"/>
            <a:ext cx="472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ニュートリノだけ左利き</a:t>
            </a:r>
            <a:endParaRPr lang="ja-JP" altLang="en-US" sz="3200" i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49187" name="AutoShape 35"/>
          <p:cNvSpPr>
            <a:spLocks noChangeArrowheads="1"/>
          </p:cNvSpPr>
          <p:nvPr/>
        </p:nvSpPr>
        <p:spPr bwMode="auto">
          <a:xfrm>
            <a:off x="6400800" y="3186113"/>
            <a:ext cx="685800" cy="914400"/>
          </a:xfrm>
          <a:prstGeom prst="upDownArrow">
            <a:avLst>
              <a:gd name="adj1" fmla="val 58796"/>
              <a:gd name="adj2" fmla="val 300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8" name="Rectangle 36"/>
          <p:cNvSpPr>
            <a:spLocks noChangeArrowheads="1"/>
          </p:cNvSpPr>
          <p:nvPr/>
        </p:nvSpPr>
        <p:spPr bwMode="auto">
          <a:xfrm>
            <a:off x="4572000" y="4221088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ニュートリノに質量は存在しない</a:t>
            </a:r>
            <a:endParaRPr lang="ja-JP" altLang="en-US" sz="3200" i="0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graphicFrame>
        <p:nvGraphicFramePr>
          <p:cNvPr id="49266" name="Group 114"/>
          <p:cNvGraphicFramePr>
            <a:graphicFrameLocks noGrp="1"/>
          </p:cNvGraphicFramePr>
          <p:nvPr/>
        </p:nvGraphicFramePr>
        <p:xfrm>
          <a:off x="990600" y="403860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c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267" name="Group 115"/>
          <p:cNvGraphicFramePr>
            <a:graphicFrameLocks noGrp="1"/>
          </p:cNvGraphicFramePr>
          <p:nvPr/>
        </p:nvGraphicFramePr>
        <p:xfrm>
          <a:off x="990600" y="460375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c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279" name="Group 127"/>
          <p:cNvGraphicFramePr>
            <a:graphicFrameLocks noGrp="1"/>
          </p:cNvGraphicFramePr>
          <p:nvPr/>
        </p:nvGraphicFramePr>
        <p:xfrm>
          <a:off x="990600" y="518160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b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291" name="Group 139"/>
          <p:cNvGraphicFramePr>
            <a:graphicFrameLocks noGrp="1"/>
          </p:cNvGraphicFramePr>
          <p:nvPr/>
        </p:nvGraphicFramePr>
        <p:xfrm>
          <a:off x="990600" y="571500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b</a:t>
                      </a:r>
                      <a:r>
                        <a:rPr kumimoji="1" lang="en-US" altLang="ja-JP" sz="3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 r,g,b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303" name="Group 151"/>
          <p:cNvGraphicFramePr>
            <a:graphicFrameLocks noGrp="1"/>
          </p:cNvGraphicFramePr>
          <p:nvPr/>
        </p:nvGraphicFramePr>
        <p:xfrm>
          <a:off x="990600" y="236220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m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315" name="Group 163"/>
          <p:cNvGraphicFramePr>
            <a:graphicFrameLocks noGrp="1"/>
          </p:cNvGraphicFramePr>
          <p:nvPr/>
        </p:nvGraphicFramePr>
        <p:xfrm>
          <a:off x="990600" y="190500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m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3200" b="0" i="1" u="none" strike="noStrike" cap="none" normalizeH="0" baseline="-1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327" name="Group 175"/>
          <p:cNvGraphicFramePr>
            <a:graphicFrameLocks noGrp="1"/>
          </p:cNvGraphicFramePr>
          <p:nvPr/>
        </p:nvGraphicFramePr>
        <p:xfrm>
          <a:off x="1066800" y="292735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e</a:t>
                      </a:r>
                      <a:endParaRPr kumimoji="1" lang="en-US" altLang="ja-JP" sz="3200" b="0" i="1" u="none" strike="noStrike" cap="none" normalizeH="0" baseline="-1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m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340" name="Group 188"/>
          <p:cNvGraphicFramePr>
            <a:graphicFrameLocks noGrp="1"/>
          </p:cNvGraphicFramePr>
          <p:nvPr/>
        </p:nvGraphicFramePr>
        <p:xfrm>
          <a:off x="1066800" y="3308350"/>
          <a:ext cx="3352800" cy="579120"/>
        </p:xfrm>
        <a:graphic>
          <a:graphicData uri="http://schemas.openxmlformats.org/drawingml/2006/table">
            <a:tbl>
              <a:tblPr/>
              <a:tblGrid>
                <a:gridCol w="1089025"/>
                <a:gridCol w="1146175"/>
                <a:gridCol w="1117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rPr>
                        <a:t>e</a:t>
                      </a:r>
                      <a:endParaRPr kumimoji="1" lang="en-US" altLang="ja-JP" sz="3200" b="0" i="1" u="none" strike="noStrike" cap="none" normalizeH="0" baseline="-1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m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endParaRPr kumimoji="1" lang="en-US" altLang="ja-JP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352" name="Text Box 200"/>
          <p:cNvSpPr txBox="1">
            <a:spLocks noChangeArrowheads="1"/>
          </p:cNvSpPr>
          <p:nvPr/>
        </p:nvSpPr>
        <p:spPr bwMode="auto">
          <a:xfrm>
            <a:off x="1295400" y="21939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R                R               R </a:t>
            </a:r>
          </a:p>
        </p:txBody>
      </p:sp>
      <p:sp>
        <p:nvSpPr>
          <p:cNvPr id="49353" name="Text Box 201"/>
          <p:cNvSpPr txBox="1">
            <a:spLocks noChangeArrowheads="1"/>
          </p:cNvSpPr>
          <p:nvPr/>
        </p:nvSpPr>
        <p:spPr bwMode="auto">
          <a:xfrm>
            <a:off x="1219200" y="315277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R                R               R </a:t>
            </a:r>
          </a:p>
        </p:txBody>
      </p:sp>
      <p:sp>
        <p:nvSpPr>
          <p:cNvPr id="49354" name="Text Box 202"/>
          <p:cNvSpPr txBox="1">
            <a:spLocks noChangeArrowheads="1"/>
          </p:cNvSpPr>
          <p:nvPr/>
        </p:nvSpPr>
        <p:spPr bwMode="auto">
          <a:xfrm>
            <a:off x="1295400" y="4343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R               R               R </a:t>
            </a:r>
          </a:p>
        </p:txBody>
      </p:sp>
      <p:sp>
        <p:nvSpPr>
          <p:cNvPr id="49355" name="Text Box 203"/>
          <p:cNvSpPr txBox="1">
            <a:spLocks noChangeArrowheads="1"/>
          </p:cNvSpPr>
          <p:nvPr/>
        </p:nvSpPr>
        <p:spPr bwMode="auto">
          <a:xfrm>
            <a:off x="1295400" y="545465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R               R               R </a:t>
            </a:r>
          </a:p>
        </p:txBody>
      </p:sp>
      <p:sp>
        <p:nvSpPr>
          <p:cNvPr id="49356" name="Text Box 204"/>
          <p:cNvSpPr txBox="1">
            <a:spLocks noChangeArrowheads="1"/>
          </p:cNvSpPr>
          <p:nvPr/>
        </p:nvSpPr>
        <p:spPr bwMode="auto">
          <a:xfrm>
            <a:off x="1295400" y="26638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L                 L               L </a:t>
            </a:r>
          </a:p>
        </p:txBody>
      </p:sp>
      <p:sp>
        <p:nvSpPr>
          <p:cNvPr id="49357" name="Text Box 205"/>
          <p:cNvSpPr txBox="1">
            <a:spLocks noChangeArrowheads="1"/>
          </p:cNvSpPr>
          <p:nvPr/>
        </p:nvSpPr>
        <p:spPr bwMode="auto">
          <a:xfrm>
            <a:off x="1219200" y="35655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L                L               L </a:t>
            </a:r>
          </a:p>
        </p:txBody>
      </p:sp>
      <p:sp>
        <p:nvSpPr>
          <p:cNvPr id="49358" name="Text Box 206"/>
          <p:cNvSpPr txBox="1">
            <a:spLocks noChangeArrowheads="1"/>
          </p:cNvSpPr>
          <p:nvPr/>
        </p:nvSpPr>
        <p:spPr bwMode="auto">
          <a:xfrm>
            <a:off x="1295400" y="48609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L               L               L </a:t>
            </a:r>
          </a:p>
        </p:txBody>
      </p:sp>
      <p:sp>
        <p:nvSpPr>
          <p:cNvPr id="49359" name="Text Box 207"/>
          <p:cNvSpPr txBox="1">
            <a:spLocks noChangeArrowheads="1"/>
          </p:cNvSpPr>
          <p:nvPr/>
        </p:nvSpPr>
        <p:spPr bwMode="auto">
          <a:xfrm>
            <a:off x="1295400" y="60039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L               L               L </a:t>
            </a:r>
          </a:p>
        </p:txBody>
      </p:sp>
      <p:sp>
        <p:nvSpPr>
          <p:cNvPr id="49360" name="Rectangle 208"/>
          <p:cNvSpPr>
            <a:spLocks noChangeArrowheads="1"/>
          </p:cNvSpPr>
          <p:nvPr/>
        </p:nvSpPr>
        <p:spPr bwMode="auto">
          <a:xfrm>
            <a:off x="914400" y="1752600"/>
            <a:ext cx="3429000" cy="2209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361" name="Rectangle 209"/>
          <p:cNvSpPr>
            <a:spLocks noChangeArrowheads="1"/>
          </p:cNvSpPr>
          <p:nvPr/>
        </p:nvSpPr>
        <p:spPr bwMode="auto">
          <a:xfrm>
            <a:off x="533400" y="1828800"/>
            <a:ext cx="1524000" cy="495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362" name="Text Box 210"/>
          <p:cNvSpPr txBox="1">
            <a:spLocks noChangeArrowheads="1"/>
          </p:cNvSpPr>
          <p:nvPr/>
        </p:nvSpPr>
        <p:spPr bwMode="auto">
          <a:xfrm>
            <a:off x="2411760" y="1477963"/>
            <a:ext cx="147444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Lepton</a:t>
            </a:r>
          </a:p>
        </p:txBody>
      </p:sp>
      <p:sp>
        <p:nvSpPr>
          <p:cNvPr id="49365" name="Text Box 213"/>
          <p:cNvSpPr txBox="1">
            <a:spLocks noChangeArrowheads="1"/>
          </p:cNvSpPr>
          <p:nvPr/>
        </p:nvSpPr>
        <p:spPr bwMode="auto">
          <a:xfrm rot="16200000">
            <a:off x="-1072144" y="3820687"/>
            <a:ext cx="29523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1st generation</a:t>
            </a:r>
          </a:p>
        </p:txBody>
      </p:sp>
      <p:sp>
        <p:nvSpPr>
          <p:cNvPr id="49366" name="Text Box 214"/>
          <p:cNvSpPr txBox="1">
            <a:spLocks noChangeArrowheads="1"/>
          </p:cNvSpPr>
          <p:nvPr/>
        </p:nvSpPr>
        <p:spPr bwMode="auto">
          <a:xfrm>
            <a:off x="1295400" y="19050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 i="0" dirty="0">
                <a:solidFill>
                  <a:schemeClr val="tx1"/>
                </a:solidFill>
              </a:rPr>
              <a:t>?               ?                ? </a:t>
            </a:r>
          </a:p>
        </p:txBody>
      </p:sp>
      <p:sp>
        <p:nvSpPr>
          <p:cNvPr id="49367" name="AutoShape 215"/>
          <p:cNvSpPr>
            <a:spLocks noChangeArrowheads="1"/>
          </p:cNvSpPr>
          <p:nvPr/>
        </p:nvSpPr>
        <p:spPr bwMode="auto">
          <a:xfrm>
            <a:off x="3962400" y="20574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ja-JP">
              <a:solidFill>
                <a:srgbClr val="FF0000"/>
              </a:solidFill>
            </a:endParaRPr>
          </a:p>
        </p:txBody>
      </p:sp>
      <p:sp>
        <p:nvSpPr>
          <p:cNvPr id="49370" name="Rectangle 218"/>
          <p:cNvSpPr>
            <a:spLocks noChangeArrowheads="1"/>
          </p:cNvSpPr>
          <p:nvPr/>
        </p:nvSpPr>
        <p:spPr bwMode="auto">
          <a:xfrm>
            <a:off x="4499992" y="5394325"/>
            <a:ext cx="482453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レプトンフレーバー保存</a:t>
            </a:r>
            <a:endParaRPr lang="en-US" altLang="ja-JP" sz="3200" i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2800" i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電子数など</a:t>
            </a:r>
            <a:endParaRPr lang="ja-JP" altLang="en-US" sz="2800" i="0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49371" name="Rectangle 219"/>
          <p:cNvSpPr>
            <a:spLocks noChangeArrowheads="1"/>
          </p:cNvSpPr>
          <p:nvPr/>
        </p:nvSpPr>
        <p:spPr bwMode="auto">
          <a:xfrm>
            <a:off x="4355976" y="4293096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ja-JP" altLang="en-US" sz="32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endParaRPr lang="ja-JP" altLang="en-US" sz="3200" i="0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49372" name="Rectangle 220"/>
          <p:cNvSpPr>
            <a:spLocks noChangeArrowheads="1"/>
          </p:cNvSpPr>
          <p:nvPr/>
        </p:nvSpPr>
        <p:spPr bwMode="auto">
          <a:xfrm>
            <a:off x="4355976" y="5373216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ja-JP" altLang="en-US" sz="32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endParaRPr lang="ja-JP" altLang="en-US" sz="3200" i="0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49373" name="Rectangle 221"/>
          <p:cNvSpPr>
            <a:spLocks noChangeArrowheads="1"/>
          </p:cNvSpPr>
          <p:nvPr/>
        </p:nvSpPr>
        <p:spPr bwMode="auto">
          <a:xfrm>
            <a:off x="6400800" y="762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（分かっている事）</a:t>
            </a:r>
            <a:endParaRPr lang="ja-JP" altLang="en-US" sz="4800" i="0">
              <a:solidFill>
                <a:srgbClr val="99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0" y="533400"/>
          <a:ext cx="9144000" cy="6324600"/>
        </p:xfrm>
        <a:graphic>
          <a:graphicData uri="http://schemas.openxmlformats.org/presentationml/2006/ole">
            <p:oleObj spid="_x0000_s96258" name="ﾋﾞｯﾄﾏｯﾌﾟ ｲﾒｰｼﾞ" r:id="rId3" imgW="6647619" imgH="5172797" progId="PBrush">
              <p:embed/>
            </p:oleObj>
          </a:graphicData>
        </a:graphic>
      </p:graphicFrame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1524000" y="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6699"/>
                </a:solidFill>
                <a:latin typeface="Symbol" pitchFamily="18" charset="2"/>
                <a:ea typeface="ＭＳ Ｐゴシック" charset="-128"/>
              </a:rPr>
              <a:t>（電子）</a:t>
            </a: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81000" y="0"/>
            <a:ext cx="125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FF00"/>
                </a:solidFill>
                <a:ea typeface="ＭＳ Ｐゴシック" charset="-128"/>
              </a:rPr>
              <a:t>事象例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304800" y="1905000"/>
            <a:ext cx="3048000" cy="11430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05200" y="381000"/>
            <a:ext cx="5486400" cy="5486400"/>
            <a:chOff x="1200" y="384"/>
            <a:chExt cx="3425" cy="3472"/>
          </a:xfrm>
        </p:grpSpPr>
        <p:graphicFrame>
          <p:nvGraphicFramePr>
            <p:cNvPr id="167940" name="Object 4"/>
            <p:cNvGraphicFramePr>
              <a:graphicFrameLocks noChangeAspect="1"/>
            </p:cNvGraphicFramePr>
            <p:nvPr/>
          </p:nvGraphicFramePr>
          <p:xfrm>
            <a:off x="1200" y="384"/>
            <a:ext cx="3425" cy="3472"/>
          </p:xfrm>
          <a:graphic>
            <a:graphicData uri="http://schemas.openxmlformats.org/presentationml/2006/ole">
              <p:oleObj spid="_x0000_s97282" name="ﾋﾞｯﾄﾏｯﾌﾟ ｲﾒｰｼﾞ" r:id="rId3" imgW="16647619" imgH="16876190" progId="PBrush">
                <p:embed/>
              </p:oleObj>
            </a:graphicData>
          </a:graphic>
        </p:graphicFrame>
        <p:sp>
          <p:nvSpPr>
            <p:cNvPr id="167941" name="Rectangle 5"/>
            <p:cNvSpPr>
              <a:spLocks noChangeArrowheads="1"/>
            </p:cNvSpPr>
            <p:nvPr/>
          </p:nvSpPr>
          <p:spPr bwMode="auto">
            <a:xfrm>
              <a:off x="2928" y="1344"/>
              <a:ext cx="129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7942" name="Rectangle 6"/>
            <p:cNvSpPr>
              <a:spLocks noChangeArrowheads="1"/>
            </p:cNvSpPr>
            <p:nvPr/>
          </p:nvSpPr>
          <p:spPr bwMode="auto">
            <a:xfrm>
              <a:off x="2976" y="1920"/>
              <a:ext cx="120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7943" name="Line 7"/>
          <p:cNvSpPr>
            <a:spLocks noChangeShapeType="1"/>
          </p:cNvSpPr>
          <p:nvPr/>
        </p:nvSpPr>
        <p:spPr bwMode="auto">
          <a:xfrm flipV="1">
            <a:off x="7620000" y="4191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4419600" y="304800"/>
            <a:ext cx="368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太陽ニュートリノ観測データ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648200" y="1295400"/>
            <a:ext cx="3505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7391400" y="4191000"/>
            <a:ext cx="1066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6019800" y="2133600"/>
            <a:ext cx="2012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太陽標準模型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予想値の</a:t>
            </a:r>
            <a:r>
              <a:rPr lang="en-US" altLang="ja-JP" sz="2400" i="0">
                <a:solidFill>
                  <a:schemeClr val="tx1"/>
                </a:solidFill>
                <a:ea typeface="ＭＳ Ｐゴシック" charset="-128"/>
              </a:rPr>
              <a:t>46</a:t>
            </a: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％</a:t>
            </a:r>
          </a:p>
        </p:txBody>
      </p:sp>
      <p:sp>
        <p:nvSpPr>
          <p:cNvPr id="167948" name="AutoShape 12"/>
          <p:cNvSpPr>
            <a:spLocks noChangeArrowheads="1"/>
          </p:cNvSpPr>
          <p:nvPr/>
        </p:nvSpPr>
        <p:spPr bwMode="auto">
          <a:xfrm rot="-5371522" flipH="1" flipV="1">
            <a:off x="7389813" y="3048000"/>
            <a:ext cx="609600" cy="6096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3505200" y="5867400"/>
            <a:ext cx="54864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ja-JP" altLang="ja-JP" sz="18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>
            <a:off x="7772400" y="57912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ea typeface="ＭＳ Ｐゴシック" charset="-128"/>
              </a:rPr>
              <a:t>太陽方向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3581400" y="5765800"/>
            <a:ext cx="164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ea typeface="ＭＳ Ｐゴシック" charset="-128"/>
              </a:rPr>
              <a:t>太陽と逆方向</a:t>
            </a:r>
          </a:p>
        </p:txBody>
      </p:sp>
      <p:sp>
        <p:nvSpPr>
          <p:cNvPr id="167952" name="Text Box 16"/>
          <p:cNvSpPr txBox="1">
            <a:spLocks noChangeArrowheads="1"/>
          </p:cNvSpPr>
          <p:nvPr/>
        </p:nvSpPr>
        <p:spPr bwMode="auto">
          <a:xfrm>
            <a:off x="381000" y="2057400"/>
            <a:ext cx="286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太陽ニュートリノの量</a:t>
            </a:r>
          </a:p>
        </p:txBody>
      </p:sp>
      <p:sp>
        <p:nvSpPr>
          <p:cNvPr id="167953" name="Text Box 17"/>
          <p:cNvSpPr txBox="1">
            <a:spLocks noChangeArrowheads="1"/>
          </p:cNvSpPr>
          <p:nvPr/>
        </p:nvSpPr>
        <p:spPr bwMode="auto">
          <a:xfrm>
            <a:off x="838200" y="457200"/>
            <a:ext cx="1606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FFFF00"/>
                </a:solidFill>
                <a:ea typeface="ＭＳ Ｐゴシック" charset="-128"/>
              </a:rPr>
              <a:t>太陽模型</a:t>
            </a:r>
          </a:p>
        </p:txBody>
      </p:sp>
      <p:sp>
        <p:nvSpPr>
          <p:cNvPr id="167954" name="AutoShape 18"/>
          <p:cNvSpPr>
            <a:spLocks noChangeArrowheads="1"/>
          </p:cNvSpPr>
          <p:nvPr/>
        </p:nvSpPr>
        <p:spPr bwMode="auto">
          <a:xfrm>
            <a:off x="990600" y="1066800"/>
            <a:ext cx="1447800" cy="762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予想</a:t>
            </a:r>
          </a:p>
        </p:txBody>
      </p:sp>
      <p:sp>
        <p:nvSpPr>
          <p:cNvPr id="167955" name="Text Box 19"/>
          <p:cNvSpPr txBox="1">
            <a:spLocks noChangeArrowheads="1"/>
          </p:cNvSpPr>
          <p:nvPr/>
        </p:nvSpPr>
        <p:spPr bwMode="auto">
          <a:xfrm>
            <a:off x="228600" y="4038600"/>
            <a:ext cx="3184525" cy="8223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スーパーカミオカンデに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bg1"/>
                </a:solidFill>
                <a:ea typeface="ＭＳ Ｐゴシック" charset="-128"/>
              </a:rPr>
              <a:t>よる観測値</a:t>
            </a:r>
          </a:p>
        </p:txBody>
      </p:sp>
      <p:sp>
        <p:nvSpPr>
          <p:cNvPr id="167956" name="AutoShape 20"/>
          <p:cNvSpPr>
            <a:spLocks noChangeArrowheads="1"/>
          </p:cNvSpPr>
          <p:nvPr/>
        </p:nvSpPr>
        <p:spPr bwMode="auto">
          <a:xfrm>
            <a:off x="1066800" y="3124200"/>
            <a:ext cx="1447800" cy="762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7957" name="Text Box 21"/>
          <p:cNvSpPr txBox="1">
            <a:spLocks noChangeArrowheads="1"/>
          </p:cNvSpPr>
          <p:nvPr/>
        </p:nvSpPr>
        <p:spPr bwMode="auto">
          <a:xfrm>
            <a:off x="2286000" y="3200400"/>
            <a:ext cx="89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2800" i="0">
                <a:solidFill>
                  <a:srgbClr val="FF0000"/>
                </a:solidFill>
                <a:ea typeface="ＭＳ Ｐゴシック" charset="-128"/>
              </a:rPr>
              <a:t>46</a:t>
            </a:r>
            <a:r>
              <a:rPr lang="ja-JP" altLang="en-US" sz="2800" i="0">
                <a:solidFill>
                  <a:srgbClr val="FF0000"/>
                </a:solidFill>
                <a:ea typeface="ＭＳ Ｐゴシック" charset="-128"/>
              </a:rPr>
              <a:t>％</a:t>
            </a:r>
          </a:p>
        </p:txBody>
      </p:sp>
      <p:sp>
        <p:nvSpPr>
          <p:cNvPr id="167958" name="Text Box 22"/>
          <p:cNvSpPr txBox="1">
            <a:spLocks noChangeArrowheads="1"/>
          </p:cNvSpPr>
          <p:nvPr/>
        </p:nvSpPr>
        <p:spPr bwMode="auto">
          <a:xfrm>
            <a:off x="609600" y="2438400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2400" i="0">
                <a:solidFill>
                  <a:srgbClr val="D60093"/>
                </a:solidFill>
                <a:ea typeface="ＭＳ Ｐゴシック" charset="-128"/>
              </a:rPr>
              <a:t>(</a:t>
            </a:r>
            <a:r>
              <a:rPr lang="ja-JP" altLang="en-US" sz="2400" i="0">
                <a:solidFill>
                  <a:srgbClr val="D60093"/>
                </a:solidFill>
                <a:ea typeface="ＭＳ Ｐゴシック" charset="-128"/>
              </a:rPr>
              <a:t>電子ニュートリノ）</a:t>
            </a:r>
          </a:p>
        </p:txBody>
      </p:sp>
      <p:sp>
        <p:nvSpPr>
          <p:cNvPr id="167959" name="Text Box 23"/>
          <p:cNvSpPr txBox="1">
            <a:spLocks noChangeArrowheads="1"/>
          </p:cNvSpPr>
          <p:nvPr/>
        </p:nvSpPr>
        <p:spPr bwMode="auto">
          <a:xfrm>
            <a:off x="152400" y="5486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6600"/>
                </a:solidFill>
                <a:ea typeface="ＭＳ Ｐゴシック" charset="-128"/>
              </a:rPr>
              <a:t>ニュートリノ振動を示唆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958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sz="480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大気ニュートリノ</a:t>
            </a:r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343400" y="228600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～ もう一つのニュートリノ問題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228600" y="914400"/>
            <a:ext cx="876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地球の上空では宇宙線（主に陽子線）が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228600" y="1479550"/>
            <a:ext cx="876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沢山ぶつかっている。</a:t>
            </a:r>
          </a:p>
        </p:txBody>
      </p:sp>
      <p:graphicFrame>
        <p:nvGraphicFramePr>
          <p:cNvPr id="146438" name="Object 6"/>
          <p:cNvGraphicFramePr>
            <a:graphicFrameLocks noChangeAspect="1"/>
          </p:cNvGraphicFramePr>
          <p:nvPr/>
        </p:nvGraphicFramePr>
        <p:xfrm>
          <a:off x="762000" y="2133600"/>
          <a:ext cx="2749550" cy="800100"/>
        </p:xfrm>
        <a:graphic>
          <a:graphicData uri="http://schemas.openxmlformats.org/presentationml/2006/ole">
            <p:oleObj spid="_x0000_s98306" name="数式" r:id="rId3" imgW="914400" imgH="266400" progId="Equation.3">
              <p:embed/>
            </p:oleObj>
          </a:graphicData>
        </a:graphic>
      </p:graphicFrame>
      <p:graphicFrame>
        <p:nvGraphicFramePr>
          <p:cNvPr id="146439" name="Object 7"/>
          <p:cNvGraphicFramePr>
            <a:graphicFrameLocks noChangeAspect="1"/>
          </p:cNvGraphicFramePr>
          <p:nvPr/>
        </p:nvGraphicFramePr>
        <p:xfrm>
          <a:off x="2963863" y="2857500"/>
          <a:ext cx="2370137" cy="800100"/>
        </p:xfrm>
        <a:graphic>
          <a:graphicData uri="http://schemas.openxmlformats.org/presentationml/2006/ole">
            <p:oleObj spid="_x0000_s98307" name="数式" r:id="rId4" imgW="787320" imgH="266400" progId="Equation.3">
              <p:embed/>
            </p:oleObj>
          </a:graphicData>
        </a:graphic>
      </p:graphicFrame>
      <p:sp>
        <p:nvSpPr>
          <p:cNvPr id="146440" name="Line 8"/>
          <p:cNvSpPr>
            <a:spLocks noChangeShapeType="1"/>
          </p:cNvSpPr>
          <p:nvPr/>
        </p:nvSpPr>
        <p:spPr bwMode="auto">
          <a:xfrm>
            <a:off x="1998663" y="28956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27263" y="28956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6442" name="Line 10"/>
          <p:cNvSpPr>
            <a:spLocks noChangeShapeType="1"/>
          </p:cNvSpPr>
          <p:nvPr/>
        </p:nvSpPr>
        <p:spPr bwMode="auto">
          <a:xfrm>
            <a:off x="2227263" y="32766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4953000"/>
            <a:ext cx="8686800" cy="1752600"/>
            <a:chOff x="48" y="3120"/>
            <a:chExt cx="5472" cy="1104"/>
          </a:xfrm>
        </p:grpSpPr>
        <p:sp>
          <p:nvSpPr>
            <p:cNvPr id="146444" name="Rectangle 12"/>
            <p:cNvSpPr>
              <a:spLocks noChangeArrowheads="1"/>
            </p:cNvSpPr>
            <p:nvPr/>
          </p:nvSpPr>
          <p:spPr bwMode="auto">
            <a:xfrm>
              <a:off x="48" y="3120"/>
              <a:ext cx="40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1998</a:t>
              </a:r>
              <a:r>
                <a:rPr lang="ja-JP" altLang="en-US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年   </a:t>
              </a:r>
              <a:r>
                <a:rPr lang="en-US" altLang="ja-JP" sz="3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Super Kamiokande</a:t>
              </a:r>
            </a:p>
          </p:txBody>
        </p:sp>
        <p:sp>
          <p:nvSpPr>
            <p:cNvPr id="146445" name="Rectangle 13"/>
            <p:cNvSpPr>
              <a:spLocks noChangeArrowheads="1"/>
            </p:cNvSpPr>
            <p:nvPr/>
          </p:nvSpPr>
          <p:spPr bwMode="auto">
            <a:xfrm>
              <a:off x="288" y="3744"/>
              <a:ext cx="460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下から来る   が足りない</a:t>
              </a:r>
              <a:r>
                <a:rPr lang="ja-JP" altLang="en-US" sz="14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en-US" altLang="ja-JP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!!</a:t>
              </a:r>
            </a:p>
          </p:txBody>
        </p:sp>
        <p:sp>
          <p:nvSpPr>
            <p:cNvPr id="146446" name="Rectangle 14"/>
            <p:cNvSpPr>
              <a:spLocks noChangeArrowheads="1"/>
            </p:cNvSpPr>
            <p:nvPr/>
          </p:nvSpPr>
          <p:spPr bwMode="auto">
            <a:xfrm>
              <a:off x="1872" y="3590"/>
              <a:ext cx="76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600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角ｺﾞｼｯｸUB" pitchFamily="49" charset="-128"/>
                </a:rPr>
                <a:t>n</a:t>
              </a:r>
              <a:r>
                <a:rPr lang="en-US" altLang="ja-JP" sz="6000" baseline="-1000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角ｺﾞｼｯｸUB" pitchFamily="49" charset="-128"/>
                </a:rPr>
                <a:t>m</a:t>
              </a:r>
            </a:p>
          </p:txBody>
        </p:sp>
        <p:sp>
          <p:nvSpPr>
            <p:cNvPr id="146447" name="Rectangle 15"/>
            <p:cNvSpPr>
              <a:spLocks noChangeArrowheads="1"/>
            </p:cNvSpPr>
            <p:nvPr/>
          </p:nvSpPr>
          <p:spPr bwMode="auto">
            <a:xfrm>
              <a:off x="3696" y="3149"/>
              <a:ext cx="18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2800" i="0">
                  <a:solidFill>
                    <a:schemeClr val="tx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Neutrino98</a:t>
              </a:r>
              <a:r>
                <a:rPr lang="ja-JP" altLang="en-US" sz="2800" i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　高山</a:t>
              </a:r>
            </a:p>
          </p:txBody>
        </p:sp>
      </p:grpSp>
      <p:sp>
        <p:nvSpPr>
          <p:cNvPr id="146448" name="Rectangle 16"/>
          <p:cNvSpPr>
            <a:spLocks noChangeArrowheads="1"/>
          </p:cNvSpPr>
          <p:nvPr/>
        </p:nvSpPr>
        <p:spPr bwMode="auto">
          <a:xfrm>
            <a:off x="1524000" y="3748088"/>
            <a:ext cx="838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1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ﾎﾟｯﾌﾟ体" pitchFamily="49" charset="-128"/>
              </a:rPr>
              <a:t>m</a:t>
            </a:r>
            <a:endParaRPr lang="en-US" altLang="ja-JP" sz="4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HG創英角ｺﾞｼｯｸUB" pitchFamily="49" charset="-128"/>
            </a:endParaRPr>
          </a:p>
        </p:txBody>
      </p:sp>
      <p:sp>
        <p:nvSpPr>
          <p:cNvPr id="146449" name="Rectangle 17"/>
          <p:cNvSpPr>
            <a:spLocks noChangeArrowheads="1"/>
          </p:cNvSpPr>
          <p:nvPr/>
        </p:nvSpPr>
        <p:spPr bwMode="auto">
          <a:xfrm>
            <a:off x="1600200" y="35052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-</a:t>
            </a:r>
          </a:p>
        </p:txBody>
      </p:sp>
      <p:sp>
        <p:nvSpPr>
          <p:cNvPr id="146450" name="Rectangle 18"/>
          <p:cNvSpPr>
            <a:spLocks noChangeArrowheads="1"/>
          </p:cNvSpPr>
          <p:nvPr/>
        </p:nvSpPr>
        <p:spPr bwMode="auto">
          <a:xfrm>
            <a:off x="2895600" y="3748088"/>
            <a:ext cx="838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1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創英角ﾎﾟｯﾌﾟ体" pitchFamily="49" charset="-128"/>
              </a:rPr>
              <a:t>e</a:t>
            </a:r>
            <a:endParaRPr lang="en-US" altLang="ja-JP" sz="4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6451" name="Rectangle 19"/>
          <p:cNvSpPr>
            <a:spLocks noChangeArrowheads="1"/>
          </p:cNvSpPr>
          <p:nvPr/>
        </p:nvSpPr>
        <p:spPr bwMode="auto">
          <a:xfrm>
            <a:off x="2362200" y="3916363"/>
            <a:ext cx="525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と       はだいたい   ２ ： </a:t>
            </a:r>
            <a:r>
              <a:rPr lang="en-US" altLang="ja-JP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1</a:t>
            </a:r>
          </a:p>
        </p:txBody>
      </p:sp>
      <p:sp>
        <p:nvSpPr>
          <p:cNvPr id="146452" name="Rectangle 20"/>
          <p:cNvSpPr>
            <a:spLocks noChangeArrowheads="1"/>
          </p:cNvSpPr>
          <p:nvPr/>
        </p:nvSpPr>
        <p:spPr bwMode="auto">
          <a:xfrm>
            <a:off x="1524000" y="3840163"/>
            <a:ext cx="914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（        </a:t>
            </a:r>
            <a:r>
              <a:rPr lang="en-US" altLang="ja-JP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)</a:t>
            </a:r>
          </a:p>
        </p:txBody>
      </p:sp>
      <p:sp>
        <p:nvSpPr>
          <p:cNvPr id="146453" name="Rectangle 21"/>
          <p:cNvSpPr>
            <a:spLocks noChangeArrowheads="1"/>
          </p:cNvSpPr>
          <p:nvPr/>
        </p:nvSpPr>
        <p:spPr bwMode="auto">
          <a:xfrm>
            <a:off x="2895600" y="3840163"/>
            <a:ext cx="914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（        </a:t>
            </a:r>
            <a:r>
              <a:rPr lang="en-US" altLang="ja-JP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)</a:t>
            </a:r>
          </a:p>
        </p:txBody>
      </p:sp>
      <p:sp>
        <p:nvSpPr>
          <p:cNvPr id="146454" name="Rectangle 22"/>
          <p:cNvSpPr>
            <a:spLocks noChangeArrowheads="1"/>
          </p:cNvSpPr>
          <p:nvPr/>
        </p:nvSpPr>
        <p:spPr bwMode="auto">
          <a:xfrm>
            <a:off x="2971800" y="35052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4343400" y="0"/>
          <a:ext cx="4800600" cy="6858000"/>
        </p:xfrm>
        <a:graphic>
          <a:graphicData uri="http://schemas.openxmlformats.org/presentationml/2006/ole">
            <p:oleObj spid="_x0000_s99330" name="ﾋﾞｯﾄﾏｯﾌﾟ ｲﾒｰｼﾞ" r:id="rId3" imgW="7590476" imgH="11104762" progId="PBrush">
              <p:embed/>
            </p:oleObj>
          </a:graphicData>
        </a:graphic>
      </p:graphicFrame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5410200" y="533400"/>
            <a:ext cx="78740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大気</a:t>
            </a:r>
            <a:endParaRPr lang="ja-JP" altLang="en-US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5892800" y="2846388"/>
            <a:ext cx="946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中心核</a:t>
            </a:r>
            <a:endParaRPr lang="ja-JP" altLang="en-US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5130800" y="2195513"/>
            <a:ext cx="11858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マントル</a:t>
            </a:r>
            <a:endParaRPr lang="ja-JP" altLang="en-US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8331200" y="3005138"/>
            <a:ext cx="692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地殻</a:t>
            </a:r>
            <a:endParaRPr lang="ja-JP" altLang="en-US" sz="2400" i="0">
              <a:solidFill>
                <a:schemeClr val="tx1"/>
              </a:solidFill>
              <a:latin typeface="Symbol" pitchFamily="18" charset="2"/>
              <a:ea typeface="ＭＳ Ｐゴシック" charset="-128"/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8045450" y="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宇宙線</a:t>
            </a:r>
          </a:p>
        </p:txBody>
      </p:sp>
      <p:sp>
        <p:nvSpPr>
          <p:cNvPr id="168968" name="Line 8"/>
          <p:cNvSpPr>
            <a:spLocks noChangeShapeType="1"/>
          </p:cNvSpPr>
          <p:nvPr/>
        </p:nvSpPr>
        <p:spPr bwMode="auto">
          <a:xfrm flipH="1">
            <a:off x="6486525" y="893763"/>
            <a:ext cx="1100138" cy="814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8045450" y="64008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latin typeface="Symbol" pitchFamily="18" charset="2"/>
                <a:ea typeface="ＭＳ Ｐゴシック" charset="-128"/>
              </a:rPr>
              <a:t>宇宙線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3171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CC6600"/>
                </a:solidFill>
                <a:ea typeface="ＭＳ Ｐゴシック" charset="-128"/>
              </a:rPr>
              <a:t>スーパーカミオカンデで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CC6600"/>
                </a:solidFill>
                <a:ea typeface="ＭＳ Ｐゴシック" charset="-128"/>
              </a:rPr>
              <a:t>観測されるニュートリノ</a:t>
            </a:r>
          </a:p>
        </p:txBody>
      </p:sp>
      <p:sp>
        <p:nvSpPr>
          <p:cNvPr id="168971" name="Rectangle 11"/>
          <p:cNvSpPr>
            <a:spLocks noChangeArrowheads="1"/>
          </p:cNvSpPr>
          <p:nvPr/>
        </p:nvSpPr>
        <p:spPr bwMode="auto">
          <a:xfrm>
            <a:off x="609600" y="1371600"/>
            <a:ext cx="3124200" cy="2743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746125" y="1622425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FFFF00"/>
                </a:solidFill>
                <a:ea typeface="ＭＳ Ｐゴシック" charset="-128"/>
              </a:rPr>
              <a:t>上方からのニュートリノ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990600" y="2209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飛行距離　～</a:t>
            </a:r>
            <a:r>
              <a:rPr lang="en-US" altLang="ja-JP" sz="1800" i="0">
                <a:solidFill>
                  <a:schemeClr val="bg1"/>
                </a:solidFill>
                <a:ea typeface="ＭＳ Ｐゴシック" charset="-128"/>
              </a:rPr>
              <a:t>20 km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762000" y="28194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rgbClr val="FFFF00"/>
                </a:solidFill>
                <a:ea typeface="ＭＳ Ｐゴシック" charset="-128"/>
              </a:rPr>
              <a:t>下方からのニュートリノ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990600" y="3429000"/>
            <a:ext cx="240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1800" i="0">
                <a:solidFill>
                  <a:schemeClr val="bg1"/>
                </a:solidFill>
                <a:ea typeface="ＭＳ Ｐゴシック" charset="-128"/>
              </a:rPr>
              <a:t>飛行距離　～</a:t>
            </a:r>
            <a:r>
              <a:rPr lang="en-US" altLang="ja-JP" sz="1800" i="0">
                <a:solidFill>
                  <a:schemeClr val="bg1"/>
                </a:solidFill>
                <a:ea typeface="ＭＳ Ｐゴシック" charset="-128"/>
              </a:rPr>
              <a:t>13000 km</a:t>
            </a:r>
          </a:p>
        </p:txBody>
      </p:sp>
      <p:sp>
        <p:nvSpPr>
          <p:cNvPr id="168976" name="AutoShape 16"/>
          <p:cNvSpPr>
            <a:spLocks noChangeArrowheads="1"/>
          </p:cNvSpPr>
          <p:nvPr/>
        </p:nvSpPr>
        <p:spPr bwMode="auto">
          <a:xfrm>
            <a:off x="1600200" y="4267200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533400" y="4876800"/>
            <a:ext cx="3330575" cy="82232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飛行距離が大きく違う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chemeClr val="tx1"/>
                </a:solidFill>
                <a:ea typeface="ＭＳ Ｐゴシック" charset="-128"/>
              </a:rPr>
              <a:t>ニュートリノが対象となる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228600" y="2514600"/>
            <a:ext cx="2286000" cy="2667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3048000" y="0"/>
          <a:ext cx="6096000" cy="6858000"/>
        </p:xfrm>
        <a:graphic>
          <a:graphicData uri="http://schemas.openxmlformats.org/presentationml/2006/ole">
            <p:oleObj spid="_x0000_s100354" name="ﾋﾞｯﾄﾏｯﾌﾟ ｲﾒｰｼﾞ" r:id="rId3" imgW="5753903" imgH="6152381" progId="PBrush">
              <p:embed/>
            </p:oleObj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2673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800" i="0">
                <a:solidFill>
                  <a:schemeClr val="accent2"/>
                </a:solidFill>
                <a:ea typeface="ＭＳ Ｐゴシック" charset="-128"/>
              </a:rPr>
              <a:t>観測結果の一例</a:t>
            </a:r>
            <a:endParaRPr lang="ja-JP" altLang="en-US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257800" y="6172200"/>
            <a:ext cx="76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endParaRPr lang="ja-JP" altLang="ja-JP" sz="2400" i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4572000" y="6096000"/>
            <a:ext cx="2819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3048000" y="6172200"/>
            <a:ext cx="1658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FF0000"/>
                </a:solidFill>
                <a:ea typeface="ＭＳ Ｐゴシック" charset="-128"/>
              </a:rPr>
              <a:t>地球の裏から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7993063" y="6172200"/>
            <a:ext cx="1150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000066"/>
                </a:solidFill>
                <a:ea typeface="ＭＳ Ｐゴシック" charset="-128"/>
              </a:rPr>
              <a:t>上空から</a:t>
            </a:r>
          </a:p>
        </p:txBody>
      </p:sp>
      <p:sp>
        <p:nvSpPr>
          <p:cNvPr id="169993" name="AutoShape 9"/>
          <p:cNvSpPr>
            <a:spLocks noChangeArrowheads="1"/>
          </p:cNvSpPr>
          <p:nvPr/>
        </p:nvSpPr>
        <p:spPr bwMode="auto">
          <a:xfrm>
            <a:off x="4495800" y="1371600"/>
            <a:ext cx="3505200" cy="609600"/>
          </a:xfrm>
          <a:prstGeom prst="wedgeEllipseCallout">
            <a:avLst>
              <a:gd name="adj1" fmla="val -2491"/>
              <a:gd name="adj2" fmla="val 8645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質量</a:t>
            </a:r>
            <a:r>
              <a:rPr lang="en-US" altLang="ja-JP" sz="1800" i="0">
                <a:solidFill>
                  <a:schemeClr val="tx1"/>
                </a:solidFill>
                <a:ea typeface="ＭＳ Ｐゴシック" charset="-128"/>
              </a:rPr>
              <a:t>0</a:t>
            </a: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の場合の理論値</a:t>
            </a:r>
          </a:p>
        </p:txBody>
      </p:sp>
      <p:sp>
        <p:nvSpPr>
          <p:cNvPr id="169994" name="AutoShape 10"/>
          <p:cNvSpPr>
            <a:spLocks noChangeArrowheads="1"/>
          </p:cNvSpPr>
          <p:nvPr/>
        </p:nvSpPr>
        <p:spPr bwMode="auto">
          <a:xfrm>
            <a:off x="6019800" y="4572000"/>
            <a:ext cx="1752600" cy="533400"/>
          </a:xfrm>
          <a:prstGeom prst="wedgeEllipseCallout">
            <a:avLst>
              <a:gd name="adj1" fmla="val -71921"/>
              <a:gd name="adj2" fmla="val -6696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ja-JP" altLang="en-US" sz="1800" i="0">
                <a:solidFill>
                  <a:schemeClr val="tx1"/>
                </a:solidFill>
                <a:ea typeface="ＭＳ Ｐゴシック" charset="-128"/>
              </a:rPr>
              <a:t>実測データ</a:t>
            </a:r>
          </a:p>
        </p:txBody>
      </p:sp>
      <p:sp>
        <p:nvSpPr>
          <p:cNvPr id="169995" name="Text Box 11"/>
          <p:cNvSpPr txBox="1">
            <a:spLocks noChangeArrowheads="1"/>
          </p:cNvSpPr>
          <p:nvPr/>
        </p:nvSpPr>
        <p:spPr bwMode="auto">
          <a:xfrm>
            <a:off x="74613" y="457200"/>
            <a:ext cx="28971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スーパーカミオカンデ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　　　　　での</a:t>
            </a:r>
          </a:p>
          <a:p>
            <a:pPr algn="l">
              <a:spcBef>
                <a:spcPct val="0"/>
              </a:spcBef>
            </a:pPr>
            <a:r>
              <a:rPr lang="ja-JP" altLang="en-US" sz="2400" i="0">
                <a:solidFill>
                  <a:srgbClr val="FFFF00"/>
                </a:solidFill>
                <a:ea typeface="ＭＳ Ｐゴシック" charset="-128"/>
              </a:rPr>
              <a:t>　　観測データの例</a:t>
            </a:r>
          </a:p>
        </p:txBody>
      </p:sp>
      <p:sp>
        <p:nvSpPr>
          <p:cNvPr id="169996" name="Text Box 12"/>
          <p:cNvSpPr txBox="1">
            <a:spLocks noChangeArrowheads="1"/>
          </p:cNvSpPr>
          <p:nvPr/>
        </p:nvSpPr>
        <p:spPr bwMode="auto">
          <a:xfrm>
            <a:off x="477838" y="2717800"/>
            <a:ext cx="1654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FFFF00"/>
                </a:solidFill>
                <a:ea typeface="ＭＳ Ｐゴシック" charset="-128"/>
              </a:rPr>
              <a:t>上空からの</a:t>
            </a:r>
          </a:p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FFFF00"/>
                </a:solidFill>
                <a:ea typeface="ＭＳ Ｐゴシック" charset="-128"/>
              </a:rPr>
              <a:t>ニュートリノ数</a:t>
            </a:r>
          </a:p>
        </p:txBody>
      </p:sp>
      <p:sp>
        <p:nvSpPr>
          <p:cNvPr id="169997" name="Text Box 13"/>
          <p:cNvSpPr txBox="1">
            <a:spLocks noChangeArrowheads="1"/>
          </p:cNvSpPr>
          <p:nvPr/>
        </p:nvSpPr>
        <p:spPr bwMode="auto">
          <a:xfrm>
            <a:off x="457200" y="4267200"/>
            <a:ext cx="1912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FFFF00"/>
                </a:solidFill>
                <a:ea typeface="ＭＳ Ｐゴシック" charset="-128"/>
              </a:rPr>
              <a:t>地球の裏からの</a:t>
            </a:r>
          </a:p>
          <a:p>
            <a:pPr algn="l">
              <a:spcBef>
                <a:spcPct val="0"/>
              </a:spcBef>
            </a:pPr>
            <a:r>
              <a:rPr lang="ja-JP" altLang="en-US" i="0">
                <a:solidFill>
                  <a:srgbClr val="FFFF00"/>
                </a:solidFill>
                <a:ea typeface="ＭＳ Ｐゴシック" charset="-128"/>
              </a:rPr>
              <a:t>ニュートリノ数</a:t>
            </a:r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>
            <a:off x="1143000" y="35052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9999" name="Line 15"/>
          <p:cNvSpPr>
            <a:spLocks noChangeShapeType="1"/>
          </p:cNvSpPr>
          <p:nvPr/>
        </p:nvSpPr>
        <p:spPr bwMode="auto">
          <a:xfrm>
            <a:off x="1371600" y="35052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0000" name="Line 16"/>
          <p:cNvSpPr>
            <a:spLocks noChangeShapeType="1"/>
          </p:cNvSpPr>
          <p:nvPr/>
        </p:nvSpPr>
        <p:spPr bwMode="auto">
          <a:xfrm>
            <a:off x="914400" y="3657600"/>
            <a:ext cx="658813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0001" name="AutoShape 17"/>
          <p:cNvSpPr>
            <a:spLocks noChangeArrowheads="1"/>
          </p:cNvSpPr>
          <p:nvPr/>
        </p:nvSpPr>
        <p:spPr bwMode="auto">
          <a:xfrm rot="-14708166">
            <a:off x="1462087" y="4627563"/>
            <a:ext cx="809625" cy="2514600"/>
          </a:xfrm>
          <a:prstGeom prst="curvedLeftArrow">
            <a:avLst>
              <a:gd name="adj1" fmla="val 62118"/>
              <a:gd name="adj2" fmla="val 124235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667000" y="242888"/>
            <a:ext cx="495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ニュートリノを観測するとは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5791200" y="19812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</a:pPr>
            <a:r>
              <a:rPr lang="ja-JP" altLang="en-US" sz="24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主に太陽ニュートリノ</a:t>
            </a:r>
            <a:endParaRPr lang="ja-JP" altLang="en-US" sz="2400" i="0" baseline="40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5105400" y="1233488"/>
            <a:ext cx="76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</a:pPr>
            <a:r>
              <a:rPr lang="ja-JP" altLang="en-US" sz="28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７</a:t>
            </a: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194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ところで</a:t>
            </a:r>
            <a:endParaRPr lang="ja-JP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5791200" y="4800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</a:pPr>
            <a:r>
              <a:rPr lang="ja-JP" altLang="en-US" sz="24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主に大気ニュートリノ</a:t>
            </a:r>
            <a:endParaRPr lang="ja-JP" altLang="en-US" sz="2400" i="0" baseline="40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5105400" y="2438400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</a:pPr>
            <a:r>
              <a:rPr lang="ja-JP" altLang="en-US" sz="28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１</a:t>
            </a:r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5562600" y="6096000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や   を見ている</a:t>
            </a:r>
            <a:r>
              <a:rPr lang="en-US" altLang="ja-JP" sz="28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!!</a:t>
            </a:r>
          </a:p>
        </p:txBody>
      </p:sp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6019800" y="59436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m</a:t>
            </a:r>
            <a:endParaRPr lang="en-US" altLang="ja-JP" sz="4000" baseline="-1000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HG創英角ｺﾞｼｯｸUB" pitchFamily="49" charset="-128"/>
            </a:endParaRP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5181600" y="5959475"/>
            <a:ext cx="76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創英角ｺﾞｼｯｸUB" pitchFamily="49" charset="-128"/>
              </a:rPr>
              <a:t>e</a:t>
            </a:r>
            <a:endParaRPr lang="en-US" altLang="ja-JP" sz="4000" baseline="3000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HG創英角ｺﾞｼｯｸUB" pitchFamily="49" charset="-128"/>
            </a:endParaRPr>
          </a:p>
        </p:txBody>
      </p:sp>
      <p:sp>
        <p:nvSpPr>
          <p:cNvPr id="147467" name="Oval 11"/>
          <p:cNvSpPr>
            <a:spLocks noChangeArrowheads="1"/>
          </p:cNvSpPr>
          <p:nvPr/>
        </p:nvSpPr>
        <p:spPr bwMode="auto">
          <a:xfrm>
            <a:off x="914400" y="1295400"/>
            <a:ext cx="457200" cy="457200"/>
          </a:xfrm>
          <a:prstGeom prst="ellipse">
            <a:avLst/>
          </a:prstGeom>
          <a:solidFill>
            <a:srgbClr val="FF99CC"/>
          </a:solidFill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>
            <a:off x="1371600" y="1524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69" name="Oval 13"/>
          <p:cNvSpPr>
            <a:spLocks noChangeArrowheads="1"/>
          </p:cNvSpPr>
          <p:nvPr/>
        </p:nvSpPr>
        <p:spPr bwMode="auto">
          <a:xfrm>
            <a:off x="2438400" y="1295400"/>
            <a:ext cx="457200" cy="457200"/>
          </a:xfrm>
          <a:prstGeom prst="ellipse">
            <a:avLst/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8000"/>
                </a:solidFill>
              </a:rPr>
              <a:t>e</a:t>
            </a:r>
            <a:r>
              <a:rPr lang="en-US" altLang="ja-JP" baseline="3000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V="1">
            <a:off x="2895600" y="1219200"/>
            <a:ext cx="1066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1" name="Line 15"/>
          <p:cNvSpPr>
            <a:spLocks noChangeShapeType="1"/>
          </p:cNvSpPr>
          <p:nvPr/>
        </p:nvSpPr>
        <p:spPr bwMode="auto">
          <a:xfrm>
            <a:off x="2895600" y="1600200"/>
            <a:ext cx="1066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2" name="Oval 16"/>
          <p:cNvSpPr>
            <a:spLocks noChangeArrowheads="1"/>
          </p:cNvSpPr>
          <p:nvPr/>
        </p:nvSpPr>
        <p:spPr bwMode="auto">
          <a:xfrm>
            <a:off x="3962400" y="1600200"/>
            <a:ext cx="457200" cy="457200"/>
          </a:xfrm>
          <a:prstGeom prst="ellipse">
            <a:avLst/>
          </a:prstGeom>
          <a:solidFill>
            <a:srgbClr val="FF99CC"/>
          </a:solidFill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7473" name="Oval 17"/>
          <p:cNvSpPr>
            <a:spLocks noChangeArrowheads="1"/>
          </p:cNvSpPr>
          <p:nvPr/>
        </p:nvSpPr>
        <p:spPr bwMode="auto">
          <a:xfrm>
            <a:off x="3962400" y="990600"/>
            <a:ext cx="457200" cy="457200"/>
          </a:xfrm>
          <a:prstGeom prst="ellipse">
            <a:avLst/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8000"/>
                </a:solidFill>
              </a:rPr>
              <a:t>e</a:t>
            </a:r>
            <a:r>
              <a:rPr lang="en-US" altLang="ja-JP" baseline="3000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147474" name="Oval 18"/>
          <p:cNvSpPr>
            <a:spLocks noChangeArrowheads="1"/>
          </p:cNvSpPr>
          <p:nvPr/>
        </p:nvSpPr>
        <p:spPr bwMode="auto">
          <a:xfrm>
            <a:off x="914400" y="2590800"/>
            <a:ext cx="457200" cy="457200"/>
          </a:xfrm>
          <a:prstGeom prst="ellipse">
            <a:avLst/>
          </a:prstGeom>
          <a:solidFill>
            <a:srgbClr val="99CC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47475" name="Line 19"/>
          <p:cNvSpPr>
            <a:spLocks noChangeShapeType="1"/>
          </p:cNvSpPr>
          <p:nvPr/>
        </p:nvSpPr>
        <p:spPr bwMode="auto">
          <a:xfrm>
            <a:off x="1371600" y="28194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6" name="Oval 20"/>
          <p:cNvSpPr>
            <a:spLocks noChangeArrowheads="1"/>
          </p:cNvSpPr>
          <p:nvPr/>
        </p:nvSpPr>
        <p:spPr bwMode="auto">
          <a:xfrm>
            <a:off x="2438400" y="2590800"/>
            <a:ext cx="457200" cy="457200"/>
          </a:xfrm>
          <a:prstGeom prst="ellipse">
            <a:avLst/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8000"/>
                </a:solidFill>
              </a:rPr>
              <a:t>e</a:t>
            </a:r>
            <a:r>
              <a:rPr lang="en-US" altLang="ja-JP" baseline="3000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147477" name="Line 21"/>
          <p:cNvSpPr>
            <a:spLocks noChangeShapeType="1"/>
          </p:cNvSpPr>
          <p:nvPr/>
        </p:nvSpPr>
        <p:spPr bwMode="auto">
          <a:xfrm flipV="1">
            <a:off x="2895600" y="2514600"/>
            <a:ext cx="1066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8" name="Line 22"/>
          <p:cNvSpPr>
            <a:spLocks noChangeShapeType="1"/>
          </p:cNvSpPr>
          <p:nvPr/>
        </p:nvSpPr>
        <p:spPr bwMode="auto">
          <a:xfrm>
            <a:off x="2895600" y="2895600"/>
            <a:ext cx="1066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9" name="Oval 23"/>
          <p:cNvSpPr>
            <a:spLocks noChangeArrowheads="1"/>
          </p:cNvSpPr>
          <p:nvPr/>
        </p:nvSpPr>
        <p:spPr bwMode="auto">
          <a:xfrm>
            <a:off x="3962400" y="2895600"/>
            <a:ext cx="457200" cy="457200"/>
          </a:xfrm>
          <a:prstGeom prst="ellipse">
            <a:avLst/>
          </a:prstGeom>
          <a:solidFill>
            <a:srgbClr val="99CC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0000FF"/>
                </a:solidFill>
                <a:latin typeface="Symbol" pitchFamily="18" charset="2"/>
              </a:rPr>
              <a:t>m</a:t>
            </a:r>
            <a:endParaRPr lang="en-US" altLang="ja-JP" baseline="-25000">
              <a:solidFill>
                <a:srgbClr val="0000FF"/>
              </a:solidFill>
            </a:endParaRPr>
          </a:p>
        </p:txBody>
      </p:sp>
      <p:sp>
        <p:nvSpPr>
          <p:cNvPr id="147480" name="Oval 24"/>
          <p:cNvSpPr>
            <a:spLocks noChangeArrowheads="1"/>
          </p:cNvSpPr>
          <p:nvPr/>
        </p:nvSpPr>
        <p:spPr bwMode="auto">
          <a:xfrm>
            <a:off x="3962400" y="2286000"/>
            <a:ext cx="457200" cy="457200"/>
          </a:xfrm>
          <a:prstGeom prst="ellipse">
            <a:avLst/>
          </a:prstGeom>
          <a:solidFill>
            <a:srgbClr val="CCFFCC"/>
          </a:solidFill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8000"/>
                </a:solidFill>
              </a:rPr>
              <a:t>e</a:t>
            </a:r>
            <a:r>
              <a:rPr lang="en-US" altLang="ja-JP" baseline="3000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147481" name="AutoShape 25"/>
          <p:cNvSpPr>
            <a:spLocks/>
          </p:cNvSpPr>
          <p:nvPr/>
        </p:nvSpPr>
        <p:spPr bwMode="auto">
          <a:xfrm>
            <a:off x="381000" y="914400"/>
            <a:ext cx="228600" cy="2438400"/>
          </a:xfrm>
          <a:prstGeom prst="leftBrace">
            <a:avLst>
              <a:gd name="adj1" fmla="val 88889"/>
              <a:gd name="adj2" fmla="val 5010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82" name="Oval 26"/>
          <p:cNvSpPr>
            <a:spLocks noChangeArrowheads="1"/>
          </p:cNvSpPr>
          <p:nvPr/>
        </p:nvSpPr>
        <p:spPr bwMode="auto">
          <a:xfrm>
            <a:off x="914400" y="4267200"/>
            <a:ext cx="457200" cy="457200"/>
          </a:xfrm>
          <a:prstGeom prst="ellipse">
            <a:avLst/>
          </a:prstGeom>
          <a:solidFill>
            <a:srgbClr val="FF99CC"/>
          </a:solidFill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7483" name="Line 27"/>
          <p:cNvSpPr>
            <a:spLocks noChangeShapeType="1"/>
          </p:cNvSpPr>
          <p:nvPr/>
        </p:nvSpPr>
        <p:spPr bwMode="auto">
          <a:xfrm>
            <a:off x="1371600" y="44958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85" name="Line 29"/>
          <p:cNvSpPr>
            <a:spLocks noChangeShapeType="1"/>
          </p:cNvSpPr>
          <p:nvPr/>
        </p:nvSpPr>
        <p:spPr bwMode="auto">
          <a:xfrm flipV="1">
            <a:off x="2971800" y="4191000"/>
            <a:ext cx="9144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86" name="Line 30"/>
          <p:cNvSpPr>
            <a:spLocks noChangeShapeType="1"/>
          </p:cNvSpPr>
          <p:nvPr/>
        </p:nvSpPr>
        <p:spPr bwMode="auto">
          <a:xfrm>
            <a:off x="2971800" y="4572000"/>
            <a:ext cx="990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88" name="Oval 32"/>
          <p:cNvSpPr>
            <a:spLocks noChangeArrowheads="1"/>
          </p:cNvSpPr>
          <p:nvPr/>
        </p:nvSpPr>
        <p:spPr bwMode="auto">
          <a:xfrm>
            <a:off x="914400" y="5562600"/>
            <a:ext cx="457200" cy="457200"/>
          </a:xfrm>
          <a:prstGeom prst="ellipse">
            <a:avLst/>
          </a:prstGeom>
          <a:solidFill>
            <a:srgbClr val="99CC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ja-JP" baseline="-10000">
                <a:solidFill>
                  <a:srgbClr val="0000FF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47489" name="Line 33"/>
          <p:cNvSpPr>
            <a:spLocks noChangeShapeType="1"/>
          </p:cNvSpPr>
          <p:nvPr/>
        </p:nvSpPr>
        <p:spPr bwMode="auto">
          <a:xfrm>
            <a:off x="1371600" y="57912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90" name="Line 34"/>
          <p:cNvSpPr>
            <a:spLocks noChangeShapeType="1"/>
          </p:cNvSpPr>
          <p:nvPr/>
        </p:nvSpPr>
        <p:spPr bwMode="auto">
          <a:xfrm flipV="1">
            <a:off x="2971800" y="5486400"/>
            <a:ext cx="9144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91" name="Line 35"/>
          <p:cNvSpPr>
            <a:spLocks noChangeShapeType="1"/>
          </p:cNvSpPr>
          <p:nvPr/>
        </p:nvSpPr>
        <p:spPr bwMode="auto">
          <a:xfrm>
            <a:off x="2971800" y="5867400"/>
            <a:ext cx="990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93" name="AutoShape 37"/>
          <p:cNvSpPr>
            <a:spLocks/>
          </p:cNvSpPr>
          <p:nvPr/>
        </p:nvSpPr>
        <p:spPr bwMode="auto">
          <a:xfrm>
            <a:off x="381000" y="3886200"/>
            <a:ext cx="228600" cy="2438400"/>
          </a:xfrm>
          <a:prstGeom prst="leftBrace">
            <a:avLst>
              <a:gd name="adj1" fmla="val 88889"/>
              <a:gd name="adj2" fmla="val 5010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96" name="Oval 40"/>
          <p:cNvSpPr>
            <a:spLocks noChangeArrowheads="1"/>
          </p:cNvSpPr>
          <p:nvPr/>
        </p:nvSpPr>
        <p:spPr bwMode="auto">
          <a:xfrm>
            <a:off x="3886200" y="5181600"/>
            <a:ext cx="609600" cy="609600"/>
          </a:xfrm>
          <a:prstGeom prst="ellipse">
            <a:avLst/>
          </a:prstGeom>
          <a:solidFill>
            <a:srgbClr val="FFCC99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6600"/>
                </a:solidFill>
              </a:rPr>
              <a:t>M</a:t>
            </a:r>
            <a:endParaRPr lang="en-US" altLang="ja-JP"/>
          </a:p>
        </p:txBody>
      </p:sp>
      <p:sp>
        <p:nvSpPr>
          <p:cNvPr id="147497" name="Oval 41"/>
          <p:cNvSpPr>
            <a:spLocks noChangeArrowheads="1"/>
          </p:cNvSpPr>
          <p:nvPr/>
        </p:nvSpPr>
        <p:spPr bwMode="auto">
          <a:xfrm>
            <a:off x="3962400" y="4648200"/>
            <a:ext cx="457200" cy="457200"/>
          </a:xfrm>
          <a:prstGeom prst="ellipse">
            <a:avLst/>
          </a:prstGeom>
          <a:solidFill>
            <a:srgbClr val="CC99FF"/>
          </a:solidFill>
          <a:ln w="1905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/>
              <a:t>e</a:t>
            </a:r>
            <a:endParaRPr lang="en-US" altLang="ja-JP" baseline="30000"/>
          </a:p>
        </p:txBody>
      </p:sp>
      <p:sp>
        <p:nvSpPr>
          <p:cNvPr id="147499" name="Oval 43"/>
          <p:cNvSpPr>
            <a:spLocks noChangeArrowheads="1"/>
          </p:cNvSpPr>
          <p:nvPr/>
        </p:nvSpPr>
        <p:spPr bwMode="auto">
          <a:xfrm>
            <a:off x="3962400" y="5943600"/>
            <a:ext cx="457200" cy="457200"/>
          </a:xfrm>
          <a:prstGeom prst="ellipse">
            <a:avLst/>
          </a:prstGeom>
          <a:solidFill>
            <a:srgbClr val="CC99FF"/>
          </a:solidFill>
          <a:ln w="1905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latin typeface="Symbol" pitchFamily="18" charset="2"/>
              </a:rPr>
              <a:t>m</a:t>
            </a:r>
            <a:endParaRPr lang="en-US" altLang="ja-JP" baseline="30000"/>
          </a:p>
        </p:txBody>
      </p:sp>
      <p:sp>
        <p:nvSpPr>
          <p:cNvPr id="147500" name="Oval 44"/>
          <p:cNvSpPr>
            <a:spLocks noChangeArrowheads="1"/>
          </p:cNvSpPr>
          <p:nvPr/>
        </p:nvSpPr>
        <p:spPr bwMode="auto">
          <a:xfrm>
            <a:off x="3886200" y="3886200"/>
            <a:ext cx="609600" cy="609600"/>
          </a:xfrm>
          <a:prstGeom prst="ellipse">
            <a:avLst/>
          </a:prstGeom>
          <a:solidFill>
            <a:srgbClr val="FFCC99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6600"/>
                </a:solidFill>
              </a:rPr>
              <a:t>M</a:t>
            </a:r>
            <a:endParaRPr lang="en-US" altLang="ja-JP"/>
          </a:p>
        </p:txBody>
      </p:sp>
      <p:sp>
        <p:nvSpPr>
          <p:cNvPr id="147501" name="Oval 45"/>
          <p:cNvSpPr>
            <a:spLocks noChangeArrowheads="1"/>
          </p:cNvSpPr>
          <p:nvPr/>
        </p:nvSpPr>
        <p:spPr bwMode="auto">
          <a:xfrm>
            <a:off x="2362200" y="4191000"/>
            <a:ext cx="609600" cy="609600"/>
          </a:xfrm>
          <a:prstGeom prst="ellipse">
            <a:avLst/>
          </a:prstGeom>
          <a:solidFill>
            <a:srgbClr val="FFCC99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6600"/>
                </a:solidFill>
              </a:rPr>
              <a:t>N</a:t>
            </a:r>
            <a:endParaRPr lang="en-US" altLang="ja-JP"/>
          </a:p>
        </p:txBody>
      </p:sp>
      <p:sp>
        <p:nvSpPr>
          <p:cNvPr id="147502" name="Oval 46"/>
          <p:cNvSpPr>
            <a:spLocks noChangeArrowheads="1"/>
          </p:cNvSpPr>
          <p:nvPr/>
        </p:nvSpPr>
        <p:spPr bwMode="auto">
          <a:xfrm>
            <a:off x="2362200" y="5486400"/>
            <a:ext cx="609600" cy="609600"/>
          </a:xfrm>
          <a:prstGeom prst="ellipse">
            <a:avLst/>
          </a:prstGeom>
          <a:solidFill>
            <a:srgbClr val="FFCC99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FF6600"/>
                </a:solidFill>
              </a:rPr>
              <a:t>N</a:t>
            </a:r>
            <a:endParaRPr lang="en-US" altLang="ja-JP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76456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ニュートリノの</a:t>
            </a:r>
            <a:r>
              <a:rPr lang="ja-JP" alt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G創英角ｺﾞｼｯｸUB" pitchFamily="49" charset="-128"/>
              </a:rPr>
              <a:t>“</a:t>
            </a:r>
            <a:r>
              <a:rPr lang="ja-JP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大きさ</a:t>
            </a:r>
            <a:r>
              <a:rPr lang="ja-JP" alt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G創英角ｺﾞｼｯｸUB" pitchFamily="49" charset="-128"/>
              </a:rPr>
              <a:t>”</a:t>
            </a:r>
            <a:r>
              <a:rPr lang="ja-JP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とは</a:t>
            </a:r>
            <a:endParaRPr lang="ja-JP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304800" y="868363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透過力が大きい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5105400" y="868363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accent1"/>
                </a:solidFill>
                <a:latin typeface="HG創英角ﾎﾟｯﾌﾟ体" pitchFamily="49" charset="-128"/>
                <a:ea typeface="HG創英角ﾎﾟｯﾌﾟ体" pitchFamily="49" charset="-128"/>
              </a:rPr>
              <a:t>小さい </a:t>
            </a:r>
            <a:r>
              <a:rPr lang="en-US" altLang="ja-JP" sz="3600" i="0">
                <a:solidFill>
                  <a:schemeClr val="accent1"/>
                </a:solidFill>
                <a:latin typeface="HG創英角ﾎﾟｯﾌﾟ体" pitchFamily="49" charset="-128"/>
                <a:ea typeface="HG創英角ﾎﾟｯﾌﾟ体" pitchFamily="49" charset="-128"/>
              </a:rPr>
              <a:t>??</a:t>
            </a:r>
          </a:p>
        </p:txBody>
      </p:sp>
      <p:sp>
        <p:nvSpPr>
          <p:cNvPr id="148485" name="AutoShape 5"/>
          <p:cNvSpPr>
            <a:spLocks noChangeArrowheads="1"/>
          </p:cNvSpPr>
          <p:nvPr/>
        </p:nvSpPr>
        <p:spPr bwMode="auto">
          <a:xfrm>
            <a:off x="3886200" y="1020763"/>
            <a:ext cx="914400" cy="381000"/>
          </a:xfrm>
          <a:custGeom>
            <a:avLst/>
            <a:gdLst>
              <a:gd name="G0" fmla="+- 14138 0 0"/>
              <a:gd name="G1" fmla="+- 5400 0 0"/>
              <a:gd name="G2" fmla="+- 21600 0 5400"/>
              <a:gd name="G3" fmla="+- 10800 0 5400"/>
              <a:gd name="G4" fmla="+- 21600 0 14138"/>
              <a:gd name="G5" fmla="*/ G4 G3 10800"/>
              <a:gd name="G6" fmla="+- 21600 0 G5"/>
              <a:gd name="T0" fmla="*/ 14138 w 21600"/>
              <a:gd name="T1" fmla="*/ 0 h 21600"/>
              <a:gd name="T2" fmla="*/ 0 w 21600"/>
              <a:gd name="T3" fmla="*/ 10800 h 21600"/>
              <a:gd name="T4" fmla="*/ 1413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138" y="0"/>
                </a:moveTo>
                <a:lnTo>
                  <a:pt x="14138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4138" y="16200"/>
                </a:lnTo>
                <a:lnTo>
                  <a:pt x="1413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251520" y="1752600"/>
            <a:ext cx="858768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大きさを知るには</a:t>
            </a:r>
            <a:r>
              <a: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G創英角ｺﾞｼｯｸUB" pitchFamily="49" charset="-128"/>
              </a:rPr>
              <a:t>“</a:t>
            </a:r>
            <a:r>
              <a: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ふるい</a:t>
            </a:r>
            <a:r>
              <a: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G創英角ｺﾞｼｯｸUB" pitchFamily="49" charset="-128"/>
              </a:rPr>
              <a:t>”</a:t>
            </a:r>
            <a:r>
              <a: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にかければいい</a:t>
            </a:r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533400" y="2468563"/>
            <a:ext cx="144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例）</a:t>
            </a:r>
          </a:p>
        </p:txBody>
      </p:sp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1524000" y="58674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ふるいから落ちればその粒は </a:t>
            </a:r>
            <a:r>
              <a:rPr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1cm </a:t>
            </a: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より小さい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71600" y="3581400"/>
            <a:ext cx="6248400" cy="1295400"/>
            <a:chOff x="864" y="2256"/>
            <a:chExt cx="3936" cy="816"/>
          </a:xfrm>
        </p:grpSpPr>
        <p:sp>
          <p:nvSpPr>
            <p:cNvPr id="148490" name="Line 10"/>
            <p:cNvSpPr>
              <a:spLocks noChangeShapeType="1"/>
            </p:cNvSpPr>
            <p:nvPr/>
          </p:nvSpPr>
          <p:spPr bwMode="auto">
            <a:xfrm flipH="1">
              <a:off x="864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1" name="Line 11"/>
            <p:cNvSpPr>
              <a:spLocks noChangeShapeType="1"/>
            </p:cNvSpPr>
            <p:nvPr/>
          </p:nvSpPr>
          <p:spPr bwMode="auto">
            <a:xfrm flipH="1">
              <a:off x="1152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2" name="Line 12"/>
            <p:cNvSpPr>
              <a:spLocks noChangeShapeType="1"/>
            </p:cNvSpPr>
            <p:nvPr/>
          </p:nvSpPr>
          <p:spPr bwMode="auto">
            <a:xfrm flipH="1">
              <a:off x="1440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3" name="Line 13"/>
            <p:cNvSpPr>
              <a:spLocks noChangeShapeType="1"/>
            </p:cNvSpPr>
            <p:nvPr/>
          </p:nvSpPr>
          <p:spPr bwMode="auto">
            <a:xfrm flipH="1">
              <a:off x="1728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4" name="Line 14"/>
            <p:cNvSpPr>
              <a:spLocks noChangeShapeType="1"/>
            </p:cNvSpPr>
            <p:nvPr/>
          </p:nvSpPr>
          <p:spPr bwMode="auto">
            <a:xfrm flipH="1">
              <a:off x="2016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5" name="Line 15"/>
            <p:cNvSpPr>
              <a:spLocks noChangeShapeType="1"/>
            </p:cNvSpPr>
            <p:nvPr/>
          </p:nvSpPr>
          <p:spPr bwMode="auto">
            <a:xfrm flipH="1">
              <a:off x="2304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6" name="Line 16"/>
            <p:cNvSpPr>
              <a:spLocks noChangeShapeType="1"/>
            </p:cNvSpPr>
            <p:nvPr/>
          </p:nvSpPr>
          <p:spPr bwMode="auto">
            <a:xfrm flipH="1">
              <a:off x="2592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7" name="Line 17"/>
            <p:cNvSpPr>
              <a:spLocks noChangeShapeType="1"/>
            </p:cNvSpPr>
            <p:nvPr/>
          </p:nvSpPr>
          <p:spPr bwMode="auto">
            <a:xfrm flipH="1">
              <a:off x="2880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8" name="Line 18"/>
            <p:cNvSpPr>
              <a:spLocks noChangeShapeType="1"/>
            </p:cNvSpPr>
            <p:nvPr/>
          </p:nvSpPr>
          <p:spPr bwMode="auto">
            <a:xfrm flipH="1">
              <a:off x="3168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499" name="Line 19"/>
            <p:cNvSpPr>
              <a:spLocks noChangeShapeType="1"/>
            </p:cNvSpPr>
            <p:nvPr/>
          </p:nvSpPr>
          <p:spPr bwMode="auto">
            <a:xfrm flipH="1">
              <a:off x="3456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0" name="Line 20"/>
            <p:cNvSpPr>
              <a:spLocks noChangeShapeType="1"/>
            </p:cNvSpPr>
            <p:nvPr/>
          </p:nvSpPr>
          <p:spPr bwMode="auto">
            <a:xfrm flipH="1">
              <a:off x="3744" y="2256"/>
              <a:ext cx="1056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1" name="Line 21"/>
            <p:cNvSpPr>
              <a:spLocks noChangeShapeType="1"/>
            </p:cNvSpPr>
            <p:nvPr/>
          </p:nvSpPr>
          <p:spPr bwMode="auto">
            <a:xfrm flipH="1">
              <a:off x="1632" y="2352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2" name="Line 22"/>
            <p:cNvSpPr>
              <a:spLocks noChangeShapeType="1"/>
            </p:cNvSpPr>
            <p:nvPr/>
          </p:nvSpPr>
          <p:spPr bwMode="auto">
            <a:xfrm flipH="1">
              <a:off x="1440" y="2496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3" name="Line 23"/>
            <p:cNvSpPr>
              <a:spLocks noChangeShapeType="1"/>
            </p:cNvSpPr>
            <p:nvPr/>
          </p:nvSpPr>
          <p:spPr bwMode="auto">
            <a:xfrm flipH="1">
              <a:off x="1248" y="2640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4" name="Line 24"/>
            <p:cNvSpPr>
              <a:spLocks noChangeShapeType="1"/>
            </p:cNvSpPr>
            <p:nvPr/>
          </p:nvSpPr>
          <p:spPr bwMode="auto">
            <a:xfrm flipH="1">
              <a:off x="1056" y="2784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8505" name="Line 25"/>
            <p:cNvSpPr>
              <a:spLocks noChangeShapeType="1"/>
            </p:cNvSpPr>
            <p:nvPr/>
          </p:nvSpPr>
          <p:spPr bwMode="auto">
            <a:xfrm flipH="1">
              <a:off x="864" y="2928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</p:grp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3810000" y="2971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07" name="Oval 27"/>
          <p:cNvSpPr>
            <a:spLocks noChangeArrowheads="1"/>
          </p:cNvSpPr>
          <p:nvPr/>
        </p:nvSpPr>
        <p:spPr bwMode="auto">
          <a:xfrm>
            <a:off x="4800600" y="2895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08" name="Oval 28"/>
          <p:cNvSpPr>
            <a:spLocks noChangeArrowheads="1"/>
          </p:cNvSpPr>
          <p:nvPr/>
        </p:nvSpPr>
        <p:spPr bwMode="auto">
          <a:xfrm>
            <a:off x="5486400" y="3124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4953000" y="3200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0" name="Oval 30"/>
          <p:cNvSpPr>
            <a:spLocks noChangeArrowheads="1"/>
          </p:cNvSpPr>
          <p:nvPr/>
        </p:nvSpPr>
        <p:spPr bwMode="auto">
          <a:xfrm>
            <a:off x="4114800" y="2667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1" name="Oval 31"/>
          <p:cNvSpPr>
            <a:spLocks noChangeArrowheads="1"/>
          </p:cNvSpPr>
          <p:nvPr/>
        </p:nvSpPr>
        <p:spPr bwMode="auto">
          <a:xfrm>
            <a:off x="3962400" y="3200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2" name="Oval 32"/>
          <p:cNvSpPr>
            <a:spLocks noChangeArrowheads="1"/>
          </p:cNvSpPr>
          <p:nvPr/>
        </p:nvSpPr>
        <p:spPr bwMode="auto">
          <a:xfrm>
            <a:off x="5334000" y="2743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3" name="Oval 33"/>
          <p:cNvSpPr>
            <a:spLocks noChangeArrowheads="1"/>
          </p:cNvSpPr>
          <p:nvPr/>
        </p:nvSpPr>
        <p:spPr bwMode="auto">
          <a:xfrm>
            <a:off x="4343400" y="3124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4" name="Oval 34"/>
          <p:cNvSpPr>
            <a:spLocks noChangeArrowheads="1"/>
          </p:cNvSpPr>
          <p:nvPr/>
        </p:nvSpPr>
        <p:spPr bwMode="auto">
          <a:xfrm>
            <a:off x="3276600" y="2743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5" name="Oval 35"/>
          <p:cNvSpPr>
            <a:spLocks noChangeArrowheads="1"/>
          </p:cNvSpPr>
          <p:nvPr/>
        </p:nvSpPr>
        <p:spPr bwMode="auto">
          <a:xfrm>
            <a:off x="5562600" y="2895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6" name="Oval 36"/>
          <p:cNvSpPr>
            <a:spLocks noChangeArrowheads="1"/>
          </p:cNvSpPr>
          <p:nvPr/>
        </p:nvSpPr>
        <p:spPr bwMode="auto">
          <a:xfrm>
            <a:off x="5334000" y="4038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7" name="Oval 37"/>
          <p:cNvSpPr>
            <a:spLocks noChangeArrowheads="1"/>
          </p:cNvSpPr>
          <p:nvPr/>
        </p:nvSpPr>
        <p:spPr bwMode="auto">
          <a:xfrm>
            <a:off x="4800600" y="4114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8" name="Oval 38"/>
          <p:cNvSpPr>
            <a:spLocks noChangeArrowheads="1"/>
          </p:cNvSpPr>
          <p:nvPr/>
        </p:nvSpPr>
        <p:spPr bwMode="auto">
          <a:xfrm>
            <a:off x="4114800" y="3429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19" name="Oval 39"/>
          <p:cNvSpPr>
            <a:spLocks noChangeArrowheads="1"/>
          </p:cNvSpPr>
          <p:nvPr/>
        </p:nvSpPr>
        <p:spPr bwMode="auto">
          <a:xfrm>
            <a:off x="3962400" y="4267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0" name="Oval 40"/>
          <p:cNvSpPr>
            <a:spLocks noChangeArrowheads="1"/>
          </p:cNvSpPr>
          <p:nvPr/>
        </p:nvSpPr>
        <p:spPr bwMode="auto">
          <a:xfrm>
            <a:off x="5181600" y="3657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1" name="Oval 41"/>
          <p:cNvSpPr>
            <a:spLocks noChangeArrowheads="1"/>
          </p:cNvSpPr>
          <p:nvPr/>
        </p:nvSpPr>
        <p:spPr bwMode="auto">
          <a:xfrm>
            <a:off x="4876800" y="3886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2" name="Oval 42"/>
          <p:cNvSpPr>
            <a:spLocks noChangeArrowheads="1"/>
          </p:cNvSpPr>
          <p:nvPr/>
        </p:nvSpPr>
        <p:spPr bwMode="auto">
          <a:xfrm>
            <a:off x="4191000" y="4572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3" name="Oval 43"/>
          <p:cNvSpPr>
            <a:spLocks noChangeArrowheads="1"/>
          </p:cNvSpPr>
          <p:nvPr/>
        </p:nvSpPr>
        <p:spPr bwMode="auto">
          <a:xfrm>
            <a:off x="5181600" y="4495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4" name="Oval 44"/>
          <p:cNvSpPr>
            <a:spLocks noChangeArrowheads="1"/>
          </p:cNvSpPr>
          <p:nvPr/>
        </p:nvSpPr>
        <p:spPr bwMode="auto">
          <a:xfrm>
            <a:off x="5867400" y="4724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5" name="Oval 45"/>
          <p:cNvSpPr>
            <a:spLocks noChangeArrowheads="1"/>
          </p:cNvSpPr>
          <p:nvPr/>
        </p:nvSpPr>
        <p:spPr bwMode="auto">
          <a:xfrm>
            <a:off x="5334000" y="4800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6" name="Oval 46"/>
          <p:cNvSpPr>
            <a:spLocks noChangeArrowheads="1"/>
          </p:cNvSpPr>
          <p:nvPr/>
        </p:nvSpPr>
        <p:spPr bwMode="auto">
          <a:xfrm>
            <a:off x="4495800" y="4267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7" name="Oval 47"/>
          <p:cNvSpPr>
            <a:spLocks noChangeArrowheads="1"/>
          </p:cNvSpPr>
          <p:nvPr/>
        </p:nvSpPr>
        <p:spPr bwMode="auto">
          <a:xfrm>
            <a:off x="4495800" y="4953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8" name="Oval 48"/>
          <p:cNvSpPr>
            <a:spLocks noChangeArrowheads="1"/>
          </p:cNvSpPr>
          <p:nvPr/>
        </p:nvSpPr>
        <p:spPr bwMode="auto">
          <a:xfrm>
            <a:off x="5715000" y="4343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29" name="Oval 49"/>
          <p:cNvSpPr>
            <a:spLocks noChangeArrowheads="1"/>
          </p:cNvSpPr>
          <p:nvPr/>
        </p:nvSpPr>
        <p:spPr bwMode="auto">
          <a:xfrm>
            <a:off x="4724400" y="4724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0" name="Oval 50"/>
          <p:cNvSpPr>
            <a:spLocks noChangeArrowheads="1"/>
          </p:cNvSpPr>
          <p:nvPr/>
        </p:nvSpPr>
        <p:spPr bwMode="auto">
          <a:xfrm>
            <a:off x="3124200" y="4724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1" name="Oval 51"/>
          <p:cNvSpPr>
            <a:spLocks noChangeArrowheads="1"/>
          </p:cNvSpPr>
          <p:nvPr/>
        </p:nvSpPr>
        <p:spPr bwMode="auto">
          <a:xfrm>
            <a:off x="4114800" y="4648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2" name="Oval 52"/>
          <p:cNvSpPr>
            <a:spLocks noChangeArrowheads="1"/>
          </p:cNvSpPr>
          <p:nvPr/>
        </p:nvSpPr>
        <p:spPr bwMode="auto">
          <a:xfrm>
            <a:off x="4800600" y="4876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3" name="Oval 53"/>
          <p:cNvSpPr>
            <a:spLocks noChangeArrowheads="1"/>
          </p:cNvSpPr>
          <p:nvPr/>
        </p:nvSpPr>
        <p:spPr bwMode="auto">
          <a:xfrm>
            <a:off x="4267200" y="4953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4" name="Oval 54"/>
          <p:cNvSpPr>
            <a:spLocks noChangeArrowheads="1"/>
          </p:cNvSpPr>
          <p:nvPr/>
        </p:nvSpPr>
        <p:spPr bwMode="auto">
          <a:xfrm>
            <a:off x="3429000" y="4419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5" name="Oval 55"/>
          <p:cNvSpPr>
            <a:spLocks noChangeArrowheads="1"/>
          </p:cNvSpPr>
          <p:nvPr/>
        </p:nvSpPr>
        <p:spPr bwMode="auto">
          <a:xfrm>
            <a:off x="3886200" y="4038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6" name="Oval 56"/>
          <p:cNvSpPr>
            <a:spLocks noChangeArrowheads="1"/>
          </p:cNvSpPr>
          <p:nvPr/>
        </p:nvSpPr>
        <p:spPr bwMode="auto">
          <a:xfrm>
            <a:off x="4648200" y="4495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7" name="Oval 57"/>
          <p:cNvSpPr>
            <a:spLocks noChangeArrowheads="1"/>
          </p:cNvSpPr>
          <p:nvPr/>
        </p:nvSpPr>
        <p:spPr bwMode="auto">
          <a:xfrm>
            <a:off x="3657600" y="4876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8" name="Oval 58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39" name="Oval 59"/>
          <p:cNvSpPr>
            <a:spLocks noChangeArrowheads="1"/>
          </p:cNvSpPr>
          <p:nvPr/>
        </p:nvSpPr>
        <p:spPr bwMode="auto">
          <a:xfrm>
            <a:off x="5181600" y="3810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0" name="Oval 60"/>
          <p:cNvSpPr>
            <a:spLocks noChangeArrowheads="1"/>
          </p:cNvSpPr>
          <p:nvPr/>
        </p:nvSpPr>
        <p:spPr bwMode="auto">
          <a:xfrm>
            <a:off x="5867400" y="4038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1" name="Oval 61"/>
          <p:cNvSpPr>
            <a:spLocks noChangeArrowheads="1"/>
          </p:cNvSpPr>
          <p:nvPr/>
        </p:nvSpPr>
        <p:spPr bwMode="auto">
          <a:xfrm>
            <a:off x="5334000" y="4114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2" name="Oval 62"/>
          <p:cNvSpPr>
            <a:spLocks noChangeArrowheads="1"/>
          </p:cNvSpPr>
          <p:nvPr/>
        </p:nvSpPr>
        <p:spPr bwMode="auto">
          <a:xfrm>
            <a:off x="4495800" y="3581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3" name="Oval 63"/>
          <p:cNvSpPr>
            <a:spLocks noChangeArrowheads="1"/>
          </p:cNvSpPr>
          <p:nvPr/>
        </p:nvSpPr>
        <p:spPr bwMode="auto">
          <a:xfrm>
            <a:off x="4495800" y="4267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4" name="Oval 64"/>
          <p:cNvSpPr>
            <a:spLocks noChangeArrowheads="1"/>
          </p:cNvSpPr>
          <p:nvPr/>
        </p:nvSpPr>
        <p:spPr bwMode="auto">
          <a:xfrm>
            <a:off x="5715000" y="3657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5" name="Oval 65"/>
          <p:cNvSpPr>
            <a:spLocks noChangeArrowheads="1"/>
          </p:cNvSpPr>
          <p:nvPr/>
        </p:nvSpPr>
        <p:spPr bwMode="auto">
          <a:xfrm>
            <a:off x="4495800" y="3962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6" name="Oval 66"/>
          <p:cNvSpPr>
            <a:spLocks noChangeArrowheads="1"/>
          </p:cNvSpPr>
          <p:nvPr/>
        </p:nvSpPr>
        <p:spPr bwMode="auto">
          <a:xfrm>
            <a:off x="3200400" y="3429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7" name="Oval 67"/>
          <p:cNvSpPr>
            <a:spLocks noChangeArrowheads="1"/>
          </p:cNvSpPr>
          <p:nvPr/>
        </p:nvSpPr>
        <p:spPr bwMode="auto">
          <a:xfrm>
            <a:off x="4495800" y="2819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8" name="Oval 68"/>
          <p:cNvSpPr>
            <a:spLocks noChangeArrowheads="1"/>
          </p:cNvSpPr>
          <p:nvPr/>
        </p:nvSpPr>
        <p:spPr bwMode="auto">
          <a:xfrm>
            <a:off x="4876800" y="3581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49" name="Oval 69"/>
          <p:cNvSpPr>
            <a:spLocks noChangeArrowheads="1"/>
          </p:cNvSpPr>
          <p:nvPr/>
        </p:nvSpPr>
        <p:spPr bwMode="auto">
          <a:xfrm>
            <a:off x="4343400" y="3657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0" name="Oval 70"/>
          <p:cNvSpPr>
            <a:spLocks noChangeArrowheads="1"/>
          </p:cNvSpPr>
          <p:nvPr/>
        </p:nvSpPr>
        <p:spPr bwMode="auto">
          <a:xfrm>
            <a:off x="3505200" y="3124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1" name="Oval 71"/>
          <p:cNvSpPr>
            <a:spLocks noChangeArrowheads="1"/>
          </p:cNvSpPr>
          <p:nvPr/>
        </p:nvSpPr>
        <p:spPr bwMode="auto">
          <a:xfrm>
            <a:off x="3505200" y="3810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2" name="Oval 72"/>
          <p:cNvSpPr>
            <a:spLocks noChangeArrowheads="1"/>
          </p:cNvSpPr>
          <p:nvPr/>
        </p:nvSpPr>
        <p:spPr bwMode="auto">
          <a:xfrm>
            <a:off x="4724400" y="3352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3" name="Oval 73"/>
          <p:cNvSpPr>
            <a:spLocks noChangeArrowheads="1"/>
          </p:cNvSpPr>
          <p:nvPr/>
        </p:nvSpPr>
        <p:spPr bwMode="auto">
          <a:xfrm>
            <a:off x="3733800" y="3581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4" name="Oval 74"/>
          <p:cNvSpPr>
            <a:spLocks noChangeArrowheads="1"/>
          </p:cNvSpPr>
          <p:nvPr/>
        </p:nvSpPr>
        <p:spPr bwMode="auto">
          <a:xfrm>
            <a:off x="2971800" y="5257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5" name="Oval 75"/>
          <p:cNvSpPr>
            <a:spLocks noChangeArrowheads="1"/>
          </p:cNvSpPr>
          <p:nvPr/>
        </p:nvSpPr>
        <p:spPr bwMode="auto">
          <a:xfrm>
            <a:off x="3962400" y="5181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6" name="Oval 76"/>
          <p:cNvSpPr>
            <a:spLocks noChangeArrowheads="1"/>
          </p:cNvSpPr>
          <p:nvPr/>
        </p:nvSpPr>
        <p:spPr bwMode="auto">
          <a:xfrm>
            <a:off x="4648200" y="5410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7" name="Oval 77"/>
          <p:cNvSpPr>
            <a:spLocks noChangeArrowheads="1"/>
          </p:cNvSpPr>
          <p:nvPr/>
        </p:nvSpPr>
        <p:spPr bwMode="auto">
          <a:xfrm>
            <a:off x="4114800" y="5486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8" name="Oval 78"/>
          <p:cNvSpPr>
            <a:spLocks noChangeArrowheads="1"/>
          </p:cNvSpPr>
          <p:nvPr/>
        </p:nvSpPr>
        <p:spPr bwMode="auto">
          <a:xfrm>
            <a:off x="3276600" y="4953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59" name="Oval 79"/>
          <p:cNvSpPr>
            <a:spLocks noChangeArrowheads="1"/>
          </p:cNvSpPr>
          <p:nvPr/>
        </p:nvSpPr>
        <p:spPr bwMode="auto">
          <a:xfrm>
            <a:off x="3276600" y="5638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0" name="Oval 80"/>
          <p:cNvSpPr>
            <a:spLocks noChangeArrowheads="1"/>
          </p:cNvSpPr>
          <p:nvPr/>
        </p:nvSpPr>
        <p:spPr bwMode="auto">
          <a:xfrm>
            <a:off x="5486400" y="3429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1" name="Oval 81"/>
          <p:cNvSpPr>
            <a:spLocks noChangeArrowheads="1"/>
          </p:cNvSpPr>
          <p:nvPr/>
        </p:nvSpPr>
        <p:spPr bwMode="auto">
          <a:xfrm>
            <a:off x="3505200" y="54102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2" name="Oval 82"/>
          <p:cNvSpPr>
            <a:spLocks noChangeArrowheads="1"/>
          </p:cNvSpPr>
          <p:nvPr/>
        </p:nvSpPr>
        <p:spPr bwMode="auto">
          <a:xfrm>
            <a:off x="3581400" y="3429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3" name="Oval 83"/>
          <p:cNvSpPr>
            <a:spLocks noChangeArrowheads="1"/>
          </p:cNvSpPr>
          <p:nvPr/>
        </p:nvSpPr>
        <p:spPr bwMode="auto">
          <a:xfrm>
            <a:off x="5029200" y="52578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4" name="Oval 84"/>
          <p:cNvSpPr>
            <a:spLocks noChangeArrowheads="1"/>
          </p:cNvSpPr>
          <p:nvPr/>
        </p:nvSpPr>
        <p:spPr bwMode="auto">
          <a:xfrm>
            <a:off x="5715000" y="5486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5" name="Oval 85"/>
          <p:cNvSpPr>
            <a:spLocks noChangeArrowheads="1"/>
          </p:cNvSpPr>
          <p:nvPr/>
        </p:nvSpPr>
        <p:spPr bwMode="auto">
          <a:xfrm>
            <a:off x="5181600" y="55626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6" name="Oval 86"/>
          <p:cNvSpPr>
            <a:spLocks noChangeArrowheads="1"/>
          </p:cNvSpPr>
          <p:nvPr/>
        </p:nvSpPr>
        <p:spPr bwMode="auto">
          <a:xfrm>
            <a:off x="3276600" y="4343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7" name="Oval 87"/>
          <p:cNvSpPr>
            <a:spLocks noChangeArrowheads="1"/>
          </p:cNvSpPr>
          <p:nvPr/>
        </p:nvSpPr>
        <p:spPr bwMode="auto">
          <a:xfrm>
            <a:off x="4343400" y="57150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8" name="Oval 88"/>
          <p:cNvSpPr>
            <a:spLocks noChangeArrowheads="1"/>
          </p:cNvSpPr>
          <p:nvPr/>
        </p:nvSpPr>
        <p:spPr bwMode="auto">
          <a:xfrm>
            <a:off x="5562600" y="5105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69" name="Oval 89"/>
          <p:cNvSpPr>
            <a:spLocks noChangeArrowheads="1"/>
          </p:cNvSpPr>
          <p:nvPr/>
        </p:nvSpPr>
        <p:spPr bwMode="auto">
          <a:xfrm>
            <a:off x="4572000" y="5486400"/>
            <a:ext cx="76200" cy="762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8570" name="Text Box 90"/>
          <p:cNvSpPr txBox="1">
            <a:spLocks noChangeArrowheads="1"/>
          </p:cNvSpPr>
          <p:nvPr/>
        </p:nvSpPr>
        <p:spPr bwMode="auto">
          <a:xfrm>
            <a:off x="6858000" y="3032125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i="0">
                <a:solidFill>
                  <a:srgbClr val="0000FF"/>
                </a:solidFill>
              </a:rPr>
              <a:t>1cm</a:t>
            </a:r>
          </a:p>
        </p:txBody>
      </p:sp>
      <p:sp>
        <p:nvSpPr>
          <p:cNvPr id="148571" name="Line 91"/>
          <p:cNvSpPr>
            <a:spLocks noChangeShapeType="1"/>
          </p:cNvSpPr>
          <p:nvPr/>
        </p:nvSpPr>
        <p:spPr bwMode="auto">
          <a:xfrm>
            <a:off x="6934200" y="3429000"/>
            <a:ext cx="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8572" name="Line 92"/>
          <p:cNvSpPr>
            <a:spLocks noChangeShapeType="1"/>
          </p:cNvSpPr>
          <p:nvPr/>
        </p:nvSpPr>
        <p:spPr bwMode="auto">
          <a:xfrm>
            <a:off x="6705600" y="35052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lg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8573" name="Line 93"/>
          <p:cNvSpPr>
            <a:spLocks noChangeShapeType="1"/>
          </p:cNvSpPr>
          <p:nvPr/>
        </p:nvSpPr>
        <p:spPr bwMode="auto">
          <a:xfrm>
            <a:off x="7467600" y="3429000"/>
            <a:ext cx="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8574" name="Line 94"/>
          <p:cNvSpPr>
            <a:spLocks noChangeShapeType="1"/>
          </p:cNvSpPr>
          <p:nvPr/>
        </p:nvSpPr>
        <p:spPr bwMode="auto">
          <a:xfrm flipH="1">
            <a:off x="7467600" y="35052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lg"/>
          </a:ln>
          <a:effectLst/>
        </p:spPr>
        <p:txBody>
          <a:bodyPr wrap="none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0"/>
            <a:ext cx="8610600" cy="2971800"/>
            <a:chOff x="96" y="0"/>
            <a:chExt cx="5424" cy="1872"/>
          </a:xfrm>
        </p:grpSpPr>
        <p:sp>
          <p:nvSpPr>
            <p:cNvPr id="149507" name="Rectangle 3"/>
            <p:cNvSpPr>
              <a:spLocks noChangeArrowheads="1"/>
            </p:cNvSpPr>
            <p:nvPr/>
          </p:nvSpPr>
          <p:spPr bwMode="auto">
            <a:xfrm>
              <a:off x="96" y="0"/>
              <a:ext cx="158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ja-JP" altLang="en-US" sz="4400" i="0">
                  <a:solidFill>
                    <a:srgbClr val="99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ﾎﾟｯﾌﾟ体" pitchFamily="49" charset="-128"/>
                  <a:ea typeface="HG創英角ﾎﾟｯﾌﾟ体" pitchFamily="49" charset="-128"/>
                </a:rPr>
                <a:t>本当 </a:t>
              </a:r>
              <a:r>
                <a:rPr lang="en-US" altLang="ja-JP" sz="4400" i="0">
                  <a:solidFill>
                    <a:srgbClr val="99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ﾎﾟｯﾌﾟ体" pitchFamily="49" charset="-128"/>
                  <a:ea typeface="HG創英角ﾎﾟｯﾌﾟ体" pitchFamily="49" charset="-128"/>
                </a:rPr>
                <a:t>??</a:t>
              </a:r>
            </a:p>
          </p:txBody>
        </p:sp>
        <p:sp>
          <p:nvSpPr>
            <p:cNvPr id="149508" name="Rectangle 4"/>
            <p:cNvSpPr>
              <a:spLocks noChangeArrowheads="1"/>
            </p:cNvSpPr>
            <p:nvPr/>
          </p:nvSpPr>
          <p:spPr bwMode="auto">
            <a:xfrm>
              <a:off x="240" y="547"/>
              <a:ext cx="39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鉄製のふるいに砂鉄を落とす。</a:t>
              </a:r>
              <a:endParaRPr lang="ja-JP" altLang="en-US" sz="3200" i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149509" name="Rectangle 5"/>
            <p:cNvSpPr>
              <a:spLocks noChangeArrowheads="1"/>
            </p:cNvSpPr>
            <p:nvPr/>
          </p:nvSpPr>
          <p:spPr bwMode="auto">
            <a:xfrm>
              <a:off x="288" y="1065"/>
              <a:ext cx="446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SzPct val="50000"/>
                <a:buFontTx/>
                <a:buBlip>
                  <a:blip r:embed="rId2"/>
                </a:buBlip>
              </a:pP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５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m</a:t>
              </a:r>
              <a:r>
                <a:rPr lang="en-US" altLang="ja-JP" sz="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m</a:t>
              </a:r>
              <a:r>
                <a:rPr lang="en-US" altLang="ja-JP" sz="10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の砂鉄でも落ちるかどうか 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??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　</a:t>
              </a:r>
            </a:p>
          </p:txBody>
        </p:sp>
        <p:sp>
          <p:nvSpPr>
            <p:cNvPr id="149510" name="Rectangle 6"/>
            <p:cNvSpPr>
              <a:spLocks noChangeArrowheads="1"/>
            </p:cNvSpPr>
            <p:nvPr/>
          </p:nvSpPr>
          <p:spPr bwMode="auto">
            <a:xfrm>
              <a:off x="288" y="1545"/>
              <a:ext cx="52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SzPct val="50000"/>
                <a:buFontTx/>
                <a:buBlip>
                  <a:blip r:embed="rId2"/>
                </a:buBlip>
              </a:pP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ゆっくり落とすか早く落とすかで変わらない 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??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3535363"/>
            <a:ext cx="8915400" cy="3017837"/>
            <a:chOff x="96" y="2227"/>
            <a:chExt cx="5616" cy="1901"/>
          </a:xfrm>
        </p:grpSpPr>
        <p:sp>
          <p:nvSpPr>
            <p:cNvPr id="149512" name="Rectangle 8"/>
            <p:cNvSpPr>
              <a:spLocks noChangeArrowheads="1"/>
            </p:cNvSpPr>
            <p:nvPr/>
          </p:nvSpPr>
          <p:spPr bwMode="auto">
            <a:xfrm>
              <a:off x="96" y="2227"/>
              <a:ext cx="158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ja-JP" altLang="en-US" sz="4400" i="0">
                  <a:solidFill>
                    <a:srgbClr val="99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ﾎﾟｯﾌﾟ体" pitchFamily="49" charset="-128"/>
                  <a:ea typeface="HG創英角ﾎﾟｯﾌﾟ体" pitchFamily="49" charset="-128"/>
                </a:rPr>
                <a:t>教訓</a:t>
              </a:r>
            </a:p>
          </p:txBody>
        </p:sp>
        <p:sp>
          <p:nvSpPr>
            <p:cNvPr id="149513" name="Rectangle 9"/>
            <p:cNvSpPr>
              <a:spLocks noChangeArrowheads="1"/>
            </p:cNvSpPr>
            <p:nvPr/>
          </p:nvSpPr>
          <p:spPr bwMode="auto">
            <a:xfrm>
              <a:off x="288" y="2812"/>
              <a:ext cx="446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SzPct val="50000"/>
                <a:buFontTx/>
                <a:buBlip>
                  <a:blip r:embed="rId2"/>
                </a:buBlip>
              </a:pP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ぶつけるもの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(target</a:t>
              </a:r>
              <a:r>
                <a:rPr lang="en-US" altLang="ja-JP" sz="12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という</a:t>
              </a: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)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が何か？　</a:t>
              </a:r>
            </a:p>
          </p:txBody>
        </p:sp>
        <p:sp>
          <p:nvSpPr>
            <p:cNvPr id="149514" name="Rectangle 10"/>
            <p:cNvSpPr>
              <a:spLocks noChangeArrowheads="1"/>
            </p:cNvSpPr>
            <p:nvPr/>
          </p:nvSpPr>
          <p:spPr bwMode="auto">
            <a:xfrm>
              <a:off x="288" y="3283"/>
              <a:ext cx="35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SzPct val="50000"/>
                <a:buFontTx/>
                <a:buBlip>
                  <a:blip r:embed="rId2"/>
                </a:buBlip>
              </a:pP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どういう状態でぶつけるか？</a:t>
              </a:r>
            </a:p>
          </p:txBody>
        </p:sp>
        <p:sp>
          <p:nvSpPr>
            <p:cNvPr id="149515" name="Rectangle 11"/>
            <p:cNvSpPr>
              <a:spLocks noChangeArrowheads="1"/>
            </p:cNvSpPr>
            <p:nvPr/>
          </p:nvSpPr>
          <p:spPr bwMode="auto">
            <a:xfrm>
              <a:off x="2304" y="3763"/>
              <a:ext cx="340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を指定しないと意味がない。</a:t>
              </a:r>
              <a:endParaRPr lang="ja-JP" altLang="en-US" sz="3200" i="0">
                <a:solidFill>
                  <a:schemeClr val="accent2"/>
                </a:solidFill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01000" cy="685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sz="4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太陽ニュートリノ欠損と</a:t>
            </a:r>
            <a:endParaRPr lang="ja-JP" altLang="en-US" sz="4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066800" y="5334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ja-JP" altLang="en-US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大気ニュートリノ異常</a:t>
            </a:r>
            <a:endParaRPr lang="ja-JP" altLang="en-US" sz="4000" i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228600" y="1935163"/>
            <a:ext cx="883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と    </a:t>
            </a:r>
            <a:r>
              <a:rPr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(</a:t>
            </a: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と    </a:t>
            </a:r>
            <a:r>
              <a:rPr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)</a:t>
            </a: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を結びつける要素がある </a:t>
            </a:r>
            <a:r>
              <a:rPr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!!</a:t>
            </a:r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2362200" y="1690688"/>
            <a:ext cx="1219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1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m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3581400" y="1690688"/>
            <a:ext cx="1219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1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t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295400" y="1752600"/>
            <a:ext cx="1219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1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創英角ｺﾞｼｯｸUB" pitchFamily="49" charset="-128"/>
              </a:rPr>
              <a:t>e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0" y="12954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ニュートリノに質量があって、しかも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6200" y="2819400"/>
            <a:ext cx="8686800" cy="3536950"/>
            <a:chOff x="48" y="1776"/>
            <a:chExt cx="5472" cy="2228"/>
          </a:xfrm>
        </p:grpSpPr>
        <p:sp>
          <p:nvSpPr>
            <p:cNvPr id="150538" name="Rectangle 10"/>
            <p:cNvSpPr>
              <a:spLocks noChangeArrowheads="1"/>
            </p:cNvSpPr>
            <p:nvPr/>
          </p:nvSpPr>
          <p:spPr bwMode="auto">
            <a:xfrm>
              <a:off x="2112" y="3408"/>
              <a:ext cx="340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我々が見ることが出来るのは　玉がどれだけゆれているかだけ。</a:t>
              </a:r>
            </a:p>
          </p:txBody>
        </p:sp>
        <p:sp>
          <p:nvSpPr>
            <p:cNvPr id="150539" name="AutoShape 11"/>
            <p:cNvSpPr>
              <a:spLocks noChangeArrowheads="1"/>
            </p:cNvSpPr>
            <p:nvPr/>
          </p:nvSpPr>
          <p:spPr bwMode="auto">
            <a:xfrm>
              <a:off x="48" y="1776"/>
              <a:ext cx="2544" cy="432"/>
            </a:xfrm>
            <a:prstGeom prst="roundRect">
              <a:avLst>
                <a:gd name="adj" fmla="val 3006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92190" tIns="46095" rIns="92190" bIns="46095" anchor="ctr"/>
            <a:lstStyle/>
            <a:p>
              <a:pPr>
                <a:spcBef>
                  <a:spcPct val="50000"/>
                </a:spcBef>
              </a:pPr>
              <a:r>
                <a:rPr lang="ja-JP" altLang="en-US" sz="3600" i="0">
                  <a:solidFill>
                    <a:schemeClr val="accent2"/>
                  </a:solidFill>
                  <a:latin typeface="HGS創英角ｺﾞｼｯｸUB" pitchFamily="50" charset="-128"/>
                  <a:ea typeface="HGS創英角ｺﾞｼｯｸUB" pitchFamily="50" charset="-128"/>
                </a:rPr>
                <a:t>ニュートリノ振動</a:t>
              </a:r>
            </a:p>
          </p:txBody>
        </p:sp>
        <p:sp>
          <p:nvSpPr>
            <p:cNvPr id="150540" name="Rectangle 12"/>
            <p:cNvSpPr>
              <a:spLocks noChangeArrowheads="1"/>
            </p:cNvSpPr>
            <p:nvPr/>
          </p:nvSpPr>
          <p:spPr bwMode="auto">
            <a:xfrm>
              <a:off x="2832" y="1824"/>
              <a:ext cx="220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最も尤らしい説明</a:t>
              </a:r>
            </a:p>
          </p:txBody>
        </p:sp>
        <p:sp>
          <p:nvSpPr>
            <p:cNvPr id="150544" name="Line 16"/>
            <p:cNvSpPr>
              <a:spLocks noChangeShapeType="1"/>
            </p:cNvSpPr>
            <p:nvPr/>
          </p:nvSpPr>
          <p:spPr bwMode="auto">
            <a:xfrm flipV="1">
              <a:off x="2208" y="2688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5" name="Line 17"/>
            <p:cNvSpPr>
              <a:spLocks noChangeShapeType="1"/>
            </p:cNvSpPr>
            <p:nvPr/>
          </p:nvSpPr>
          <p:spPr bwMode="auto">
            <a:xfrm>
              <a:off x="2256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6" name="Line 18"/>
            <p:cNvSpPr>
              <a:spLocks noChangeShapeType="1"/>
            </p:cNvSpPr>
            <p:nvPr/>
          </p:nvSpPr>
          <p:spPr bwMode="auto">
            <a:xfrm flipH="1">
              <a:off x="2352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7" name="Line 19"/>
            <p:cNvSpPr>
              <a:spLocks noChangeShapeType="1"/>
            </p:cNvSpPr>
            <p:nvPr/>
          </p:nvSpPr>
          <p:spPr bwMode="auto">
            <a:xfrm>
              <a:off x="2448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8" name="Line 20"/>
            <p:cNvSpPr>
              <a:spLocks noChangeShapeType="1"/>
            </p:cNvSpPr>
            <p:nvPr/>
          </p:nvSpPr>
          <p:spPr bwMode="auto">
            <a:xfrm flipH="1">
              <a:off x="2544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9" name="Line 21"/>
            <p:cNvSpPr>
              <a:spLocks noChangeShapeType="1"/>
            </p:cNvSpPr>
            <p:nvPr/>
          </p:nvSpPr>
          <p:spPr bwMode="auto">
            <a:xfrm>
              <a:off x="2640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50" name="Line 22"/>
            <p:cNvSpPr>
              <a:spLocks noChangeShapeType="1"/>
            </p:cNvSpPr>
            <p:nvPr/>
          </p:nvSpPr>
          <p:spPr bwMode="auto">
            <a:xfrm flipH="1">
              <a:off x="2736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51" name="Line 23"/>
            <p:cNvSpPr>
              <a:spLocks noChangeShapeType="1"/>
            </p:cNvSpPr>
            <p:nvPr/>
          </p:nvSpPr>
          <p:spPr bwMode="auto">
            <a:xfrm>
              <a:off x="2832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52" name="Line 24"/>
            <p:cNvSpPr>
              <a:spLocks noChangeShapeType="1"/>
            </p:cNvSpPr>
            <p:nvPr/>
          </p:nvSpPr>
          <p:spPr bwMode="auto">
            <a:xfrm flipH="1">
              <a:off x="2928" y="2832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1" name="Line 33"/>
            <p:cNvSpPr>
              <a:spLocks noChangeShapeType="1"/>
            </p:cNvSpPr>
            <p:nvPr/>
          </p:nvSpPr>
          <p:spPr bwMode="auto">
            <a:xfrm flipV="1">
              <a:off x="864" y="2688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2" name="Line 34"/>
            <p:cNvSpPr>
              <a:spLocks noChangeShapeType="1"/>
            </p:cNvSpPr>
            <p:nvPr/>
          </p:nvSpPr>
          <p:spPr bwMode="auto">
            <a:xfrm>
              <a:off x="912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3" name="Line 35"/>
            <p:cNvSpPr>
              <a:spLocks noChangeShapeType="1"/>
            </p:cNvSpPr>
            <p:nvPr/>
          </p:nvSpPr>
          <p:spPr bwMode="auto">
            <a:xfrm flipH="1">
              <a:off x="1008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4" name="Line 36"/>
            <p:cNvSpPr>
              <a:spLocks noChangeShapeType="1"/>
            </p:cNvSpPr>
            <p:nvPr/>
          </p:nvSpPr>
          <p:spPr bwMode="auto">
            <a:xfrm>
              <a:off x="1104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5" name="Line 37"/>
            <p:cNvSpPr>
              <a:spLocks noChangeShapeType="1"/>
            </p:cNvSpPr>
            <p:nvPr/>
          </p:nvSpPr>
          <p:spPr bwMode="auto">
            <a:xfrm flipH="1">
              <a:off x="1200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6" name="Line 38"/>
            <p:cNvSpPr>
              <a:spLocks noChangeShapeType="1"/>
            </p:cNvSpPr>
            <p:nvPr/>
          </p:nvSpPr>
          <p:spPr bwMode="auto">
            <a:xfrm>
              <a:off x="1296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7" name="Line 39"/>
            <p:cNvSpPr>
              <a:spLocks noChangeShapeType="1"/>
            </p:cNvSpPr>
            <p:nvPr/>
          </p:nvSpPr>
          <p:spPr bwMode="auto">
            <a:xfrm flipH="1">
              <a:off x="1392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8" name="Line 40"/>
            <p:cNvSpPr>
              <a:spLocks noChangeShapeType="1"/>
            </p:cNvSpPr>
            <p:nvPr/>
          </p:nvSpPr>
          <p:spPr bwMode="auto">
            <a:xfrm>
              <a:off x="1488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69" name="Line 41"/>
            <p:cNvSpPr>
              <a:spLocks noChangeShapeType="1"/>
            </p:cNvSpPr>
            <p:nvPr/>
          </p:nvSpPr>
          <p:spPr bwMode="auto">
            <a:xfrm flipH="1">
              <a:off x="1584" y="2832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0" name="Line 42"/>
            <p:cNvSpPr>
              <a:spLocks noChangeShapeType="1"/>
            </p:cNvSpPr>
            <p:nvPr/>
          </p:nvSpPr>
          <p:spPr bwMode="auto">
            <a:xfrm flipV="1">
              <a:off x="3552" y="2688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1" name="Line 43"/>
            <p:cNvSpPr>
              <a:spLocks noChangeShapeType="1"/>
            </p:cNvSpPr>
            <p:nvPr/>
          </p:nvSpPr>
          <p:spPr bwMode="auto">
            <a:xfrm>
              <a:off x="3600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2" name="Line 44"/>
            <p:cNvSpPr>
              <a:spLocks noChangeShapeType="1"/>
            </p:cNvSpPr>
            <p:nvPr/>
          </p:nvSpPr>
          <p:spPr bwMode="auto">
            <a:xfrm flipH="1">
              <a:off x="3696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3" name="Line 45"/>
            <p:cNvSpPr>
              <a:spLocks noChangeShapeType="1"/>
            </p:cNvSpPr>
            <p:nvPr/>
          </p:nvSpPr>
          <p:spPr bwMode="auto">
            <a:xfrm>
              <a:off x="3792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4" name="Line 46"/>
            <p:cNvSpPr>
              <a:spLocks noChangeShapeType="1"/>
            </p:cNvSpPr>
            <p:nvPr/>
          </p:nvSpPr>
          <p:spPr bwMode="auto">
            <a:xfrm flipH="1">
              <a:off x="3888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5" name="Line 47"/>
            <p:cNvSpPr>
              <a:spLocks noChangeShapeType="1"/>
            </p:cNvSpPr>
            <p:nvPr/>
          </p:nvSpPr>
          <p:spPr bwMode="auto">
            <a:xfrm>
              <a:off x="3984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6" name="Line 48"/>
            <p:cNvSpPr>
              <a:spLocks noChangeShapeType="1"/>
            </p:cNvSpPr>
            <p:nvPr/>
          </p:nvSpPr>
          <p:spPr bwMode="auto">
            <a:xfrm flipH="1">
              <a:off x="4080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7" name="Line 49"/>
            <p:cNvSpPr>
              <a:spLocks noChangeShapeType="1"/>
            </p:cNvSpPr>
            <p:nvPr/>
          </p:nvSpPr>
          <p:spPr bwMode="auto">
            <a:xfrm>
              <a:off x="4176" y="2688"/>
              <a:ext cx="96" cy="288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78" name="Line 50"/>
            <p:cNvSpPr>
              <a:spLocks noChangeShapeType="1"/>
            </p:cNvSpPr>
            <p:nvPr/>
          </p:nvSpPr>
          <p:spPr bwMode="auto">
            <a:xfrm flipH="1">
              <a:off x="4272" y="2832"/>
              <a:ext cx="48" cy="144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80" name="Line 52"/>
            <p:cNvSpPr>
              <a:spLocks noChangeShapeType="1"/>
            </p:cNvSpPr>
            <p:nvPr/>
          </p:nvSpPr>
          <p:spPr bwMode="auto">
            <a:xfrm>
              <a:off x="1632" y="2832"/>
              <a:ext cx="576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81" name="Line 53"/>
            <p:cNvSpPr>
              <a:spLocks noChangeShapeType="1"/>
            </p:cNvSpPr>
            <p:nvPr/>
          </p:nvSpPr>
          <p:spPr bwMode="auto">
            <a:xfrm>
              <a:off x="2976" y="2832"/>
              <a:ext cx="576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41" name="Oval 13"/>
            <p:cNvSpPr>
              <a:spLocks noChangeArrowheads="1"/>
            </p:cNvSpPr>
            <p:nvPr/>
          </p:nvSpPr>
          <p:spPr bwMode="auto">
            <a:xfrm>
              <a:off x="1728" y="2640"/>
              <a:ext cx="384" cy="384"/>
            </a:xfrm>
            <a:prstGeom prst="ellipse">
              <a:avLst/>
            </a:prstGeom>
            <a:solidFill>
              <a:srgbClr val="FF99CC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ja-JP" sz="28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altLang="ja-JP" sz="2800" baseline="-100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50542" name="Oval 14"/>
            <p:cNvSpPr>
              <a:spLocks noChangeArrowheads="1"/>
            </p:cNvSpPr>
            <p:nvPr/>
          </p:nvSpPr>
          <p:spPr bwMode="auto">
            <a:xfrm>
              <a:off x="3072" y="2640"/>
              <a:ext cx="384" cy="384"/>
            </a:xfrm>
            <a:prstGeom prst="ellipse">
              <a:avLst/>
            </a:prstGeom>
            <a:solidFill>
              <a:srgbClr val="99CC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ja-JP" sz="2800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r>
                <a:rPr lang="en-US" altLang="ja-JP" sz="2800" baseline="-10000">
                  <a:solidFill>
                    <a:srgbClr val="0000FF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150582" name="Line 54"/>
            <p:cNvSpPr>
              <a:spLocks noChangeShapeType="1"/>
            </p:cNvSpPr>
            <p:nvPr/>
          </p:nvSpPr>
          <p:spPr bwMode="auto">
            <a:xfrm>
              <a:off x="720" y="2832"/>
              <a:ext cx="14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84" name="Line 56"/>
            <p:cNvSpPr>
              <a:spLocks noChangeShapeType="1"/>
            </p:cNvSpPr>
            <p:nvPr/>
          </p:nvSpPr>
          <p:spPr bwMode="auto">
            <a:xfrm>
              <a:off x="4320" y="2832"/>
              <a:ext cx="14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85" name="Line 57"/>
            <p:cNvSpPr>
              <a:spLocks noChangeShapeType="1"/>
            </p:cNvSpPr>
            <p:nvPr/>
          </p:nvSpPr>
          <p:spPr bwMode="auto">
            <a:xfrm>
              <a:off x="720" y="2640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586" name="Line 58"/>
            <p:cNvSpPr>
              <a:spLocks noChangeShapeType="1"/>
            </p:cNvSpPr>
            <p:nvPr/>
          </p:nvSpPr>
          <p:spPr bwMode="auto">
            <a:xfrm>
              <a:off x="4464" y="2640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381000" y="2376488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連成振動系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4495800" y="2376488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ニュートリノ振動</a:t>
            </a:r>
          </a:p>
        </p:txBody>
      </p:sp>
      <p:sp>
        <p:nvSpPr>
          <p:cNvPr id="151556" name="AutoShape 4"/>
          <p:cNvSpPr>
            <a:spLocks noChangeArrowheads="1"/>
          </p:cNvSpPr>
          <p:nvPr/>
        </p:nvSpPr>
        <p:spPr bwMode="auto">
          <a:xfrm>
            <a:off x="3352800" y="2544763"/>
            <a:ext cx="990600" cy="381000"/>
          </a:xfrm>
          <a:prstGeom prst="leftRightArrow">
            <a:avLst>
              <a:gd name="adj1" fmla="val 50000"/>
              <a:gd name="adj2" fmla="val 52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971800" y="3078163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i="0">
                <a:solidFill>
                  <a:schemeClr val="accent2"/>
                </a:solidFill>
                <a:latin typeface="HG創英角ｺﾞｼｯｸUB" pitchFamily="49" charset="-128"/>
                <a:ea typeface="HG創英角ｺﾞｼｯｸUB" pitchFamily="49" charset="-128"/>
              </a:rPr>
              <a:t>同じ方程式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5292080" y="4068763"/>
            <a:ext cx="354712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http://www.kek.jp/</a:t>
            </a:r>
            <a:endParaRPr kumimoji="0" lang="en-US" altLang="ja-JP" sz="32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304800" y="409575"/>
            <a:ext cx="8534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片方の玉だけをゆすっても、もう一方の玉がゆれるようになる。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sz="4800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０．ニュートリノ</a:t>
            </a:r>
            <a:r>
              <a:rPr lang="ja-JP" altLang="en-US" sz="4800" dirty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の歴史</a:t>
            </a:r>
          </a:p>
        </p:txBody>
      </p:sp>
      <p:sp>
        <p:nvSpPr>
          <p:cNvPr id="88069" name="Rectangle 1029"/>
          <p:cNvSpPr>
            <a:spLocks noChangeArrowheads="1"/>
          </p:cNvSpPr>
          <p:nvPr/>
        </p:nvSpPr>
        <p:spPr bwMode="auto">
          <a:xfrm>
            <a:off x="76200" y="1630363"/>
            <a:ext cx="480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  <a:buFontTx/>
              <a:buChar char="•"/>
            </a:pPr>
            <a:r>
              <a:rPr lang="en-US" altLang="ja-JP" sz="2800" i="0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14</a:t>
            </a:r>
            <a:r>
              <a:rPr lang="en-US" altLang="ja-JP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N</a:t>
            </a:r>
            <a:r>
              <a:rPr lang="en-US" altLang="ja-JP" sz="12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 </a:t>
            </a:r>
            <a:r>
              <a:rPr lang="en-US" altLang="ja-JP" sz="2800" i="0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6</a:t>
            </a:r>
            <a:r>
              <a:rPr lang="en-US" altLang="ja-JP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Li</a:t>
            </a:r>
            <a:r>
              <a:rPr lang="en-US" altLang="ja-JP" sz="12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ja-JP" altLang="en-US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のスピンと統計性</a:t>
            </a:r>
          </a:p>
        </p:txBody>
      </p:sp>
      <p:sp>
        <p:nvSpPr>
          <p:cNvPr id="88072" name="AutoShape 1032"/>
          <p:cNvSpPr>
            <a:spLocks noChangeArrowheads="1"/>
          </p:cNvSpPr>
          <p:nvPr/>
        </p:nvSpPr>
        <p:spPr bwMode="auto">
          <a:xfrm>
            <a:off x="76200" y="914400"/>
            <a:ext cx="2971800" cy="609600"/>
          </a:xfrm>
          <a:prstGeom prst="roundRect">
            <a:avLst>
              <a:gd name="adj" fmla="val 30060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92190" tIns="46095" rIns="92190" bIns="46095" anchor="ctr"/>
          <a:lstStyle/>
          <a:p>
            <a:pPr>
              <a:spcBef>
                <a:spcPct val="50000"/>
              </a:spcBef>
            </a:pPr>
            <a:r>
              <a:rPr lang="en-US" altLang="ja-JP" sz="3200" i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1930</a:t>
            </a:r>
            <a:r>
              <a:rPr lang="ja-JP" altLang="en-US" sz="3200" i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年 パウリ</a:t>
            </a:r>
          </a:p>
        </p:txBody>
      </p:sp>
      <p:sp>
        <p:nvSpPr>
          <p:cNvPr id="88073" name="Rectangle 1033"/>
          <p:cNvSpPr>
            <a:spLocks noChangeArrowheads="1"/>
          </p:cNvSpPr>
          <p:nvPr/>
        </p:nvSpPr>
        <p:spPr bwMode="auto">
          <a:xfrm>
            <a:off x="685800" y="2209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400" i="0" baseline="3000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6</a:t>
            </a:r>
            <a:r>
              <a:rPr lang="en-US" altLang="ja-JP" sz="24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Li </a:t>
            </a:r>
            <a:r>
              <a:rPr lang="ja-JP" altLang="en-US" sz="24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原子核    ６個の陽子と３個の電子</a:t>
            </a:r>
          </a:p>
        </p:txBody>
      </p:sp>
      <p:sp>
        <p:nvSpPr>
          <p:cNvPr id="88076" name="AutoShape 1036"/>
          <p:cNvSpPr>
            <a:spLocks noChangeArrowheads="1"/>
          </p:cNvSpPr>
          <p:nvPr/>
        </p:nvSpPr>
        <p:spPr bwMode="auto">
          <a:xfrm>
            <a:off x="6477000" y="2362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8078" name="Rectangle 1038"/>
          <p:cNvSpPr>
            <a:spLocks noChangeArrowheads="1"/>
          </p:cNvSpPr>
          <p:nvPr/>
        </p:nvSpPr>
        <p:spPr bwMode="auto">
          <a:xfrm>
            <a:off x="7010400" y="2209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フェルミオン</a:t>
            </a:r>
          </a:p>
        </p:txBody>
      </p:sp>
      <p:grpSp>
        <p:nvGrpSpPr>
          <p:cNvPr id="2" name="Group 1061"/>
          <p:cNvGrpSpPr>
            <a:grpSpLocks/>
          </p:cNvGrpSpPr>
          <p:nvPr/>
        </p:nvGrpSpPr>
        <p:grpSpPr bwMode="auto">
          <a:xfrm>
            <a:off x="1219200" y="2667000"/>
            <a:ext cx="7848600" cy="974725"/>
            <a:chOff x="768" y="1680"/>
            <a:chExt cx="4944" cy="614"/>
          </a:xfrm>
        </p:grpSpPr>
        <p:sp>
          <p:nvSpPr>
            <p:cNvPr id="88074" name="Rectangle 1034"/>
            <p:cNvSpPr>
              <a:spLocks noChangeArrowheads="1"/>
            </p:cNvSpPr>
            <p:nvPr/>
          </p:nvSpPr>
          <p:spPr bwMode="auto">
            <a:xfrm>
              <a:off x="1488" y="1680"/>
              <a:ext cx="21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＋３個のニュートリノ</a:t>
              </a:r>
            </a:p>
          </p:txBody>
        </p:sp>
        <p:sp>
          <p:nvSpPr>
            <p:cNvPr id="88077" name="AutoShape 1037"/>
            <p:cNvSpPr>
              <a:spLocks noChangeArrowheads="1"/>
            </p:cNvSpPr>
            <p:nvPr/>
          </p:nvSpPr>
          <p:spPr bwMode="auto">
            <a:xfrm>
              <a:off x="4080" y="177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079" name="Rectangle 1039"/>
            <p:cNvSpPr>
              <a:spLocks noChangeArrowheads="1"/>
            </p:cNvSpPr>
            <p:nvPr/>
          </p:nvSpPr>
          <p:spPr bwMode="auto">
            <a:xfrm>
              <a:off x="4416" y="1680"/>
              <a:ext cx="1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ボソン</a:t>
              </a:r>
            </a:p>
          </p:txBody>
        </p:sp>
        <p:sp>
          <p:nvSpPr>
            <p:cNvPr id="88080" name="Rectangle 1040"/>
            <p:cNvSpPr>
              <a:spLocks noChangeArrowheads="1"/>
            </p:cNvSpPr>
            <p:nvPr/>
          </p:nvSpPr>
          <p:spPr bwMode="auto">
            <a:xfrm>
              <a:off x="768" y="2016"/>
              <a:ext cx="48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（注 現在</a:t>
              </a:r>
              <a:r>
                <a:rPr lang="en-US" altLang="ja-JP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:</a:t>
              </a:r>
              <a:r>
                <a:rPr lang="ja-JP" altLang="en-US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３個の陽子と３個の中性子                 ）</a:t>
              </a:r>
            </a:p>
          </p:txBody>
        </p:sp>
        <p:graphicFrame>
          <p:nvGraphicFramePr>
            <p:cNvPr id="88082" name="Object 1042"/>
            <p:cNvGraphicFramePr>
              <a:graphicFrameLocks noChangeAspect="1"/>
            </p:cNvGraphicFramePr>
            <p:nvPr/>
          </p:nvGraphicFramePr>
          <p:xfrm>
            <a:off x="3672" y="2016"/>
            <a:ext cx="1224" cy="278"/>
          </p:xfrm>
          <a:graphic>
            <a:graphicData uri="http://schemas.openxmlformats.org/presentationml/2006/ole">
              <p:oleObj spid="_x0000_s87042" name="数式" r:id="rId3" imgW="1117440" imgH="253800" progId="Equation.3">
                <p:embed/>
              </p:oleObj>
            </a:graphicData>
          </a:graphic>
        </p:graphicFrame>
      </p:grpSp>
      <p:sp>
        <p:nvSpPr>
          <p:cNvPr id="88081" name="Rectangle 1041"/>
          <p:cNvSpPr>
            <a:spLocks noChangeArrowheads="1"/>
          </p:cNvSpPr>
          <p:nvPr/>
        </p:nvSpPr>
        <p:spPr bwMode="auto">
          <a:xfrm>
            <a:off x="76200" y="3962400"/>
            <a:ext cx="601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8000"/>
              </a:buClr>
              <a:buFontTx/>
              <a:buChar char="•"/>
            </a:pPr>
            <a:r>
              <a:rPr lang="en-US" altLang="ja-JP" sz="2800" i="0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en-US" altLang="ja-JP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β</a:t>
            </a:r>
            <a:r>
              <a:rPr lang="ja-JP" altLang="en-US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崩壊における電子のエネルギー</a:t>
            </a:r>
          </a:p>
        </p:txBody>
      </p:sp>
      <p:sp>
        <p:nvSpPr>
          <p:cNvPr id="88083" name="Rectangle 1043"/>
          <p:cNvSpPr>
            <a:spLocks noChangeArrowheads="1"/>
          </p:cNvSpPr>
          <p:nvPr/>
        </p:nvSpPr>
        <p:spPr bwMode="auto">
          <a:xfrm>
            <a:off x="6629400" y="39624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連続的に分布</a:t>
            </a:r>
          </a:p>
        </p:txBody>
      </p:sp>
      <p:sp>
        <p:nvSpPr>
          <p:cNvPr id="88084" name="AutoShape 1044"/>
          <p:cNvSpPr>
            <a:spLocks noChangeArrowheads="1"/>
          </p:cNvSpPr>
          <p:nvPr/>
        </p:nvSpPr>
        <p:spPr bwMode="auto">
          <a:xfrm>
            <a:off x="6019800" y="41910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8086" name="Rectangle 1046"/>
          <p:cNvSpPr>
            <a:spLocks noChangeArrowheads="1"/>
          </p:cNvSpPr>
          <p:nvPr/>
        </p:nvSpPr>
        <p:spPr bwMode="auto">
          <a:xfrm>
            <a:off x="5791200" y="46482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決まったエネルギーを持つはず</a:t>
            </a:r>
          </a:p>
        </p:txBody>
      </p:sp>
      <p:sp>
        <p:nvSpPr>
          <p:cNvPr id="88088" name="Oval 1048"/>
          <p:cNvSpPr>
            <a:spLocks noChangeArrowheads="1"/>
          </p:cNvSpPr>
          <p:nvPr/>
        </p:nvSpPr>
        <p:spPr bwMode="auto">
          <a:xfrm>
            <a:off x="2286000" y="4953000"/>
            <a:ext cx="762000" cy="762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i="0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88089" name="Oval 1049"/>
          <p:cNvSpPr>
            <a:spLocks noChangeArrowheads="1"/>
          </p:cNvSpPr>
          <p:nvPr/>
        </p:nvSpPr>
        <p:spPr bwMode="auto">
          <a:xfrm>
            <a:off x="1066800" y="4987925"/>
            <a:ext cx="685800" cy="6858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i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88090" name="Oval 1050"/>
          <p:cNvSpPr>
            <a:spLocks noChangeArrowheads="1"/>
          </p:cNvSpPr>
          <p:nvPr/>
        </p:nvSpPr>
        <p:spPr bwMode="auto">
          <a:xfrm>
            <a:off x="4191000" y="5181600"/>
            <a:ext cx="304800" cy="3048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>
                <a:solidFill>
                  <a:srgbClr val="008000"/>
                </a:solidFill>
              </a:rPr>
              <a:t>e</a:t>
            </a:r>
            <a:r>
              <a:rPr lang="en-US" altLang="ja-JP" baseline="3000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88092" name="Line 1052"/>
          <p:cNvSpPr>
            <a:spLocks noChangeShapeType="1"/>
          </p:cNvSpPr>
          <p:nvPr/>
        </p:nvSpPr>
        <p:spPr bwMode="auto">
          <a:xfrm>
            <a:off x="3048000" y="5334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8093" name="Line 1053"/>
          <p:cNvSpPr>
            <a:spLocks noChangeShapeType="1"/>
          </p:cNvSpPr>
          <p:nvPr/>
        </p:nvSpPr>
        <p:spPr bwMode="auto">
          <a:xfrm flipH="1">
            <a:off x="1752600" y="533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8095" name="Rectangle 1055"/>
          <p:cNvSpPr>
            <a:spLocks noChangeArrowheads="1"/>
          </p:cNvSpPr>
          <p:nvPr/>
        </p:nvSpPr>
        <p:spPr bwMode="auto">
          <a:xfrm>
            <a:off x="3810000" y="4800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600" i="0">
                <a:solidFill>
                  <a:srgbClr val="006600"/>
                </a:solidFill>
                <a:latin typeface="HG創英角ｺﾞｼｯｸUB" pitchFamily="49" charset="-128"/>
                <a:ea typeface="HG創英角ｺﾞｼｯｸUB" pitchFamily="49" charset="-128"/>
              </a:rPr>
              <a:t>電子</a:t>
            </a:r>
          </a:p>
        </p:txBody>
      </p:sp>
      <p:grpSp>
        <p:nvGrpSpPr>
          <p:cNvPr id="3" name="Group 1060"/>
          <p:cNvGrpSpPr>
            <a:grpSpLocks/>
          </p:cNvGrpSpPr>
          <p:nvPr/>
        </p:nvGrpSpPr>
        <p:grpSpPr bwMode="auto">
          <a:xfrm>
            <a:off x="2971800" y="5562600"/>
            <a:ext cx="6096000" cy="762000"/>
            <a:chOff x="1872" y="3504"/>
            <a:chExt cx="3840" cy="480"/>
          </a:xfrm>
        </p:grpSpPr>
        <p:sp>
          <p:nvSpPr>
            <p:cNvPr id="88087" name="Rectangle 1047"/>
            <p:cNvSpPr>
              <a:spLocks noChangeArrowheads="1"/>
            </p:cNvSpPr>
            <p:nvPr/>
          </p:nvSpPr>
          <p:spPr bwMode="auto">
            <a:xfrm>
              <a:off x="3648" y="3696"/>
              <a:ext cx="20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連続的に分布</a:t>
              </a:r>
            </a:p>
          </p:txBody>
        </p:sp>
        <p:sp>
          <p:nvSpPr>
            <p:cNvPr id="88091" name="Oval 1051"/>
            <p:cNvSpPr>
              <a:spLocks noChangeArrowheads="1"/>
            </p:cNvSpPr>
            <p:nvPr/>
          </p:nvSpPr>
          <p:spPr bwMode="auto">
            <a:xfrm>
              <a:off x="2256" y="3840"/>
              <a:ext cx="96" cy="9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094" name="Line 1054"/>
            <p:cNvSpPr>
              <a:spLocks noChangeShapeType="1"/>
            </p:cNvSpPr>
            <p:nvPr/>
          </p:nvSpPr>
          <p:spPr bwMode="auto">
            <a:xfrm>
              <a:off x="1872" y="3504"/>
              <a:ext cx="38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096" name="Rectangle 1056"/>
            <p:cNvSpPr>
              <a:spLocks noChangeArrowheads="1"/>
            </p:cNvSpPr>
            <p:nvPr/>
          </p:nvSpPr>
          <p:spPr bwMode="auto">
            <a:xfrm>
              <a:off x="2304" y="3628"/>
              <a:ext cx="9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1600" i="0">
                  <a:solidFill>
                    <a:srgbClr val="FF3399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ニュートリノ</a:t>
              </a:r>
            </a:p>
          </p:txBody>
        </p:sp>
      </p:grpSp>
      <p:sp>
        <p:nvSpPr>
          <p:cNvPr id="88104" name="Rectangle 1064"/>
          <p:cNvSpPr>
            <a:spLocks noChangeArrowheads="1"/>
          </p:cNvSpPr>
          <p:nvPr/>
        </p:nvSpPr>
        <p:spPr bwMode="auto">
          <a:xfrm>
            <a:off x="7010400" y="2209800"/>
            <a:ext cx="2057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i="0">
                <a:solidFill>
                  <a:srgbClr val="FF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フェルミオン</a:t>
            </a:r>
            <a:endParaRPr lang="ja-JP" altLang="en-US" sz="2400" i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88105" name="Rectangle 1065"/>
          <p:cNvSpPr>
            <a:spLocks noChangeArrowheads="1"/>
          </p:cNvSpPr>
          <p:nvPr/>
        </p:nvSpPr>
        <p:spPr bwMode="auto">
          <a:xfrm>
            <a:off x="5791200" y="4648200"/>
            <a:ext cx="32766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i="0">
                <a:solidFill>
                  <a:srgbClr val="969696"/>
                </a:solidFill>
                <a:latin typeface="HG創英角ｺﾞｼｯｸUB" pitchFamily="49" charset="-128"/>
                <a:ea typeface="HG創英角ｺﾞｼｯｸUB" pitchFamily="49" charset="-128"/>
              </a:rPr>
              <a:t>決まったエネルギーを持つはず</a:t>
            </a:r>
            <a:endParaRPr lang="ja-JP" altLang="en-US" sz="2400" i="0">
              <a:solidFill>
                <a:schemeClr val="tx1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04" grpId="0" animBg="1" autoUpdateAnimBg="0"/>
      <p:bldP spid="88105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l"/>
            <a:r>
              <a:rPr lang="ja-JP" altLang="en-US">
                <a:solidFill>
                  <a:srgbClr val="CC00CC"/>
                </a:solidFill>
                <a:ea typeface="HGS創英角ﾎﾟｯﾌﾟ体" pitchFamily="50" charset="-128"/>
              </a:rPr>
              <a:t>１．理論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7848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FF"/>
                </a:solidFill>
                <a:ea typeface="HG創英角ｺﾞｼｯｸUB" pitchFamily="49" charset="-128"/>
              </a:rPr>
              <a:t>○</a:t>
            </a:r>
            <a:r>
              <a:rPr lang="ja-JP" altLang="en-US" sz="800">
                <a:solidFill>
                  <a:srgbClr val="0000FF"/>
                </a:solidFill>
                <a:ea typeface="HG創英角ｺﾞｼｯｸUB" pitchFamily="49" charset="-128"/>
              </a:rPr>
              <a:t>　</a:t>
            </a: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ニュートリノには質量がない</a:t>
            </a:r>
            <a:r>
              <a:rPr lang="ja-JP" altLang="en-US">
                <a:ea typeface="HG創英角ｺﾞｼｯｸUB" pitchFamily="49" charset="-128"/>
              </a:rPr>
              <a:t>　＠標準理論</a:t>
            </a:r>
          </a:p>
          <a:p>
            <a:pPr>
              <a:spcBef>
                <a:spcPct val="50000"/>
              </a:spcBef>
            </a:pPr>
            <a:r>
              <a:rPr lang="ja-JP" altLang="en-US">
                <a:ea typeface="HG創英角ｺﾞｼｯｸUB" pitchFamily="49" charset="-128"/>
              </a:rPr>
              <a:t>　　導入は簡単　</a:t>
            </a:r>
            <a:r>
              <a:rPr lang="en-US" altLang="ja-JP">
                <a:solidFill>
                  <a:srgbClr val="996600"/>
                </a:solidFill>
                <a:latin typeface="EPSON 太丸ゴシック体Ｂ" pitchFamily="49" charset="-128"/>
                <a:ea typeface="EPSON 太丸ゴシック体Ｂ" pitchFamily="49" charset="-128"/>
              </a:rPr>
              <a:t>Majorana and/or Dirac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23850" y="1989138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FF"/>
                </a:solidFill>
                <a:ea typeface="HG創英角ｺﾞｼｯｸUB" pitchFamily="49" charset="-128"/>
              </a:rPr>
              <a:t>○</a:t>
            </a:r>
            <a:r>
              <a:rPr lang="ja-JP" altLang="en-US" sz="800">
                <a:solidFill>
                  <a:srgbClr val="0000FF"/>
                </a:solidFill>
                <a:ea typeface="HG創英角ｺﾞｼｯｸUB" pitchFamily="49" charset="-128"/>
              </a:rPr>
              <a:t>　</a:t>
            </a: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実験的には非常に小さい</a:t>
            </a:r>
            <a:endParaRPr lang="ja-JP" altLang="en-US">
              <a:solidFill>
                <a:srgbClr val="996600"/>
              </a:solidFill>
              <a:latin typeface="EPSON 太丸ゴシック体Ｂ" pitchFamily="49" charset="-128"/>
              <a:ea typeface="EPSON 太丸ゴシック体Ｂ" pitchFamily="49" charset="-128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5724525" y="256540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  <a:latin typeface="EPSON 丸ゴシック体Ｍ" pitchFamily="49" charset="-128"/>
                <a:ea typeface="EPSON 丸ゴシック体Ｍ" pitchFamily="49" charset="-128"/>
              </a:rPr>
              <a:t>Upper Bound</a:t>
            </a:r>
          </a:p>
        </p:txBody>
      </p:sp>
      <p:pic>
        <p:nvPicPr>
          <p:cNvPr id="5155" name="Picture 35" descr="\begin{tabular}{ll}&#10;${H}^+ \to\,^3\text{He}^{2+}+e+\nu_e$&amp;$\sum_i |U_{ei}m_i|^2$\\&#10;$0\nu\beta\beta$&amp;$m_{ee}$\\&#10;\end{tabular}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2492375"/>
            <a:ext cx="4038600" cy="574675"/>
          </a:xfrm>
        </p:spPr>
      </p:pic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1403350" y="3141663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996600"/>
                </a:solidFill>
                <a:latin typeface="HG創英角ｺﾞｼｯｸUB" pitchFamily="49" charset="-128"/>
                <a:ea typeface="HG創英角ｺﾞｼｯｸUB" pitchFamily="49" charset="-128"/>
              </a:rPr>
              <a:t>宇宙論　：　１ｅＶ くらい！？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468313" y="3716338"/>
            <a:ext cx="331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FF"/>
                </a:solidFill>
              </a:rPr>
              <a:t>○</a:t>
            </a:r>
            <a:r>
              <a:rPr lang="ja-JP" altLang="en-US">
                <a:solidFill>
                  <a:srgbClr val="0000FF"/>
                </a:solidFill>
              </a:rPr>
              <a:t>　</a:t>
            </a: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質量があるとすると</a:t>
            </a:r>
          </a:p>
        </p:txBody>
      </p:sp>
      <p:sp>
        <p:nvSpPr>
          <p:cNvPr id="5158" name="AutoShape 38"/>
          <p:cNvSpPr>
            <a:spLocks noChangeArrowheads="1"/>
          </p:cNvSpPr>
          <p:nvPr/>
        </p:nvSpPr>
        <p:spPr bwMode="auto">
          <a:xfrm>
            <a:off x="3779838" y="3860800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4572000" y="3716338"/>
            <a:ext cx="388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0000FF"/>
                </a:solidFill>
                <a:ea typeface="HG創英角ﾎﾟｯﾌﾟ体" pitchFamily="49" charset="-128"/>
              </a:rPr>
              <a:t>ニュートリノ振動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5867400" y="422116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996600"/>
                </a:solidFill>
                <a:latin typeface="EPSON 太丸ゴシック体Ｂ" pitchFamily="49" charset="-128"/>
                <a:ea typeface="EPSON 太丸ゴシック体Ｂ" pitchFamily="49" charset="-128"/>
              </a:rPr>
              <a:t>Maki,Nakagawa,Sakata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971550" y="47244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ea typeface="EPSON 丸ゴシック体Ｍ" pitchFamily="49" charset="-128"/>
              </a:rPr>
              <a:t>相互作用の固有状態</a:t>
            </a:r>
            <a:r>
              <a:rPr lang="ja-JP" altLang="en-US"/>
              <a:t> </a:t>
            </a:r>
          </a:p>
        </p:txBody>
      </p:sp>
      <p:pic>
        <p:nvPicPr>
          <p:cNvPr id="5162" name="Picture 42" descr="$\not=$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063" y="4724400"/>
            <a:ext cx="206375" cy="287338"/>
          </a:xfrm>
          <a:prstGeom prst="rect">
            <a:avLst/>
          </a:prstGeom>
          <a:noFill/>
        </p:spPr>
      </p:pic>
      <p:pic>
        <p:nvPicPr>
          <p:cNvPr id="5163" name="Picture 43" descr="{\color[named]{VioletRed}&#10;\begin{align}&#10; &amp;\nu_{\alpha=e,\mu}^{(f)}&#10; =\left(\begin{array}{@{\,}c@{\,}}&#10;  \nu_e \\&#10;  \nu_{\mu}&#10;  \end{array}\right) \quad \text{\color{black}flavor state}&#10;\nonumber\\&#10; &amp;\nu_{\alpha=1,2}^{(p)}&#10;  =\left(\begin{array}{@{\,}c@{\,}}&#10;  \nu_1 \\&#10;  \nu_2&#10;  \end{array}\right) \quad \text{\color{black}physical state with mass&#10;}{\color{red}m_i}&#10;\nonumber&#10;\end{align}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5300663"/>
            <a:ext cx="4403725" cy="1143000"/>
          </a:xfrm>
          <a:prstGeom prst="rect">
            <a:avLst/>
          </a:prstGeom>
          <a:noFill/>
        </p:spPr>
      </p:pic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3924300" y="4652963"/>
            <a:ext cx="3960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latin typeface="EPSON 丸ゴシック体Ｍ" pitchFamily="49" charset="-128"/>
                <a:ea typeface="EPSON 丸ゴシック体Ｍ" pitchFamily="49" charset="-128"/>
              </a:rPr>
              <a:t>質量の固有状態 （実際の粒子）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ec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525"/>
            <a:ext cx="9144000" cy="68659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c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77800"/>
            <a:ext cx="9144000" cy="7061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460851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FF"/>
                </a:solidFill>
              </a:rPr>
              <a:t>Reactor  Neutrino Example</a:t>
            </a:r>
            <a:r>
              <a:rPr lang="ja-JP" altLang="en-US" sz="2400" b="1">
                <a:solidFill>
                  <a:srgbClr val="0000FF"/>
                </a:solidFill>
              </a:rPr>
              <a:t>　：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0000FF"/>
                </a:solidFill>
              </a:rPr>
              <a:t>　</a:t>
            </a:r>
            <a:r>
              <a:rPr lang="ja-JP" altLang="en-US" sz="2400" b="1"/>
              <a:t>電子型ニュートリノを放出</a:t>
            </a:r>
          </a:p>
        </p:txBody>
      </p:sp>
      <p:pic>
        <p:nvPicPr>
          <p:cNvPr id="14344" name="Picture 8" descr="\[ \nu^f(0)=\nu_e=\left(\begin{array}{@{\,}r@{\,}} 1 \\ 0 \end{array}\right) \]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268413"/>
            <a:ext cx="2303463" cy="692150"/>
          </a:xfrm>
          <a:prstGeom prst="rect">
            <a:avLst/>
          </a:prstGeom>
          <a:noFill/>
        </p:spPr>
      </p:pic>
      <p:pic>
        <p:nvPicPr>
          <p:cNvPr id="14346" name="Picture 10" descr="\[\nu_\mu=\left(\begin{array}{@{\,}r@{\,}} 0\\ 1 \end{array}\right) \]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268413"/>
            <a:ext cx="1436687" cy="782637"/>
          </a:xfrm>
          <a:prstGeom prst="rect">
            <a:avLst/>
          </a:prstGeom>
          <a:noFill/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148263" y="148431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ちなみに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39750" y="20605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距離が</a:t>
            </a:r>
          </a:p>
        </p:txBody>
      </p:sp>
      <p:pic>
        <p:nvPicPr>
          <p:cNvPr id="14350" name="Picture 14" descr="$L=t$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205038"/>
            <a:ext cx="865188" cy="260350"/>
          </a:xfrm>
          <a:prstGeom prst="rect">
            <a:avLst/>
          </a:prstGeom>
          <a:noFill/>
        </p:spPr>
      </p:pic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555875" y="2133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離れたところで</a:t>
            </a:r>
          </a:p>
        </p:txBody>
      </p:sp>
      <p:pic>
        <p:nvPicPr>
          <p:cNvPr id="14353" name="Picture 17" descr="$\nu_e$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2276475"/>
            <a:ext cx="433387" cy="333375"/>
          </a:xfrm>
          <a:prstGeom prst="rect">
            <a:avLst/>
          </a:prstGeom>
          <a:noFill/>
        </p:spPr>
      </p:pic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435600" y="2205038"/>
            <a:ext cx="331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として見つかる確率は</a:t>
            </a:r>
          </a:p>
        </p:txBody>
      </p:sp>
      <p:pic>
        <p:nvPicPr>
          <p:cNvPr id="14370" name="Picture 34" descr="\begin{align}&#10; P_{\nu_e\to\nu_{e}}=|\nu_e^\dagger\nu^f(L)|^2&amp;=1-\sin^2{2\theta}\sin2{\frac{\delta&#10; m^2L}{4E}}&#10;\nonumber \\&#10;   &amp;\to1-\frac{1}{2}\sin^2{2\theta}\nonumber&#10;\qquad {\color{red} \text{Large }\delta m^2 \text{and/or Low } E}\\&#10;&amp;=\cos^4\theta+\sin^4\theta\nonumber&#10;\end{align}&#10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2852738"/>
            <a:ext cx="6819900" cy="1411287"/>
          </a:xfrm>
          <a:prstGeom prst="rect">
            <a:avLst/>
          </a:prstGeom>
          <a:noFill/>
        </p:spPr>
      </p:pic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5940425" y="2852738"/>
            <a:ext cx="320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ea typeface="HG創英角ﾎﾟｯﾌﾟ体" pitchFamily="49" charset="-128"/>
              </a:rPr>
              <a:t>量子力学的干渉効果（振動）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5580063" y="4005263"/>
            <a:ext cx="320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ea typeface="HG創英角ﾎﾟｯﾌﾟ体" pitchFamily="49" charset="-128"/>
              </a:rPr>
              <a:t>量子力学的干渉は消失</a:t>
            </a:r>
          </a:p>
        </p:txBody>
      </p:sp>
      <p:grpSp>
        <p:nvGrpSpPr>
          <p:cNvPr id="14378" name="Group 42"/>
          <p:cNvGrpSpPr>
            <a:grpSpLocks/>
          </p:cNvGrpSpPr>
          <p:nvPr/>
        </p:nvGrpSpPr>
        <p:grpSpPr bwMode="auto">
          <a:xfrm>
            <a:off x="684213" y="4508500"/>
            <a:ext cx="3246437" cy="571500"/>
            <a:chOff x="1111" y="2795"/>
            <a:chExt cx="2045" cy="360"/>
          </a:xfrm>
        </p:grpSpPr>
        <p:pic>
          <p:nvPicPr>
            <p:cNvPr id="14374" name="Picture 38" descr="$\nu_e\longrightarrow\nu_1\longrightarrow\nu_e$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1" y="2976"/>
              <a:ext cx="2045" cy="179"/>
            </a:xfrm>
            <a:prstGeom prst="rect">
              <a:avLst/>
            </a:prstGeom>
            <a:noFill/>
          </p:spPr>
        </p:pic>
        <p:pic>
          <p:nvPicPr>
            <p:cNvPr id="14376" name="Picture 40" descr="$\cos\theta$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19" y="2795"/>
              <a:ext cx="360" cy="135"/>
            </a:xfrm>
            <a:prstGeom prst="rect">
              <a:avLst/>
            </a:prstGeom>
            <a:noFill/>
          </p:spPr>
        </p:pic>
        <p:pic>
          <p:nvPicPr>
            <p:cNvPr id="14377" name="Picture 41" descr="$\cos\theta$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81" y="2795"/>
              <a:ext cx="360" cy="135"/>
            </a:xfrm>
            <a:prstGeom prst="rect">
              <a:avLst/>
            </a:prstGeom>
            <a:noFill/>
          </p:spPr>
        </p:pic>
      </p:grp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4211638" y="4724400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33CC"/>
                </a:solidFill>
              </a:rPr>
              <a:t>量子力学的振幅は</a:t>
            </a:r>
          </a:p>
        </p:txBody>
      </p:sp>
      <p:pic>
        <p:nvPicPr>
          <p:cNvPr id="14381" name="Picture 45" descr="$\cos^2\theta$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3663" y="4724400"/>
            <a:ext cx="936625" cy="328613"/>
          </a:xfrm>
          <a:prstGeom prst="rect">
            <a:avLst/>
          </a:prstGeom>
          <a:noFill/>
        </p:spPr>
      </p:pic>
      <p:sp>
        <p:nvSpPr>
          <p:cNvPr id="14382" name="Line 46"/>
          <p:cNvSpPr>
            <a:spLocks noChangeShapeType="1"/>
          </p:cNvSpPr>
          <p:nvPr/>
        </p:nvSpPr>
        <p:spPr bwMode="auto">
          <a:xfrm flipH="1" flipV="1">
            <a:off x="3924300" y="4292600"/>
            <a:ext cx="2592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539750" y="5373688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また、</a:t>
            </a:r>
          </a:p>
        </p:txBody>
      </p:sp>
      <p:pic>
        <p:nvPicPr>
          <p:cNvPr id="14388" name="Picture 52" descr="\begin{equation}&#10; P_{\nu_e\to\nu_{\mu}}=|(0,1)\nu^f(x)|^2=\sin^2{2\theta}\sin^2{\frac{\delta &#10;m^2L}{4E}}\nonumber&#10;\end{equation}&#10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4075" y="5805488"/>
            <a:ext cx="4498975" cy="522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6387" name="Picture 3" descr="lec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284663" cy="4221163"/>
          </a:xfrm>
          <a:noFill/>
          <a:ln/>
        </p:spPr>
      </p:pic>
      <p:pic>
        <p:nvPicPr>
          <p:cNvPr id="16386" name="Picture 2" descr="chooz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90950" y="0"/>
            <a:ext cx="5375275" cy="7605713"/>
          </a:xfrm>
          <a:noFill/>
          <a:ln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140200" y="404813"/>
            <a:ext cx="46418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Chooz Result </a:t>
            </a: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原子炉からのニュートリノ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09550" y="4508500"/>
            <a:ext cx="2371725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b="1">
                <a:solidFill>
                  <a:srgbClr val="6600CC"/>
                </a:solidFill>
                <a:latin typeface="Times New Roman" pitchFamily="18" charset="0"/>
                <a:ea typeface="EPSON 正楷書体Ｍ" pitchFamily="65" charset="-128"/>
              </a:rPr>
              <a:t>1km and a few MeV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84213" y="5084763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6392" name="Picture 8" descr="\begin{equation}\textcolor[rgb]{1,0,0}{&#10; \delta m^2 \sim 10^{-3}\text{eV}^2\nonumber}&#10;\end{equation}&#10;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5084763"/>
            <a:ext cx="1873250" cy="2571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c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893175" cy="6865938"/>
          </a:xfrm>
          <a:noFill/>
          <a:ln/>
        </p:spPr>
      </p:pic>
      <p:pic>
        <p:nvPicPr>
          <p:cNvPr id="17411" name="Picture 3" descr="elasti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557338"/>
            <a:ext cx="1979612" cy="1189037"/>
          </a:xfrm>
          <a:noFill/>
          <a:ln/>
        </p:spPr>
      </p:pic>
      <p:pic>
        <p:nvPicPr>
          <p:cNvPr id="17412" name="Picture 4" descr="elastic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638" y="1557338"/>
            <a:ext cx="2208212" cy="1238250"/>
          </a:xfrm>
          <a:noFill/>
          <a:ln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50825" y="0"/>
            <a:ext cx="3313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latin typeface="Times New Roman" pitchFamily="18" charset="0"/>
              </a:rPr>
              <a:t>Matter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ec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28588"/>
            <a:ext cx="8748712" cy="67548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c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84150"/>
            <a:ext cx="8280400" cy="63928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ec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7921625" cy="6116638"/>
          </a:xfrm>
          <a:noFill/>
          <a:ln/>
        </p:spPr>
      </p:pic>
      <p:pic>
        <p:nvPicPr>
          <p:cNvPr id="20483" name="Picture 3" descr="lec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420938"/>
            <a:ext cx="4032250" cy="3986212"/>
          </a:xfrm>
          <a:noFill/>
          <a:ln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019925" y="1916113"/>
            <a:ext cx="1408113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PｺﾞｼｯｸM" pitchFamily="50" charset="-128"/>
              </a:rPr>
              <a:t>Ｆｒｅｅｄｍａｎ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804248" y="1124744"/>
            <a:ext cx="2133600" cy="476250"/>
          </a:xfrm>
        </p:spPr>
        <p:txBody>
          <a:bodyPr/>
          <a:lstStyle/>
          <a:p>
            <a:r>
              <a:rPr kumimoji="1" lang="en-US" altLang="ja-JP" dirty="0" smtClean="0"/>
              <a:t>Dec 20, 2011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Kameda</a:t>
            </a:r>
            <a:endParaRPr kumimoji="1" lang="ja-JP" altLang="en-US" dirty="0"/>
          </a:p>
        </p:txBody>
      </p:sp>
      <p:graphicFrame>
        <p:nvGraphicFramePr>
          <p:cNvPr id="5139" name="Object 1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2082178737"/>
              </p:ext>
            </p:extLst>
          </p:nvPr>
        </p:nvGraphicFramePr>
        <p:xfrm>
          <a:off x="0" y="1543050"/>
          <a:ext cx="1547813" cy="1203325"/>
        </p:xfrm>
        <a:graphic>
          <a:graphicData uri="http://schemas.openxmlformats.org/presentationml/2006/ole">
            <p:oleObj spid="_x0000_s183298" name="数式" r:id="rId4" imgW="914400" imgH="711016" progId="Equation.3">
              <p:embed/>
            </p:oleObj>
          </a:graphicData>
        </a:graphic>
      </p:graphicFrame>
      <p:graphicFrame>
        <p:nvGraphicFramePr>
          <p:cNvPr id="5150" name="Object 30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275955621"/>
              </p:ext>
            </p:extLst>
          </p:nvPr>
        </p:nvGraphicFramePr>
        <p:xfrm>
          <a:off x="2071688" y="1663700"/>
          <a:ext cx="7072312" cy="1025525"/>
        </p:xfrm>
        <a:graphic>
          <a:graphicData uri="http://schemas.openxmlformats.org/presentationml/2006/ole">
            <p:oleObj spid="_x0000_s183299" name="数式" r:id="rId5" imgW="5079081" imgH="736370" progId="Equation.3">
              <p:embed/>
            </p:oleObj>
          </a:graphicData>
        </a:graphic>
      </p:graphicFrame>
      <p:sp>
        <p:nvSpPr>
          <p:cNvPr id="5135" name="Text Box 15"/>
          <p:cNvSpPr txBox="1">
            <a:spLocks noChangeArrowheads="1"/>
          </p:cNvSpPr>
          <p:nvPr/>
        </p:nvSpPr>
        <p:spPr bwMode="auto">
          <a:xfrm rot="16200000">
            <a:off x="8148272" y="3078647"/>
            <a:ext cx="1191673" cy="58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Mass</a:t>
            </a:r>
          </a:p>
          <a:p>
            <a:r>
              <a:rPr lang="en-US" altLang="ja-JP" sz="1600" b="1" dirty="0" smtClean="0"/>
              <a:t> </a:t>
            </a:r>
            <a:r>
              <a:rPr lang="en-US" altLang="ja-JP" sz="1600" b="1" dirty="0"/>
              <a:t>eigenstates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 rot="16200000">
            <a:off x="-174655" y="3350840"/>
            <a:ext cx="1368425" cy="590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/>
              <a:t>Flavor</a:t>
            </a:r>
          </a:p>
          <a:p>
            <a:r>
              <a:rPr lang="en-US" altLang="ja-JP" sz="1600" b="1" dirty="0"/>
              <a:t> eigenstates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6715140" y="2890168"/>
            <a:ext cx="1071570" cy="5847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Solar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  <a:r>
              <a:rPr lang="en-US" altLang="ja-JP" sz="1600" dirty="0" smtClean="0"/>
              <a:t>,</a:t>
            </a:r>
            <a:endParaRPr lang="en-US" altLang="ja-JP" sz="1600" dirty="0"/>
          </a:p>
          <a:p>
            <a:r>
              <a:rPr lang="en-US" altLang="ja-JP" sz="1600" dirty="0"/>
              <a:t>Reactor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571604" y="2895298"/>
            <a:ext cx="2377254" cy="83099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/>
              <a:t>Atmospheric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  <a:r>
              <a:rPr lang="en-US" altLang="ja-JP" sz="1600" dirty="0" smtClean="0"/>
              <a:t>,</a:t>
            </a:r>
          </a:p>
          <a:p>
            <a:r>
              <a:rPr lang="en-US" altLang="ja-JP" sz="1600" dirty="0" smtClean="0"/>
              <a:t>Accelerator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  <a:r>
              <a:rPr lang="en-US" altLang="ja-JP" sz="1600" dirty="0" smtClean="0"/>
              <a:t> experiments</a:t>
            </a:r>
          </a:p>
          <a:p>
            <a:r>
              <a:rPr lang="en-US" altLang="ja-JP" sz="1600" dirty="0" smtClean="0"/>
              <a:t>(K2K, MINOS,</a:t>
            </a:r>
            <a:r>
              <a:rPr lang="en-US" altLang="ja-JP" sz="1600" dirty="0" smtClean="0">
                <a:solidFill>
                  <a:srgbClr val="FF0000"/>
                </a:solidFill>
              </a:rPr>
              <a:t> T2K</a:t>
            </a:r>
            <a:r>
              <a:rPr lang="en-US" altLang="ja-JP" sz="1600" dirty="0" smtClean="0"/>
              <a:t>..)</a:t>
            </a:r>
            <a:endParaRPr lang="en-US" altLang="ja-JP" sz="1600" dirty="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4143372" y="2895298"/>
            <a:ext cx="1979615" cy="830997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Reactor </a:t>
            </a:r>
            <a:r>
              <a:rPr lang="en-US" altLang="ja-JP" sz="1600" dirty="0" smtClean="0">
                <a:latin typeface="Symbol" pitchFamily="18" charset="2"/>
              </a:rPr>
              <a:t>n, </a:t>
            </a:r>
            <a:r>
              <a:rPr lang="en-US" altLang="ja-JP" sz="1600" dirty="0" smtClean="0"/>
              <a:t>Accelerator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  <a:r>
              <a:rPr lang="en-US" altLang="ja-JP" sz="1600" dirty="0" smtClean="0"/>
              <a:t>,</a:t>
            </a:r>
          </a:p>
          <a:p>
            <a:r>
              <a:rPr lang="en-US" altLang="ja-JP" sz="1600" dirty="0" smtClean="0"/>
              <a:t>Atm. </a:t>
            </a:r>
            <a:r>
              <a:rPr lang="en-US" altLang="ja-JP" sz="1600" dirty="0" smtClean="0">
                <a:latin typeface="Symbol" pitchFamily="18" charset="2"/>
              </a:rPr>
              <a:t>n</a:t>
            </a:r>
            <a:endParaRPr lang="en-US" altLang="ja-JP" sz="1600" dirty="0">
              <a:latin typeface="Symbol" pitchFamily="18" charset="2"/>
            </a:endParaRPr>
          </a:p>
        </p:txBody>
      </p:sp>
      <p:cxnSp>
        <p:nvCxnSpPr>
          <p:cNvPr id="69" name="直線矢印コネクタ 68"/>
          <p:cNvCxnSpPr/>
          <p:nvPr/>
        </p:nvCxnSpPr>
        <p:spPr>
          <a:xfrm rot="5400000" flipH="1" flipV="1">
            <a:off x="2665984" y="2775230"/>
            <a:ext cx="214313" cy="2581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>
            <a:stCxn id="5161" idx="0"/>
          </p:cNvCxnSpPr>
          <p:nvPr/>
        </p:nvCxnSpPr>
        <p:spPr>
          <a:xfrm rot="5400000" flipH="1" flipV="1">
            <a:off x="5102626" y="2711544"/>
            <a:ext cx="214309" cy="15320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 rot="5400000" flipH="1" flipV="1">
            <a:off x="7120875" y="2724401"/>
            <a:ext cx="209181" cy="1223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1500166" y="3752554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Symbol" pitchFamily="18" charset="2"/>
              </a:rPr>
              <a:t>q</a:t>
            </a:r>
            <a:r>
              <a:rPr kumimoji="1" lang="en-US" altLang="ja-JP" sz="2000" baseline="-25000" dirty="0" smtClean="0"/>
              <a:t>23</a:t>
            </a:r>
            <a:r>
              <a:rPr kumimoji="1" lang="en-US" altLang="ja-JP" sz="2000" dirty="0" smtClean="0"/>
              <a:t> ~ 45°</a:t>
            </a:r>
          </a:p>
          <a:p>
            <a:r>
              <a:rPr lang="en-US" altLang="ja-JP" sz="2000" dirty="0" smtClean="0">
                <a:latin typeface="Symbol" pitchFamily="18" charset="2"/>
              </a:rPr>
              <a:t>D</a:t>
            </a:r>
            <a:r>
              <a:rPr lang="en-US" altLang="ja-JP" sz="2000" dirty="0" smtClean="0"/>
              <a:t>m</a:t>
            </a:r>
            <a:r>
              <a:rPr lang="en-US" altLang="ja-JP" sz="2000" baseline="30000" dirty="0" smtClean="0"/>
              <a:t>2</a:t>
            </a:r>
            <a:r>
              <a:rPr lang="en-US" altLang="ja-JP" sz="2000" baseline="-25000" dirty="0" smtClean="0"/>
              <a:t>23</a:t>
            </a:r>
            <a:r>
              <a:rPr lang="en-US" altLang="ja-JP" sz="2000" dirty="0" smtClean="0"/>
              <a:t> ~ 2.5x10</a:t>
            </a:r>
            <a:r>
              <a:rPr lang="en-US" altLang="ja-JP" sz="2000" baseline="30000" dirty="0" smtClean="0"/>
              <a:t>-3</a:t>
            </a:r>
            <a:r>
              <a:rPr lang="en-US" altLang="ja-JP" sz="2000" dirty="0" smtClean="0"/>
              <a:t>(eV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80" name="円/楕円 79"/>
          <p:cNvSpPr/>
          <p:nvPr/>
        </p:nvSpPr>
        <p:spPr>
          <a:xfrm>
            <a:off x="4790874" y="1680852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円/楕円 80"/>
          <p:cNvSpPr/>
          <p:nvPr/>
        </p:nvSpPr>
        <p:spPr>
          <a:xfrm>
            <a:off x="6228184" y="1609414"/>
            <a:ext cx="432048" cy="272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507748" y="3694450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Symbol" pitchFamily="18" charset="2"/>
              </a:rPr>
              <a:t>q</a:t>
            </a:r>
            <a:r>
              <a:rPr lang="en-US" altLang="ja-JP" sz="2000" baseline="-25000" dirty="0" smtClean="0"/>
              <a:t>12</a:t>
            </a:r>
            <a:r>
              <a:rPr kumimoji="1" lang="en-US" altLang="ja-JP" sz="2000" dirty="0" smtClean="0"/>
              <a:t> ~ 34°</a:t>
            </a:r>
          </a:p>
          <a:p>
            <a:r>
              <a:rPr lang="en-US" altLang="ja-JP" sz="2000" dirty="0" smtClean="0">
                <a:latin typeface="Symbol" pitchFamily="18" charset="2"/>
              </a:rPr>
              <a:t>D</a:t>
            </a:r>
            <a:r>
              <a:rPr lang="en-US" altLang="ja-JP" sz="2000" dirty="0" smtClean="0"/>
              <a:t>m</a:t>
            </a:r>
            <a:r>
              <a:rPr lang="en-US" altLang="ja-JP" sz="2000" baseline="30000" dirty="0" smtClean="0"/>
              <a:t>2</a:t>
            </a:r>
            <a:r>
              <a:rPr lang="en-US" altLang="ja-JP" sz="2000" baseline="-25000" dirty="0" smtClean="0"/>
              <a:t>12</a:t>
            </a:r>
            <a:r>
              <a:rPr lang="en-US" altLang="ja-JP" sz="2000" dirty="0" smtClean="0"/>
              <a:t> ~ 8x10</a:t>
            </a:r>
            <a:r>
              <a:rPr lang="en-US" altLang="ja-JP" sz="2000" baseline="30000" dirty="0" smtClean="0"/>
              <a:t>-5</a:t>
            </a:r>
            <a:r>
              <a:rPr lang="en-US" altLang="ja-JP" sz="2000" dirty="0" smtClean="0"/>
              <a:t>(eV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995936" y="3704903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sin</a:t>
            </a:r>
            <a:r>
              <a:rPr kumimoji="1" lang="en-US" altLang="ja-JP" sz="2000" baseline="30000" dirty="0" smtClean="0">
                <a:latin typeface="Symbol" pitchFamily="18" charset="2"/>
              </a:rPr>
              <a:t>2</a:t>
            </a:r>
            <a:r>
              <a:rPr kumimoji="1" lang="en-US" altLang="ja-JP" sz="2000" dirty="0" smtClean="0">
                <a:latin typeface="Symbol" pitchFamily="18" charset="2"/>
              </a:rPr>
              <a:t>2q</a:t>
            </a:r>
            <a:r>
              <a:rPr lang="en-US" altLang="ja-JP" sz="2000" baseline="-25000" dirty="0" smtClean="0"/>
              <a:t>13</a:t>
            </a:r>
            <a:r>
              <a:rPr kumimoji="1" lang="en-US" altLang="ja-JP" sz="2000" dirty="0" smtClean="0"/>
              <a:t> &lt; 0.14</a:t>
            </a:r>
            <a:endParaRPr lang="en-US" altLang="ja-JP" sz="2000" dirty="0" smtClean="0"/>
          </a:p>
          <a:p>
            <a:pPr algn="ctr"/>
            <a:r>
              <a:rPr lang="en-US" altLang="ja-JP" sz="2400" u="sng" dirty="0" smtClean="0">
                <a:solidFill>
                  <a:srgbClr val="FF0000"/>
                </a:solidFill>
              </a:rPr>
              <a:t>Only Upper limit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9512" y="6165304"/>
            <a:ext cx="818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sz="2400" baseline="-25000" dirty="0" smtClean="0">
                <a:solidFill>
                  <a:srgbClr val="FF0000"/>
                </a:solidFill>
              </a:rPr>
              <a:t>13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は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non-zero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か？　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Lepton Sector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では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CP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は破れているのか？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4932040" y="2314104"/>
            <a:ext cx="432048" cy="272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12537159"/>
              </p:ext>
            </p:extLst>
          </p:nvPr>
        </p:nvGraphicFramePr>
        <p:xfrm>
          <a:off x="612601" y="4664733"/>
          <a:ext cx="7634288" cy="1125537"/>
        </p:xfrm>
        <a:graphic>
          <a:graphicData uri="http://schemas.openxmlformats.org/presentationml/2006/ole">
            <p:oleObj spid="_x0000_s183300" name="数式" r:id="rId6" imgW="4543920" imgH="658080" progId="Equation.3">
              <p:embed/>
            </p:oleObj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06113107"/>
              </p:ext>
            </p:extLst>
          </p:nvPr>
        </p:nvGraphicFramePr>
        <p:xfrm>
          <a:off x="2705313" y="5716588"/>
          <a:ext cx="5657850" cy="425450"/>
        </p:xfrm>
        <a:graphic>
          <a:graphicData uri="http://schemas.openxmlformats.org/presentationml/2006/ole">
            <p:oleObj spid="_x0000_s183301" name="数式" r:id="rId7" imgW="3364560" imgH="237600" progId="Equation.3">
              <p:embed/>
            </p:oleObj>
          </a:graphicData>
        </a:graphic>
      </p:graphicFrame>
      <p:sp>
        <p:nvSpPr>
          <p:cNvPr id="5" name="角丸四角形 4"/>
          <p:cNvSpPr/>
          <p:nvPr/>
        </p:nvSpPr>
        <p:spPr>
          <a:xfrm>
            <a:off x="483843" y="4623768"/>
            <a:ext cx="7967877" cy="1545070"/>
          </a:xfrm>
          <a:prstGeom prst="roundRect">
            <a:avLst>
              <a:gd name="adj" fmla="val 10481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0" y="1886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ja-JP" altLang="en-US" sz="4400" dirty="0">
                <a:solidFill>
                  <a:srgbClr val="CC00CC"/>
                </a:solidFill>
                <a:ea typeface="HGS創英角ﾎﾟｯﾌﾟ体" pitchFamily="50" charset="-128"/>
              </a:rPr>
              <a:t>２．振動パラメタの現状</a:t>
            </a:r>
            <a:br>
              <a:rPr lang="ja-JP" altLang="en-US" sz="4400" dirty="0">
                <a:solidFill>
                  <a:srgbClr val="CC00CC"/>
                </a:solidFill>
                <a:ea typeface="HGS創英角ﾎﾟｯﾌﾟ体" pitchFamily="50" charset="-128"/>
              </a:rPr>
            </a:br>
            <a:r>
              <a:rPr lang="ja-JP" altLang="en-US" sz="4400" dirty="0">
                <a:solidFill>
                  <a:srgbClr val="CC00CC"/>
                </a:solidFill>
                <a:ea typeface="HGS創英角ﾎﾟｯﾌﾟ体" pitchFamily="50" charset="-128"/>
              </a:rPr>
              <a:t>　　　実験からの示唆</a:t>
            </a:r>
          </a:p>
        </p:txBody>
      </p:sp>
    </p:spTree>
    <p:extLst>
      <p:ext uri="{BB962C8B-B14F-4D97-AF65-F5344CB8AC3E}">
        <p14:creationId xmlns:p14="http://schemas.microsoft.com/office/powerpoint/2010/main" xmlns="" val="403205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76200" y="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ja-JP" altLang="en-US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ニュートリノは非常に透過力が強く</a:t>
            </a: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76200" y="65405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　電子に比べても軽いことが必要だった</a:t>
            </a: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533400" y="16764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透過力が強い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3800" y="1676400"/>
            <a:ext cx="4267200" cy="641350"/>
            <a:chOff x="1536" y="1056"/>
            <a:chExt cx="2688" cy="404"/>
          </a:xfrm>
        </p:grpSpPr>
        <p:sp>
          <p:nvSpPr>
            <p:cNvPr id="139271" name="Rectangle 7"/>
            <p:cNvSpPr>
              <a:spLocks noChangeArrowheads="1"/>
            </p:cNvSpPr>
            <p:nvPr/>
          </p:nvSpPr>
          <p:spPr bwMode="auto">
            <a:xfrm>
              <a:off x="2304" y="1056"/>
              <a:ext cx="19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600" i="0">
                  <a:solidFill>
                    <a:schemeClr val="accent1"/>
                  </a:solidFill>
                  <a:latin typeface="HG創英角ﾎﾟｯﾌﾟ体" pitchFamily="49" charset="-128"/>
                  <a:ea typeface="HG創英角ﾎﾟｯﾌﾟ体" pitchFamily="49" charset="-128"/>
                </a:rPr>
                <a:t>観測しにくい</a:t>
              </a:r>
            </a:p>
          </p:txBody>
        </p:sp>
        <p:sp>
          <p:nvSpPr>
            <p:cNvPr id="139272" name="AutoShape 8"/>
            <p:cNvSpPr>
              <a:spLocks noChangeArrowheads="1"/>
            </p:cNvSpPr>
            <p:nvPr/>
          </p:nvSpPr>
          <p:spPr bwMode="auto">
            <a:xfrm>
              <a:off x="1536" y="1152"/>
              <a:ext cx="576" cy="240"/>
            </a:xfrm>
            <a:custGeom>
              <a:avLst/>
              <a:gdLst>
                <a:gd name="G0" fmla="+- 14138 0 0"/>
                <a:gd name="G1" fmla="+- 5400 0 0"/>
                <a:gd name="G2" fmla="+- 21600 0 5400"/>
                <a:gd name="G3" fmla="+- 10800 0 5400"/>
                <a:gd name="G4" fmla="+- 21600 0 14138"/>
                <a:gd name="G5" fmla="*/ G4 G3 10800"/>
                <a:gd name="G6" fmla="+- 21600 0 G5"/>
                <a:gd name="T0" fmla="*/ 14138 w 21600"/>
                <a:gd name="T1" fmla="*/ 0 h 21600"/>
                <a:gd name="T2" fmla="*/ 0 w 21600"/>
                <a:gd name="T3" fmla="*/ 10800 h 21600"/>
                <a:gd name="T4" fmla="*/ 14138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138" y="0"/>
                  </a:moveTo>
                  <a:lnTo>
                    <a:pt x="14138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4138" y="16200"/>
                  </a:lnTo>
                  <a:lnTo>
                    <a:pt x="1413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0" y="4830763"/>
            <a:ext cx="8534400" cy="1798637"/>
            <a:chOff x="336" y="3043"/>
            <a:chExt cx="5376" cy="1133"/>
          </a:xfrm>
        </p:grpSpPr>
        <p:sp>
          <p:nvSpPr>
            <p:cNvPr id="139274" name="AutoShape 10"/>
            <p:cNvSpPr>
              <a:spLocks noChangeArrowheads="1"/>
            </p:cNvSpPr>
            <p:nvPr/>
          </p:nvSpPr>
          <p:spPr bwMode="auto">
            <a:xfrm>
              <a:off x="336" y="3043"/>
              <a:ext cx="336" cy="288"/>
            </a:xfrm>
            <a:prstGeom prst="rightArrow">
              <a:avLst>
                <a:gd name="adj1" fmla="val 40278"/>
                <a:gd name="adj2" fmla="val 604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9275" name="Rectangle 11"/>
            <p:cNvSpPr>
              <a:spLocks noChangeArrowheads="1"/>
            </p:cNvSpPr>
            <p:nvPr/>
          </p:nvSpPr>
          <p:spPr bwMode="auto">
            <a:xfrm>
              <a:off x="720" y="3043"/>
              <a:ext cx="446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10</a:t>
              </a:r>
              <a:r>
                <a:rPr lang="en-US" altLang="ja-JP" sz="2800" i="0" baseline="4000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20</a:t>
              </a:r>
              <a:r>
                <a:rPr lang="en-US" altLang="ja-JP" sz="12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個のニュートリノ：１ｍの厚さでも</a:t>
              </a:r>
            </a:p>
          </p:txBody>
        </p:sp>
        <p:sp>
          <p:nvSpPr>
            <p:cNvPr id="139276" name="Rectangle 12"/>
            <p:cNvSpPr>
              <a:spLocks noChangeArrowheads="1"/>
            </p:cNvSpPr>
            <p:nvPr/>
          </p:nvSpPr>
          <p:spPr bwMode="auto">
            <a:xfrm>
              <a:off x="864" y="3379"/>
              <a:ext cx="484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1000</a:t>
              </a:r>
              <a:r>
                <a:rPr lang="ja-JP" altLang="en-US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個くらいはニュートリノを観測できる</a:t>
              </a:r>
            </a:p>
          </p:txBody>
        </p:sp>
        <p:sp>
          <p:nvSpPr>
            <p:cNvPr id="139277" name="Rectangle 13"/>
            <p:cNvSpPr>
              <a:spLocks noChangeArrowheads="1"/>
            </p:cNvSpPr>
            <p:nvPr/>
          </p:nvSpPr>
          <p:spPr bwMode="auto">
            <a:xfrm>
              <a:off x="1104" y="3811"/>
              <a:ext cx="340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1956</a:t>
              </a:r>
              <a:r>
                <a:rPr lang="ja-JP" altLang="en-US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年 </a:t>
              </a:r>
              <a:r>
                <a:rPr lang="ja-JP" altLang="en-US" sz="3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ライネスとコーワン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7200" y="2667000"/>
            <a:ext cx="8610600" cy="1676400"/>
            <a:chOff x="288" y="1680"/>
            <a:chExt cx="5424" cy="1056"/>
          </a:xfrm>
        </p:grpSpPr>
        <p:sp>
          <p:nvSpPr>
            <p:cNvPr id="139279" name="Rectangle 15"/>
            <p:cNvSpPr>
              <a:spLocks noChangeArrowheads="1"/>
            </p:cNvSpPr>
            <p:nvPr/>
          </p:nvSpPr>
          <p:spPr bwMode="auto">
            <a:xfrm>
              <a:off x="288" y="1680"/>
              <a:ext cx="53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１個のニュートリノを観測するのに</a:t>
              </a:r>
            </a:p>
          </p:txBody>
        </p:sp>
        <p:sp>
          <p:nvSpPr>
            <p:cNvPr id="139280" name="Rectangle 16"/>
            <p:cNvSpPr>
              <a:spLocks noChangeArrowheads="1"/>
            </p:cNvSpPr>
            <p:nvPr/>
          </p:nvSpPr>
          <p:spPr bwMode="auto">
            <a:xfrm>
              <a:off x="288" y="1977"/>
              <a:ext cx="53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ja-JP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10</a:t>
              </a:r>
              <a:r>
                <a:rPr lang="ja-JP" altLang="en-US" sz="28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光年の厚さの土が必要</a:t>
              </a:r>
            </a:p>
          </p:txBody>
        </p:sp>
        <p:sp>
          <p:nvSpPr>
            <p:cNvPr id="139281" name="Rectangle 17"/>
            <p:cNvSpPr>
              <a:spLocks noChangeArrowheads="1"/>
            </p:cNvSpPr>
            <p:nvPr/>
          </p:nvSpPr>
          <p:spPr bwMode="auto">
            <a:xfrm>
              <a:off x="432" y="2486"/>
              <a:ext cx="52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ja-JP" altLang="en-US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（地球が</a:t>
              </a:r>
              <a:r>
                <a:rPr lang="en-US" altLang="ja-JP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100</a:t>
              </a:r>
              <a:r>
                <a:rPr lang="ja-JP" altLang="en-US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億個分の長さ）（原子炉から出てくるニュートリノの場合）</a:t>
              </a:r>
            </a:p>
          </p:txBody>
        </p:sp>
      </p:grpSp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0" y="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70000"/>
              <a:buFont typeface="Wingdings" pitchFamily="2" charset="2"/>
              <a:buChar char="l"/>
            </a:pPr>
            <a:r>
              <a:rPr lang="en-US" altLang="ja-JP" sz="28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4343400" y="10668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　</a:t>
            </a:r>
            <a:r>
              <a:rPr lang="en-US" altLang="ja-JP" sz="2800" i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1934</a:t>
            </a:r>
            <a:r>
              <a:rPr lang="ja-JP" altLang="en-US" sz="2800" i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年　フェルミ理論</a:t>
            </a:r>
            <a:endParaRPr lang="ja-JP" altLang="en-US" sz="3600" i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ec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675688" cy="6699250"/>
          </a:xfrm>
          <a:noFill/>
          <a:ln/>
        </p:spPr>
      </p:pic>
      <p:pic>
        <p:nvPicPr>
          <p:cNvPr id="21507" name="Picture 3" descr="choo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981075"/>
            <a:ext cx="4378325" cy="61928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ec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61200"/>
          </a:xfrm>
          <a:noFill/>
          <a:ln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836613"/>
            <a:ext cx="4416425" cy="5761037"/>
          </a:xfrm>
          <a:noFill/>
          <a:ln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08625" y="476250"/>
            <a:ext cx="2395538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PｺﾞｼｯｸM" pitchFamily="50" charset="-128"/>
              </a:rPr>
              <a:t>Fredman NOON2004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ec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350"/>
            <a:ext cx="8748713" cy="6754813"/>
          </a:xfrm>
          <a:noFill/>
          <a:ln/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196975"/>
            <a:ext cx="4572000" cy="4514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850" y="1773238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太陽：天然の核融合炉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11188" y="2276475"/>
          <a:ext cx="7510462" cy="762000"/>
        </p:xfrm>
        <a:graphic>
          <a:graphicData uri="http://schemas.openxmlformats.org/presentationml/2006/ole">
            <p:oleObj spid="_x0000_s24579" name="数式" r:id="rId3" imgW="2501640" imgH="253800" progId="Equation.3">
              <p:embed/>
            </p:oleObj>
          </a:graphicData>
        </a:graphic>
      </p:graphicFrame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010400" y="2997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10</a:t>
            </a:r>
            <a:r>
              <a:rPr lang="en-US" altLang="ja-JP" sz="2400" baseline="40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37-38</a:t>
            </a:r>
            <a:r>
              <a:rPr lang="en-US" altLang="ja-JP" sz="1200" baseline="30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  <a:r>
              <a:rPr lang="en-US" altLang="ja-JP" sz="24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/s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0"/>
            <a:ext cx="82296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en-US" altLang="ja-JP" sz="4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2.1 </a:t>
            </a:r>
            <a:r>
              <a:rPr lang="ja-JP" altLang="en-US" sz="4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太陽ニュートリノと</a:t>
            </a:r>
            <a:r>
              <a:rPr lang="en-US" altLang="ja-JP" sz="4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Kamland</a:t>
            </a:r>
            <a:endParaRPr lang="en-US" altLang="ja-JP" sz="400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24599" name="Picture 23" descr="\begin{align*}&#10;  \delta m^2 \sim 10^{-4} eV^2, \theta \sim 1&#10;\end{align*}&#10;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92275" y="4508500"/>
            <a:ext cx="4038600" cy="457200"/>
          </a:xfrm>
          <a:noFill/>
          <a:ln/>
        </p:spPr>
      </p:pic>
      <p:pic>
        <p:nvPicPr>
          <p:cNvPr id="24610" name="Picture 34" descr="\begin{align*}&#10;  \delta m_{21}^2&#10;\end{align*}&#10;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051050" y="1196975"/>
            <a:ext cx="935038" cy="515938"/>
          </a:xfrm>
          <a:noFill/>
          <a:ln/>
        </p:spPr>
      </p:pic>
      <p:pic>
        <p:nvPicPr>
          <p:cNvPr id="24605" name="Picture 29" descr="\begin{align*}&#10;  E\sim\text{ a few MeV}&#10;\end{align*}&#10;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156325" y="4076700"/>
            <a:ext cx="1652588" cy="169863"/>
          </a:xfrm>
          <a:noFill/>
          <a:ln/>
        </p:spPr>
      </p:pic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323850" y="3213100"/>
            <a:ext cx="88201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en-US" altLang="ja-JP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Kamland</a:t>
            </a:r>
            <a:r>
              <a:rPr lang="en-US" altLang="ja-JP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: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基線長～“２００”</a:t>
            </a:r>
            <a:r>
              <a:rPr lang="en-US" altLang="ja-JP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km</a:t>
            </a:r>
            <a:r>
              <a:rPr lang="ja-JP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の原子炉実験</a:t>
            </a:r>
            <a:endParaRPr lang="ja-JP" altLang="en-US" sz="3200">
              <a:solidFill>
                <a:srgbClr val="FF0000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1403350" y="5157788"/>
            <a:ext cx="424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であれば何か見える。</a:t>
            </a: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3059113" y="1268413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と</a:t>
            </a:r>
          </a:p>
        </p:txBody>
      </p:sp>
      <p:pic>
        <p:nvPicPr>
          <p:cNvPr id="24617" name="Picture 41" descr="\begin{align*}&#10;  \sin\theta_{12}&#10;\end{align*}&#10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1268413"/>
            <a:ext cx="1296987" cy="43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20" name="Group 20"/>
          <p:cNvGrpSpPr>
            <a:grpSpLocks/>
          </p:cNvGrpSpPr>
          <p:nvPr/>
        </p:nvGrpSpPr>
        <p:grpSpPr bwMode="auto">
          <a:xfrm>
            <a:off x="395288" y="1341438"/>
            <a:ext cx="8156575" cy="5516562"/>
            <a:chOff x="101" y="496"/>
            <a:chExt cx="5371" cy="3632"/>
          </a:xfrm>
        </p:grpSpPr>
        <p:graphicFrame>
          <p:nvGraphicFramePr>
            <p:cNvPr id="25602" name="Object 2"/>
            <p:cNvGraphicFramePr>
              <a:graphicFrameLocks noChangeAspect="1"/>
            </p:cNvGraphicFramePr>
            <p:nvPr/>
          </p:nvGraphicFramePr>
          <p:xfrm>
            <a:off x="144" y="496"/>
            <a:ext cx="2111" cy="320"/>
          </p:xfrm>
          <a:graphic>
            <a:graphicData uri="http://schemas.openxmlformats.org/presentationml/2006/ole">
              <p:oleObj spid="_x0000_s25602" name="数式" r:id="rId3" imgW="1676160" imgH="253800" progId="Equation.3">
                <p:embed/>
              </p:oleObj>
            </a:graphicData>
          </a:graphic>
        </p:graphicFrame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1032" y="1248"/>
            <a:ext cx="1855" cy="304"/>
          </p:xfrm>
          <a:graphic>
            <a:graphicData uri="http://schemas.openxmlformats.org/presentationml/2006/ole">
              <p:oleObj spid="_x0000_s25603" name="数式" r:id="rId4" imgW="1473120" imgH="241200" progId="Equation.3">
                <p:embed/>
              </p:oleObj>
            </a:graphicData>
          </a:graphic>
        </p:graphicFrame>
        <p:graphicFrame>
          <p:nvGraphicFramePr>
            <p:cNvPr id="25604" name="Object 4"/>
            <p:cNvGraphicFramePr>
              <a:graphicFrameLocks noChangeAspect="1"/>
            </p:cNvGraphicFramePr>
            <p:nvPr/>
          </p:nvGraphicFramePr>
          <p:xfrm>
            <a:off x="3113" y="513"/>
            <a:ext cx="2047" cy="320"/>
          </p:xfrm>
          <a:graphic>
            <a:graphicData uri="http://schemas.openxmlformats.org/presentationml/2006/ole">
              <p:oleObj spid="_x0000_s25604" name="数式" r:id="rId5" imgW="1625400" imgH="253800" progId="Equation.3">
                <p:embed/>
              </p:oleObj>
            </a:graphicData>
          </a:graphic>
        </p:graphicFrame>
        <p:graphicFrame>
          <p:nvGraphicFramePr>
            <p:cNvPr id="25605" name="Object 5"/>
            <p:cNvGraphicFramePr>
              <a:graphicFrameLocks noChangeAspect="1"/>
            </p:cNvGraphicFramePr>
            <p:nvPr/>
          </p:nvGraphicFramePr>
          <p:xfrm>
            <a:off x="101" y="2000"/>
            <a:ext cx="2239" cy="304"/>
          </p:xfrm>
          <a:graphic>
            <a:graphicData uri="http://schemas.openxmlformats.org/presentationml/2006/ole">
              <p:oleObj spid="_x0000_s25605" name="数式" r:id="rId6" imgW="1777680" imgH="241200" progId="Equation.3">
                <p:embed/>
              </p:oleObj>
            </a:graphicData>
          </a:graphic>
        </p:graphicFrame>
        <p:graphicFrame>
          <p:nvGraphicFramePr>
            <p:cNvPr id="25606" name="Object 6"/>
            <p:cNvGraphicFramePr>
              <a:graphicFrameLocks noChangeAspect="1"/>
            </p:cNvGraphicFramePr>
            <p:nvPr/>
          </p:nvGraphicFramePr>
          <p:xfrm>
            <a:off x="2994" y="2000"/>
            <a:ext cx="2143" cy="304"/>
          </p:xfrm>
          <a:graphic>
            <a:graphicData uri="http://schemas.openxmlformats.org/presentationml/2006/ole">
              <p:oleObj spid="_x0000_s25606" name="数式" r:id="rId7" imgW="1701720" imgH="241200" progId="Equation.3">
                <p:embed/>
              </p:oleObj>
            </a:graphicData>
          </a:graphic>
        </p:graphicFrame>
        <p:graphicFrame>
          <p:nvGraphicFramePr>
            <p:cNvPr id="25607" name="Object 7"/>
            <p:cNvGraphicFramePr>
              <a:graphicFrameLocks noChangeAspect="1"/>
            </p:cNvGraphicFramePr>
            <p:nvPr/>
          </p:nvGraphicFramePr>
          <p:xfrm>
            <a:off x="657" y="2784"/>
            <a:ext cx="1983" cy="960"/>
          </p:xfrm>
          <a:graphic>
            <a:graphicData uri="http://schemas.openxmlformats.org/presentationml/2006/ole">
              <p:oleObj spid="_x0000_s25607" name="数式" r:id="rId8" imgW="1574640" imgH="761760" progId="Equation.3">
                <p:embed/>
              </p:oleObj>
            </a:graphicData>
          </a:graphic>
        </p:graphicFrame>
        <p:graphicFrame>
          <p:nvGraphicFramePr>
            <p:cNvPr id="25608" name="Object 8"/>
            <p:cNvGraphicFramePr>
              <a:graphicFrameLocks noChangeAspect="1"/>
            </p:cNvGraphicFramePr>
            <p:nvPr/>
          </p:nvGraphicFramePr>
          <p:xfrm>
            <a:off x="3426" y="2816"/>
            <a:ext cx="2046" cy="640"/>
          </p:xfrm>
          <a:graphic>
            <a:graphicData uri="http://schemas.openxmlformats.org/presentationml/2006/ole">
              <p:oleObj spid="_x0000_s25608" name="数式" r:id="rId9" imgW="1625400" imgH="507960" progId="Equation.3">
                <p:embed/>
              </p:oleObj>
            </a:graphicData>
          </a:graphic>
        </p:graphicFrame>
        <p:graphicFrame>
          <p:nvGraphicFramePr>
            <p:cNvPr id="25609" name="Object 9"/>
            <p:cNvGraphicFramePr>
              <a:graphicFrameLocks noChangeAspect="1"/>
            </p:cNvGraphicFramePr>
            <p:nvPr/>
          </p:nvGraphicFramePr>
          <p:xfrm>
            <a:off x="2984" y="3808"/>
            <a:ext cx="2319" cy="320"/>
          </p:xfrm>
          <a:graphic>
            <a:graphicData uri="http://schemas.openxmlformats.org/presentationml/2006/ole">
              <p:oleObj spid="_x0000_s25609" name="数式" r:id="rId10" imgW="1841400" imgH="253800" progId="Equation.3">
                <p:embed/>
              </p:oleObj>
            </a:graphicData>
          </a:graphic>
        </p:graphicFrame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1152" y="816"/>
              <a:ext cx="62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flipH="1">
              <a:off x="2544" y="864"/>
              <a:ext cx="72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cxnSp>
          <p:nvCxnSpPr>
            <p:cNvPr id="25612" name="AutoShape 12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flipH="1">
              <a:off x="1221" y="1558"/>
              <a:ext cx="739" cy="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cxnSp>
          <p:nvCxnSpPr>
            <p:cNvPr id="25613" name="AutoShape 13"/>
            <p:cNvCxnSpPr>
              <a:cxnSpLocks noChangeShapeType="1"/>
            </p:cNvCxnSpPr>
            <p:nvPr/>
          </p:nvCxnSpPr>
          <p:spPr bwMode="auto">
            <a:xfrm>
              <a:off x="2200" y="1558"/>
              <a:ext cx="1160" cy="4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cxnSp>
          <p:nvCxnSpPr>
            <p:cNvPr id="25614" name="AutoShape 14"/>
            <p:cNvCxnSpPr>
              <a:cxnSpLocks noChangeShapeType="1"/>
            </p:cNvCxnSpPr>
            <p:nvPr/>
          </p:nvCxnSpPr>
          <p:spPr bwMode="auto">
            <a:xfrm flipH="1">
              <a:off x="2304" y="2310"/>
              <a:ext cx="1474" cy="45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cxnSp>
          <p:nvCxnSpPr>
            <p:cNvPr id="25615" name="AutoShape 15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4066" y="2310"/>
              <a:ext cx="383" cy="5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25616" name="Text Box 16"/>
            <p:cNvSpPr txBox="1">
              <a:spLocks noChangeArrowheads="1"/>
            </p:cNvSpPr>
            <p:nvPr/>
          </p:nvSpPr>
          <p:spPr bwMode="auto">
            <a:xfrm>
              <a:off x="672" y="1680"/>
              <a:ext cx="576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400">
                  <a:latin typeface="Times New Roman" pitchFamily="18" charset="0"/>
                  <a:ea typeface="HGS創英角ｺﾞｼｯｸUB" pitchFamily="50" charset="-128"/>
                </a:rPr>
                <a:t>85 %</a:t>
              </a:r>
              <a:endParaRPr kumimoji="0" lang="en-US" altLang="ja-JP" sz="2400">
                <a:latin typeface="Times New Roman" pitchFamily="18" charset="0"/>
              </a:endParaRPr>
            </a:p>
          </p:txBody>
        </p:sp>
        <p:sp>
          <p:nvSpPr>
            <p:cNvPr id="25617" name="Text Box 17"/>
            <p:cNvSpPr txBox="1">
              <a:spLocks noChangeArrowheads="1"/>
            </p:cNvSpPr>
            <p:nvPr/>
          </p:nvSpPr>
          <p:spPr bwMode="auto">
            <a:xfrm>
              <a:off x="3312" y="1680"/>
              <a:ext cx="576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400">
                  <a:latin typeface="Times New Roman" pitchFamily="18" charset="0"/>
                  <a:ea typeface="HGS創英角ｺﾞｼｯｸUB" pitchFamily="50" charset="-128"/>
                </a:rPr>
                <a:t>15 %</a:t>
              </a:r>
              <a:endParaRPr kumimoji="0" lang="en-US" altLang="ja-JP" sz="2400">
                <a:latin typeface="Times New Roman" pitchFamily="18" charset="0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2016" y="2400"/>
              <a:ext cx="816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400">
                  <a:latin typeface="Times New Roman" pitchFamily="18" charset="0"/>
                  <a:ea typeface="HGS創英角ｺﾞｼｯｸUB" pitchFamily="50" charset="-128"/>
                </a:rPr>
                <a:t>0.02 %</a:t>
              </a:r>
              <a:endParaRPr kumimoji="0" lang="en-US" altLang="ja-JP" sz="2400">
                <a:latin typeface="Times New Roman" pitchFamily="18" charset="0"/>
              </a:endParaRPr>
            </a:p>
          </p:txBody>
        </p:sp>
      </p:grp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5867400" y="69215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HGS創英角ｺﾞｼｯｸUB" pitchFamily="50" charset="-128"/>
              </a:rPr>
              <a:t>http://cupp.oulu.fi/neutrino/</a:t>
            </a:r>
            <a:endParaRPr kumimoji="0" lang="en-US" altLang="ja-JP" sz="2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250825" y="188913"/>
            <a:ext cx="525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2.1.1 </a:t>
            </a:r>
            <a:r>
              <a:rPr lang="ja-JP" altLang="en-US" sz="32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太陽ニュートリノ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luesnspecperce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78875" cy="6561138"/>
          </a:xfrm>
          <a:prstGeom prst="rect">
            <a:avLst/>
          </a:prstGeom>
          <a:noFill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848600" y="152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Bahcall</a:t>
            </a:r>
            <a:endParaRPr lang="en-US" altLang="ja-JP" sz="400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harged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36838"/>
            <a:ext cx="2427287" cy="1339850"/>
          </a:xfrm>
          <a:noFill/>
          <a:ln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663825" y="476250"/>
            <a:ext cx="2992438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008000"/>
                </a:solidFill>
                <a:latin typeface="Times New Roman" pitchFamily="18" charset="0"/>
                <a:ea typeface="HGPｺﾞｼｯｸM" pitchFamily="50" charset="-128"/>
              </a:rPr>
              <a:t>Ｃｈａｒｇｅｄ　Ｃｕｒｒｅｎｔ　の例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657850" y="476250"/>
            <a:ext cx="34861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電子ニュートリノの数を測る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348038" y="2636838"/>
            <a:ext cx="2341562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008000"/>
                </a:solidFill>
                <a:latin typeface="Times New Roman" pitchFamily="18" charset="0"/>
                <a:ea typeface="HGPｺﾞｼｯｸM" pitchFamily="50" charset="-128"/>
              </a:rPr>
              <a:t>Ｃｈａｒｇｅｄ　Ｃｕｒｒｅｎｔ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965450" y="4292600"/>
            <a:ext cx="2819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008000"/>
                </a:solidFill>
                <a:latin typeface="Times New Roman" pitchFamily="18" charset="0"/>
                <a:ea typeface="HGPｺﾞｼｯｸM" pitchFamily="50" charset="-128"/>
              </a:rPr>
              <a:t>Ｎｅｕｔｒａｌ　Ｃｕｒｒｅｎｔ　の例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784850" y="4365625"/>
            <a:ext cx="32321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ニュートリノの総数を測る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563938" y="1052513"/>
            <a:ext cx="2582862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Homestake  &amp; Ga </a:t>
            </a: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実験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708400" y="1557338"/>
            <a:ext cx="6985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HGSｺﾞｼｯｸM" pitchFamily="50" charset="-128"/>
                <a:ea typeface="HGSｺﾞｼｯｸM" pitchFamily="50" charset="-128"/>
              </a:rPr>
              <a:t>SNO</a:t>
            </a: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 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563938" y="3141663"/>
            <a:ext cx="1709737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Kamioka, SNO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635375" y="4797425"/>
            <a:ext cx="1709738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Kamioka, SNO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132138" y="5229225"/>
            <a:ext cx="5673725" cy="762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latin typeface="Times New Roman" pitchFamily="18" charset="0"/>
                <a:ea typeface="HGSｺﾞｼｯｸE" pitchFamily="50" charset="-128"/>
              </a:rPr>
              <a:t>下の二つは</a:t>
            </a:r>
            <a:r>
              <a:rPr lang="en-US" altLang="ja-JP" sz="2000" i="1">
                <a:latin typeface="Times New Roman" pitchFamily="18" charset="0"/>
                <a:ea typeface="HGSｺﾞｼｯｸE" pitchFamily="50" charset="-128"/>
              </a:rPr>
              <a:t>Kamioka</a:t>
            </a:r>
            <a:r>
              <a:rPr lang="ja-JP" altLang="en-US" sz="2000" i="1">
                <a:latin typeface="Times New Roman" pitchFamily="18" charset="0"/>
                <a:ea typeface="HGSｺﾞｼｯｸE" pitchFamily="50" charset="-128"/>
              </a:rPr>
              <a:t>では実験的に区別できない。</a:t>
            </a:r>
          </a:p>
          <a:p>
            <a:pPr algn="ctr">
              <a:spcBef>
                <a:spcPct val="20000"/>
              </a:spcBef>
            </a:pPr>
            <a:r>
              <a:rPr lang="ja-JP" altLang="en-US" sz="2000" i="1">
                <a:latin typeface="Times New Roman" pitchFamily="18" charset="0"/>
                <a:ea typeface="HGSｺﾞｼｯｸE" pitchFamily="50" charset="-128"/>
              </a:rPr>
              <a:t>一緒くたになる</a:t>
            </a:r>
            <a:r>
              <a:rPr lang="en-US" altLang="ja-JP" sz="2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Φ</a:t>
            </a:r>
            <a:r>
              <a:rPr lang="en-US" altLang="ja-JP" sz="1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ES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971550" y="6165850"/>
            <a:ext cx="6434138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電子ニュートリノが減っているとすると</a:t>
            </a:r>
            <a:r>
              <a:rPr lang="en-US" altLang="ja-JP" sz="2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Φ</a:t>
            </a:r>
            <a:r>
              <a:rPr lang="en-US" altLang="ja-JP" sz="1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CC </a:t>
            </a:r>
            <a:r>
              <a:rPr lang="en-US" altLang="ja-JP" sz="2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&lt;Φ</a:t>
            </a:r>
            <a:r>
              <a:rPr lang="en-US" altLang="ja-JP" sz="1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ES  </a:t>
            </a:r>
            <a:r>
              <a:rPr lang="en-US" altLang="ja-JP" sz="2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&lt;Φ</a:t>
            </a:r>
            <a:r>
              <a:rPr lang="en-US" altLang="ja-JP" sz="1000" i="1">
                <a:solidFill>
                  <a:srgbClr val="FF3399"/>
                </a:solidFill>
                <a:latin typeface="Times New Roman" pitchFamily="18" charset="0"/>
                <a:ea typeface="HGSｺﾞｼｯｸE" pitchFamily="50" charset="-128"/>
              </a:rPr>
              <a:t>NC</a:t>
            </a:r>
            <a:endParaRPr lang="en-US" altLang="ja-JP" sz="1000" i="1">
              <a:solidFill>
                <a:srgbClr val="6600CC"/>
              </a:solidFill>
              <a:latin typeface="Times New Roman" pitchFamily="18" charset="0"/>
              <a:ea typeface="HGSｺﾞｼｯｸE" pitchFamily="50" charset="-128"/>
            </a:endParaRPr>
          </a:p>
        </p:txBody>
      </p:sp>
      <p:pic>
        <p:nvPicPr>
          <p:cNvPr id="33806" name="Picture 14" descr="charge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908050"/>
            <a:ext cx="2514600" cy="1444625"/>
          </a:xfrm>
          <a:noFill/>
          <a:ln/>
        </p:spPr>
      </p:pic>
      <p:pic>
        <p:nvPicPr>
          <p:cNvPr id="33807" name="Picture 15" descr="neutr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4437063"/>
            <a:ext cx="2643187" cy="1366837"/>
          </a:xfrm>
          <a:noFill/>
          <a:ln/>
        </p:spPr>
      </p:pic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395288" y="0"/>
            <a:ext cx="3744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00FF"/>
                </a:solidFill>
                <a:ea typeface="HG創英角ｺﾞｼｯｸUB" pitchFamily="49" charset="-128"/>
              </a:rPr>
              <a:t>観測に使う反応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hlorine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3738" y="274638"/>
            <a:ext cx="7756525" cy="5851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620713"/>
            <a:ext cx="7329487" cy="5486400"/>
          </a:xfrm>
          <a:noFill/>
          <a:ln/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03925" y="258763"/>
            <a:ext cx="1317625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A.Bellerive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435600" y="1557338"/>
            <a:ext cx="2341563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rgbClr val="008000"/>
                </a:solidFill>
                <a:latin typeface="Times New Roman" pitchFamily="18" charset="0"/>
                <a:ea typeface="HGPｺﾞｼｯｸM" pitchFamily="50" charset="-128"/>
              </a:rPr>
              <a:t>Ｃｈａｒｇｅｄ　Ｃｕｒｒｅｎｔ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81000" y="2286000"/>
            <a:ext cx="3124200" cy="40386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7932738" y="4024313"/>
            <a:ext cx="700087" cy="5635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3733800" y="0"/>
          <a:ext cx="5410200" cy="6858000"/>
        </p:xfrm>
        <a:graphic>
          <a:graphicData uri="http://schemas.openxmlformats.org/presentationml/2006/ole">
            <p:oleObj spid="_x0000_s40964" name="ﾋﾞｯﾄﾏｯﾌﾟ ｲﾒｰｼﾞ" r:id="rId3" imgW="7561905" imgH="9116698" progId="PBrush">
              <p:embed/>
            </p:oleObj>
          </a:graphicData>
        </a:graphic>
      </p:graphicFrame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6149975" y="0"/>
            <a:ext cx="2101850" cy="5230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772400" y="4038600"/>
            <a:ext cx="53975" cy="1690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8045450" y="4578350"/>
            <a:ext cx="500063" cy="549275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32" y="222"/>
              </a:cxn>
              <a:cxn ang="0">
                <a:pos x="48" y="198"/>
              </a:cxn>
              <a:cxn ang="0">
                <a:pos x="56" y="174"/>
              </a:cxn>
              <a:cxn ang="0">
                <a:pos x="275" y="12"/>
              </a:cxn>
              <a:cxn ang="0">
                <a:pos x="446" y="4"/>
              </a:cxn>
            </a:cxnLst>
            <a:rect l="0" t="0" r="r" b="b"/>
            <a:pathLst>
              <a:path w="446" h="328">
                <a:moveTo>
                  <a:pt x="0" y="328"/>
                </a:moveTo>
                <a:cubicBezTo>
                  <a:pt x="10" y="297"/>
                  <a:pt x="14" y="249"/>
                  <a:pt x="32" y="222"/>
                </a:cubicBezTo>
                <a:cubicBezTo>
                  <a:pt x="37" y="214"/>
                  <a:pt x="44" y="207"/>
                  <a:pt x="48" y="198"/>
                </a:cubicBezTo>
                <a:cubicBezTo>
                  <a:pt x="52" y="190"/>
                  <a:pt x="52" y="181"/>
                  <a:pt x="56" y="174"/>
                </a:cubicBezTo>
                <a:cubicBezTo>
                  <a:pt x="103" y="100"/>
                  <a:pt x="183" y="23"/>
                  <a:pt x="275" y="12"/>
                </a:cubicBezTo>
                <a:cubicBezTo>
                  <a:pt x="375" y="0"/>
                  <a:pt x="318" y="4"/>
                  <a:pt x="446" y="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8" name="Freeform 8"/>
          <p:cNvSpPr>
            <a:spLocks/>
          </p:cNvSpPr>
          <p:nvPr/>
        </p:nvSpPr>
        <p:spPr bwMode="auto">
          <a:xfrm>
            <a:off x="7826375" y="5127625"/>
            <a:ext cx="692150" cy="663575"/>
          </a:xfrm>
          <a:custGeom>
            <a:avLst/>
            <a:gdLst/>
            <a:ahLst/>
            <a:cxnLst>
              <a:cxn ang="0">
                <a:pos x="195" y="0"/>
              </a:cxn>
              <a:cxn ang="0">
                <a:pos x="97" y="32"/>
              </a:cxn>
              <a:cxn ang="0">
                <a:pos x="24" y="138"/>
              </a:cxn>
              <a:cxn ang="0">
                <a:pos x="0" y="235"/>
              </a:cxn>
              <a:cxn ang="0">
                <a:pos x="49" y="357"/>
              </a:cxn>
              <a:cxn ang="0">
                <a:pos x="122" y="373"/>
              </a:cxn>
              <a:cxn ang="0">
                <a:pos x="543" y="348"/>
              </a:cxn>
              <a:cxn ang="0">
                <a:pos x="616" y="308"/>
              </a:cxn>
            </a:cxnLst>
            <a:rect l="0" t="0" r="r" b="b"/>
            <a:pathLst>
              <a:path w="616" h="396">
                <a:moveTo>
                  <a:pt x="195" y="0"/>
                </a:moveTo>
                <a:cubicBezTo>
                  <a:pt x="160" y="7"/>
                  <a:pt x="125" y="9"/>
                  <a:pt x="97" y="32"/>
                </a:cubicBezTo>
                <a:cubicBezTo>
                  <a:pt x="61" y="61"/>
                  <a:pt x="54" y="108"/>
                  <a:pt x="24" y="138"/>
                </a:cubicBezTo>
                <a:cubicBezTo>
                  <a:pt x="13" y="170"/>
                  <a:pt x="6" y="202"/>
                  <a:pt x="0" y="235"/>
                </a:cubicBezTo>
                <a:cubicBezTo>
                  <a:pt x="4" y="266"/>
                  <a:pt x="8" y="341"/>
                  <a:pt x="49" y="357"/>
                </a:cubicBezTo>
                <a:cubicBezTo>
                  <a:pt x="72" y="366"/>
                  <a:pt x="98" y="365"/>
                  <a:pt x="122" y="373"/>
                </a:cubicBezTo>
                <a:cubicBezTo>
                  <a:pt x="231" y="371"/>
                  <a:pt x="415" y="396"/>
                  <a:pt x="543" y="348"/>
                </a:cubicBezTo>
                <a:cubicBezTo>
                  <a:pt x="565" y="327"/>
                  <a:pt x="595" y="329"/>
                  <a:pt x="616" y="30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953000" y="228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  <a:latin typeface="Symbol" pitchFamily="18" charset="2"/>
              </a:rPr>
              <a:t>荷電粒子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7772400" y="4038600"/>
            <a:ext cx="700088" cy="563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175125" y="5659438"/>
            <a:ext cx="200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FF"/>
                </a:solidFill>
                <a:latin typeface="Times New Roman" pitchFamily="18" charset="0"/>
              </a:rPr>
              <a:t>チェレンコフ光</a:t>
            </a: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V="1">
            <a:off x="6096000" y="4953000"/>
            <a:ext cx="16764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04800" y="250825"/>
            <a:ext cx="323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0033CC"/>
                </a:solidFill>
                <a:latin typeface="Times New Roman" pitchFamily="18" charset="0"/>
                <a:ea typeface="ＤＦ特太ゴシック体" pitchFamily="1" charset="-128"/>
              </a:rPr>
              <a:t>スーパーカミオカンデ</a:t>
            </a:r>
            <a:endParaRPr lang="ja-JP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371600" y="685800"/>
            <a:ext cx="762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228600" y="1193800"/>
            <a:ext cx="3338513" cy="396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Times New Roman" pitchFamily="18" charset="0"/>
              </a:rPr>
              <a:t>ウォーターチェレンコフ検出器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381000" y="1828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CC6600"/>
                </a:solidFill>
                <a:latin typeface="Times New Roman" pitchFamily="18" charset="0"/>
              </a:rPr>
              <a:t>動作機構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457200" y="22098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62000" y="3200400"/>
            <a:ext cx="224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Times New Roman" pitchFamily="18" charset="0"/>
              </a:rPr>
              <a:t>水中の高速荷電粒子</a:t>
            </a:r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1600200" y="36576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762000" y="2438400"/>
            <a:ext cx="224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Times New Roman" pitchFamily="18" charset="0"/>
              </a:rPr>
              <a:t>水槽中の素粒子反応</a:t>
            </a: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1600200" y="28956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1066800" y="4038600"/>
            <a:ext cx="154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6699"/>
                </a:solidFill>
                <a:latin typeface="Times New Roman" pitchFamily="18" charset="0"/>
              </a:rPr>
              <a:t>チェレンコフ光</a:t>
            </a:r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1600200" y="44958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609600" y="48768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Times New Roman" pitchFamily="18" charset="0"/>
              </a:rPr>
              <a:t>光電子増倍管による検出</a:t>
            </a: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>
            <a:off x="1600200" y="5257800"/>
            <a:ext cx="485775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990600" y="5638800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Times New Roman" pitchFamily="18" charset="0"/>
              </a:rPr>
              <a:t>素粒子反応の情報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71600" y="2060848"/>
            <a:ext cx="7921626" cy="1470025"/>
            <a:chOff x="703" y="2352"/>
            <a:chExt cx="4990" cy="926"/>
          </a:xfrm>
        </p:grpSpPr>
        <p:sp>
          <p:nvSpPr>
            <p:cNvPr id="140299" name="Rectangle 11"/>
            <p:cNvSpPr>
              <a:spLocks noChangeArrowheads="1"/>
            </p:cNvSpPr>
            <p:nvPr/>
          </p:nvSpPr>
          <p:spPr bwMode="auto">
            <a:xfrm>
              <a:off x="703" y="2910"/>
              <a:ext cx="499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 </a:t>
              </a:r>
              <a:r>
                <a:rPr lang="ja-JP" altLang="en-US" sz="3200" i="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の崩壊で作られるニュートリノは</a:t>
              </a:r>
              <a:r>
                <a:rPr lang="en-US" altLang="ja-JP" sz="3200" i="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μ</a:t>
              </a:r>
              <a:r>
                <a:rPr lang="ja-JP" altLang="en-US" sz="3200" i="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のみを作る</a:t>
              </a:r>
              <a:endPara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40300" name="Rectangle 12"/>
            <p:cNvSpPr>
              <a:spLocks noChangeArrowheads="1"/>
            </p:cNvSpPr>
            <p:nvPr/>
          </p:nvSpPr>
          <p:spPr bwMode="auto">
            <a:xfrm>
              <a:off x="816" y="2352"/>
              <a:ext cx="24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,</a:t>
              </a:r>
            </a:p>
          </p:txBody>
        </p:sp>
      </p:grpSp>
      <p:sp>
        <p:nvSpPr>
          <p:cNvPr id="140303" name="Rectangle 15"/>
          <p:cNvSpPr>
            <a:spLocks noChangeArrowheads="1"/>
          </p:cNvSpPr>
          <p:nvPr/>
        </p:nvSpPr>
        <p:spPr bwMode="auto">
          <a:xfrm>
            <a:off x="228600" y="3715545"/>
            <a:ext cx="8382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ja-JP" sz="4000" baseline="-2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HG創英角ｺﾞｼｯｸUB" pitchFamily="49" charset="-128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76200" y="76200"/>
            <a:ext cx="8915400" cy="2017713"/>
            <a:chOff x="48" y="48"/>
            <a:chExt cx="5616" cy="1271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48" y="48"/>
              <a:ext cx="5616" cy="951"/>
              <a:chOff x="48" y="48"/>
              <a:chExt cx="5616" cy="951"/>
            </a:xfrm>
          </p:grpSpPr>
          <p:sp>
            <p:nvSpPr>
              <p:cNvPr id="140291" name="AutoShape 3"/>
              <p:cNvSpPr>
                <a:spLocks noChangeArrowheads="1"/>
              </p:cNvSpPr>
              <p:nvPr/>
            </p:nvSpPr>
            <p:spPr bwMode="auto">
              <a:xfrm>
                <a:off x="48" y="48"/>
                <a:ext cx="2064" cy="384"/>
              </a:xfrm>
              <a:prstGeom prst="roundRect">
                <a:avLst>
                  <a:gd name="adj" fmla="val 30060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lIns="92190" tIns="46095" rIns="92190" bIns="46095" anchor="ctr"/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ja-JP" sz="3200" i="0">
                    <a:solidFill>
                      <a:srgbClr val="FF0000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1955</a:t>
                </a:r>
                <a:r>
                  <a:rPr lang="ja-JP" altLang="en-US" sz="3200" i="0">
                    <a:solidFill>
                      <a:srgbClr val="FF0000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年 デービス</a:t>
                </a:r>
              </a:p>
            </p:txBody>
          </p:sp>
          <p:sp>
            <p:nvSpPr>
              <p:cNvPr id="140292" name="Rectangle 4"/>
              <p:cNvSpPr>
                <a:spLocks noChangeArrowheads="1"/>
              </p:cNvSpPr>
              <p:nvPr/>
            </p:nvSpPr>
            <p:spPr bwMode="auto">
              <a:xfrm>
                <a:off x="144" y="556"/>
                <a:ext cx="552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ja-JP" altLang="en-US" sz="3200" i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G創英角ｺﾞｼｯｸUB" pitchFamily="49" charset="-128"/>
                    <a:ea typeface="HG創英角ｺﾞｼｯｸUB" pitchFamily="49" charset="-128"/>
                  </a:rPr>
                  <a:t>原子炉のニュートリノが   であることを確認</a:t>
                </a:r>
              </a:p>
            </p:txBody>
          </p:sp>
          <p:sp>
            <p:nvSpPr>
              <p:cNvPr id="140293" name="Rectangle 5"/>
              <p:cNvSpPr>
                <a:spLocks noChangeArrowheads="1"/>
              </p:cNvSpPr>
              <p:nvPr/>
            </p:nvSpPr>
            <p:spPr bwMode="auto">
              <a:xfrm>
                <a:off x="2976" y="480"/>
                <a:ext cx="528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ja-JP" sz="48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  <a:ea typeface="HG創英角ｺﾞｼｯｸUB" pitchFamily="49" charset="-128"/>
                  </a:rPr>
                  <a:t>n</a:t>
                </a:r>
                <a:r>
                  <a:rPr lang="en-US" altLang="ja-JP" sz="4800" baseline="-100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HG創英角ﾎﾟｯﾌﾟ体" pitchFamily="49" charset="-128"/>
                  </a:rPr>
                  <a:t>e</a:t>
                </a:r>
                <a:endParaRPr lang="en-US" altLang="ja-JP" sz="48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endParaRPr>
              </a:p>
            </p:txBody>
          </p:sp>
          <p:sp>
            <p:nvSpPr>
              <p:cNvPr id="140294" name="Rectangle 6"/>
              <p:cNvSpPr>
                <a:spLocks noChangeArrowheads="1"/>
              </p:cNvSpPr>
              <p:nvPr/>
            </p:nvSpPr>
            <p:spPr bwMode="auto">
              <a:xfrm>
                <a:off x="3024" y="336"/>
                <a:ext cx="528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ja-JP" sz="48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  <a:ea typeface="HG創英角ｺﾞｼｯｸUB" pitchFamily="49" charset="-128"/>
                  </a:rPr>
                  <a:t>-</a:t>
                </a:r>
              </a:p>
            </p:txBody>
          </p:sp>
        </p:grpSp>
        <p:sp>
          <p:nvSpPr>
            <p:cNvPr id="140307" name="Rectangle 19"/>
            <p:cNvSpPr>
              <a:spLocks noChangeArrowheads="1"/>
            </p:cNvSpPr>
            <p:nvPr/>
          </p:nvSpPr>
          <p:spPr bwMode="auto">
            <a:xfrm>
              <a:off x="1680" y="986"/>
              <a:ext cx="36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あるいは非常に軽い （           ）</a:t>
              </a:r>
            </a:p>
          </p:txBody>
        </p:sp>
        <p:graphicFrame>
          <p:nvGraphicFramePr>
            <p:cNvPr id="140308" name="Object 20"/>
            <p:cNvGraphicFramePr>
              <a:graphicFrameLocks noChangeAspect="1"/>
            </p:cNvGraphicFramePr>
            <p:nvPr/>
          </p:nvGraphicFramePr>
          <p:xfrm>
            <a:off x="730" y="960"/>
            <a:ext cx="819" cy="359"/>
          </p:xfrm>
          <a:graphic>
            <a:graphicData uri="http://schemas.openxmlformats.org/presentationml/2006/ole">
              <p:oleObj spid="_x0000_s179203" name="数式" r:id="rId3" imgW="520560" imgH="228600" progId="Equation.3">
                <p:embed/>
              </p:oleObj>
            </a:graphicData>
          </a:graphic>
        </p:graphicFrame>
        <p:graphicFrame>
          <p:nvGraphicFramePr>
            <p:cNvPr id="140309" name="Object 21"/>
            <p:cNvGraphicFramePr>
              <a:graphicFrameLocks noChangeAspect="1"/>
            </p:cNvGraphicFramePr>
            <p:nvPr/>
          </p:nvGraphicFramePr>
          <p:xfrm>
            <a:off x="3755" y="1008"/>
            <a:ext cx="1045" cy="289"/>
          </p:xfrm>
          <a:graphic>
            <a:graphicData uri="http://schemas.openxmlformats.org/presentationml/2006/ole">
              <p:oleObj spid="_x0000_s179204" name="数式" r:id="rId4" imgW="825480" imgH="228600" progId="Equation.3">
                <p:embed/>
              </p:oleObj>
            </a:graphicData>
          </a:graphic>
        </p:graphicFrame>
      </p:grp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0" y="2132857"/>
            <a:ext cx="4067944" cy="609600"/>
          </a:xfrm>
          <a:prstGeom prst="roundRect">
            <a:avLst>
              <a:gd name="adj" fmla="val 30060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92190" tIns="46095" rIns="92190" bIns="46095" anchor="ctr"/>
          <a:lstStyle/>
          <a:p>
            <a:pPr algn="l">
              <a:spcBef>
                <a:spcPct val="50000"/>
              </a:spcBef>
            </a:pPr>
            <a:r>
              <a:rPr lang="en-US" altLang="ja-JP" sz="3200" i="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1962</a:t>
            </a:r>
            <a:r>
              <a:rPr lang="ja-JP" altLang="en-US" sz="3200" i="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年 レーダーマン</a:t>
            </a:r>
            <a:endParaRPr lang="ja-JP" altLang="en-US" sz="3200" i="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28" name="Object 20"/>
          <p:cNvGraphicFramePr>
            <a:graphicFrameLocks noChangeAspect="1"/>
          </p:cNvGraphicFramePr>
          <p:nvPr/>
        </p:nvGraphicFramePr>
        <p:xfrm>
          <a:off x="1403648" y="3501009"/>
          <a:ext cx="1656184" cy="744142"/>
        </p:xfrm>
        <a:graphic>
          <a:graphicData uri="http://schemas.openxmlformats.org/presentationml/2006/ole">
            <p:oleObj spid="_x0000_s179206" name="数式" r:id="rId5" imgW="507960" imgH="228600" progId="Equation.3">
              <p:embed/>
            </p:oleObj>
          </a:graphicData>
        </a:graphic>
      </p:graphicFrame>
      <p:graphicFrame>
        <p:nvGraphicFramePr>
          <p:cNvPr id="179207" name="Object 7"/>
          <p:cNvGraphicFramePr>
            <a:graphicFrameLocks noChangeAspect="1"/>
          </p:cNvGraphicFramePr>
          <p:nvPr/>
        </p:nvGraphicFramePr>
        <p:xfrm>
          <a:off x="323528" y="2996953"/>
          <a:ext cx="576064" cy="573446"/>
        </p:xfrm>
        <a:graphic>
          <a:graphicData uri="http://schemas.openxmlformats.org/presentationml/2006/ole">
            <p:oleObj spid="_x0000_s179207" name="数式" r:id="rId6" imgW="139680" imgH="139680" progId="Equation.3">
              <p:embed/>
            </p:oleObj>
          </a:graphicData>
        </a:graphic>
      </p:graphicFrame>
      <p:grpSp>
        <p:nvGrpSpPr>
          <p:cNvPr id="30" name="Group 2"/>
          <p:cNvGrpSpPr>
            <a:grpSpLocks/>
          </p:cNvGrpSpPr>
          <p:nvPr/>
        </p:nvGrpSpPr>
        <p:grpSpPr bwMode="auto">
          <a:xfrm>
            <a:off x="0" y="4221088"/>
            <a:ext cx="5580112" cy="1374775"/>
            <a:chOff x="48" y="48"/>
            <a:chExt cx="6205" cy="866"/>
          </a:xfrm>
        </p:grpSpPr>
        <p:sp>
          <p:nvSpPr>
            <p:cNvPr id="31" name="AutoShape 3"/>
            <p:cNvSpPr>
              <a:spLocks noChangeArrowheads="1"/>
            </p:cNvSpPr>
            <p:nvPr/>
          </p:nvSpPr>
          <p:spPr bwMode="auto">
            <a:xfrm>
              <a:off x="48" y="48"/>
              <a:ext cx="2064" cy="384"/>
            </a:xfrm>
            <a:prstGeom prst="roundRect">
              <a:avLst>
                <a:gd name="adj" fmla="val 3006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92190" tIns="46095" rIns="92190" bIns="46095" anchor="ctr"/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1998</a:t>
              </a:r>
              <a:r>
                <a:rPr lang="ja-JP" altLang="en-US" sz="3200" i="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年 </a:t>
              </a:r>
              <a:endParaRPr lang="ja-JP" altLang="en-US" sz="3200" i="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793" y="527"/>
              <a:ext cx="54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の発見</a:t>
              </a:r>
              <a:endPara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249" y="391"/>
              <a:ext cx="59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48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角ｺﾞｼｯｸUB" pitchFamily="49" charset="-128"/>
                </a:rPr>
                <a:t>n</a:t>
              </a:r>
              <a:endParaRPr lang="en-US" altLang="ja-JP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正楷書体" pitchFamily="66" charset="-128"/>
                <a:ea typeface="HGS正楷書体" pitchFamily="66" charset="-128"/>
              </a:endParaRPr>
            </a:p>
          </p:txBody>
        </p:sp>
      </p:grp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23528" y="4797152"/>
            <a:ext cx="576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 baseline="-10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正楷書体" pitchFamily="66" charset="-128"/>
                <a:ea typeface="HGS正楷書体" pitchFamily="66" charset="-128"/>
              </a:rPr>
              <a:t>τ</a:t>
            </a:r>
            <a:endParaRPr lang="en-US" altLang="ja-JP" sz="4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S正楷書体" pitchFamily="66" charset="-128"/>
              <a:ea typeface="HGS正楷書体" pitchFamily="6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" y="1905000"/>
            <a:ext cx="3048000" cy="11430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V="1">
            <a:off x="7620000" y="4191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419600" y="304800"/>
            <a:ext cx="368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Symbol" pitchFamily="18" charset="2"/>
              </a:rPr>
              <a:t>太陽ニュートリノ観測データ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648200" y="1295400"/>
            <a:ext cx="3505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391400" y="4191000"/>
            <a:ext cx="1066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19800" y="2133600"/>
            <a:ext cx="2012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Times New Roman" pitchFamily="18" charset="0"/>
              </a:rPr>
              <a:t>太陽標準模型</a:t>
            </a:r>
          </a:p>
          <a:p>
            <a:r>
              <a:rPr lang="ja-JP" altLang="en-US" sz="2400">
                <a:latin typeface="Times New Roman" pitchFamily="18" charset="0"/>
              </a:rPr>
              <a:t>予想値の</a:t>
            </a:r>
            <a:r>
              <a:rPr lang="en-US" altLang="ja-JP" sz="2400">
                <a:latin typeface="Times New Roman" pitchFamily="18" charset="0"/>
              </a:rPr>
              <a:t>46</a:t>
            </a:r>
            <a:r>
              <a:rPr lang="ja-JP" altLang="en-US" sz="2400">
                <a:latin typeface="Times New Roman" pitchFamily="18" charset="0"/>
              </a:rPr>
              <a:t>％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 rot="-5371522" flipH="1" flipV="1">
            <a:off x="7389813" y="3048000"/>
            <a:ext cx="609600" cy="6096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505200" y="5867400"/>
            <a:ext cx="54864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latin typeface="Times New Roman" pitchFamily="18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740650" y="537368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latin typeface="Times New Roman" pitchFamily="18" charset="0"/>
              </a:rPr>
              <a:t>太陽方向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3779838" y="5373688"/>
            <a:ext cx="185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latin typeface="Times New Roman" pitchFamily="18" charset="0"/>
              </a:rPr>
              <a:t>太陽と逆方向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1000" y="2057400"/>
            <a:ext cx="286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Times New Roman" pitchFamily="18" charset="0"/>
              </a:rPr>
              <a:t>太陽ニュートリノの量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838200" y="457200"/>
            <a:ext cx="1606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0033CC"/>
                </a:solidFill>
                <a:latin typeface="Times New Roman" pitchFamily="18" charset="0"/>
              </a:rPr>
              <a:t>太陽模型</a:t>
            </a:r>
          </a:p>
        </p:txBody>
      </p:sp>
      <p:sp>
        <p:nvSpPr>
          <p:cNvPr id="36878" name="AutoShape 14"/>
          <p:cNvSpPr>
            <a:spLocks noChangeArrowheads="1"/>
          </p:cNvSpPr>
          <p:nvPr/>
        </p:nvSpPr>
        <p:spPr bwMode="auto">
          <a:xfrm>
            <a:off x="990600" y="1066800"/>
            <a:ext cx="1447800" cy="762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ja-JP" altLang="en-US" sz="2400">
                <a:latin typeface="Times New Roman" pitchFamily="18" charset="0"/>
              </a:rPr>
              <a:t>予想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228600" y="4038600"/>
            <a:ext cx="3184525" cy="8223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Times New Roman" pitchFamily="18" charset="0"/>
              </a:rPr>
              <a:t>スーパーカミオカンデに</a:t>
            </a:r>
          </a:p>
          <a:p>
            <a:r>
              <a:rPr lang="ja-JP" altLang="en-US" sz="2400">
                <a:solidFill>
                  <a:schemeClr val="bg1"/>
                </a:solidFill>
                <a:latin typeface="Times New Roman" pitchFamily="18" charset="0"/>
              </a:rPr>
              <a:t>よる観測値</a:t>
            </a:r>
          </a:p>
        </p:txBody>
      </p:sp>
      <p:sp>
        <p:nvSpPr>
          <p:cNvPr id="36880" name="AutoShape 16"/>
          <p:cNvSpPr>
            <a:spLocks noChangeArrowheads="1"/>
          </p:cNvSpPr>
          <p:nvPr/>
        </p:nvSpPr>
        <p:spPr bwMode="auto">
          <a:xfrm>
            <a:off x="1066800" y="3124200"/>
            <a:ext cx="1447800" cy="762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286000" y="3200400"/>
            <a:ext cx="89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Times New Roman" pitchFamily="18" charset="0"/>
              </a:rPr>
              <a:t>46</a:t>
            </a:r>
            <a:r>
              <a:rPr lang="ja-JP" altLang="en-US" sz="2800">
                <a:solidFill>
                  <a:srgbClr val="FF0000"/>
                </a:solidFill>
                <a:latin typeface="Times New Roman" pitchFamily="18" charset="0"/>
              </a:rPr>
              <a:t>％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609600" y="2438400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D60093"/>
                </a:solidFill>
                <a:latin typeface="Times New Roman" pitchFamily="18" charset="0"/>
              </a:rPr>
              <a:t>(</a:t>
            </a:r>
            <a:r>
              <a:rPr lang="ja-JP" altLang="en-US" sz="2400">
                <a:solidFill>
                  <a:srgbClr val="D60093"/>
                </a:solidFill>
                <a:latin typeface="Times New Roman" pitchFamily="18" charset="0"/>
              </a:rPr>
              <a:t>電子ニュートリノ）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6600"/>
                </a:solidFill>
                <a:latin typeface="Times New Roman" pitchFamily="18" charset="0"/>
              </a:rPr>
              <a:t>ニュートリノ振動を示唆</a:t>
            </a:r>
          </a:p>
        </p:txBody>
      </p:sp>
      <p:pic>
        <p:nvPicPr>
          <p:cNvPr id="36884" name="Picture 20" descr="solar-neu-flu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268413"/>
            <a:ext cx="5651500" cy="3989387"/>
          </a:xfrm>
          <a:prstGeom prst="rect">
            <a:avLst/>
          </a:prstGeom>
          <a:noFill/>
        </p:spPr>
      </p:pic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8101013" y="1125538"/>
            <a:ext cx="68897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1400" i="1">
                <a:solidFill>
                  <a:srgbClr val="6600CC"/>
                </a:solidFill>
                <a:latin typeface="Times New Roman" pitchFamily="18" charset="0"/>
                <a:ea typeface="HGSｺﾞｼｯｸE" pitchFamily="50" charset="-128"/>
              </a:rPr>
              <a:t>Koshio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NO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609600"/>
            <a:ext cx="8134350" cy="5743575"/>
          </a:xfrm>
          <a:noFill/>
          <a:ln/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027488" y="5443538"/>
            <a:ext cx="12319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en-US" sz="2000" i="1">
                <a:solidFill>
                  <a:schemeClr val="tx2"/>
                </a:solidFill>
                <a:latin typeface="Times New Roman" pitchFamily="18" charset="0"/>
                <a:ea typeface="EPSON 教科書体Ｍ" pitchFamily="17" charset="-128"/>
              </a:rPr>
              <a:t>重水Ｄ</a:t>
            </a:r>
            <a:r>
              <a:rPr lang="ja-JP" altLang="en-US" sz="800" i="1">
                <a:solidFill>
                  <a:schemeClr val="tx2"/>
                </a:solidFill>
                <a:latin typeface="Times New Roman" pitchFamily="18" charset="0"/>
                <a:ea typeface="EPSON 教科書体Ｍ" pitchFamily="17" charset="-128"/>
              </a:rPr>
              <a:t>２</a:t>
            </a:r>
            <a:r>
              <a:rPr lang="en-US" altLang="ja-JP" sz="2000" i="1">
                <a:solidFill>
                  <a:schemeClr val="tx2"/>
                </a:solidFill>
                <a:latin typeface="Times New Roman" pitchFamily="18" charset="0"/>
                <a:ea typeface="EPSON 教科書体Ｍ" pitchFamily="17" charset="-128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NO-Reactio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2238"/>
            <a:ext cx="9144000" cy="6461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ossun_u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933450"/>
            <a:ext cx="3027363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solidFill>
            <a:schemeClr val="tx2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SNO 391-day salt phase flux measurements</a:t>
            </a:r>
          </a:p>
        </p:txBody>
      </p:sp>
      <p:pic>
        <p:nvPicPr>
          <p:cNvPr id="37892" name="Picture 4" descr="b14_u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275" y="933450"/>
            <a:ext cx="313372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rho2_u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33450"/>
            <a:ext cx="29527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4" name="Group 24"/>
          <p:cNvGrpSpPr>
            <a:grpSpLocks/>
          </p:cNvGrpSpPr>
          <p:nvPr/>
        </p:nvGrpSpPr>
        <p:grpSpPr bwMode="auto">
          <a:xfrm>
            <a:off x="1285875" y="3789363"/>
            <a:ext cx="6192838" cy="1765300"/>
            <a:chOff x="612" y="2387"/>
            <a:chExt cx="3901" cy="1112"/>
          </a:xfrm>
        </p:grpSpPr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612" y="2407"/>
              <a:ext cx="3901" cy="10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2000" dirty="0">
                  <a:solidFill>
                    <a:schemeClr val="tx1"/>
                  </a:solidFill>
                  <a:latin typeface="Arial" pitchFamily="34" charset="0"/>
                </a:rPr>
                <a:t> </a:t>
              </a:r>
              <a:r>
                <a:rPr kumimoji="0" lang="en-US" altLang="ja-JP" sz="2000" dirty="0" err="1">
                  <a:solidFill>
                    <a:schemeClr val="tx1"/>
                  </a:solidFill>
                  <a:latin typeface="Symbol" pitchFamily="18" charset="2"/>
                </a:rPr>
                <a:t>f</a:t>
              </a:r>
              <a:r>
                <a:rPr kumimoji="0" lang="en-US" altLang="ja-JP" sz="2000" baseline="-25000" dirty="0" err="1">
                  <a:solidFill>
                    <a:schemeClr val="tx1"/>
                  </a:solidFill>
                  <a:latin typeface="Arial" pitchFamily="34" charset="0"/>
                </a:rPr>
                <a:t>CC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(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kumimoji="0" lang="en-US" altLang="ja-JP" sz="2000" baseline="-25000" dirty="0">
                  <a:solidFill>
                    <a:schemeClr val="tx1"/>
                  </a:solidFill>
                  <a:latin typeface="Arial" pitchFamily="34" charset="0"/>
                </a:rPr>
                <a:t>e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) = 1.68        (stat.)        (syst.)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10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6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cm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2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s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ja-JP" sz="2000" baseline="30000" dirty="0">
                <a:solidFill>
                  <a:schemeClr val="tx1"/>
                </a:solidFill>
                <a:latin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 </a:t>
              </a:r>
              <a:r>
                <a:rPr kumimoji="0" lang="en-US" altLang="ja-JP" sz="2000" dirty="0" err="1">
                  <a:solidFill>
                    <a:schemeClr val="tx1"/>
                  </a:solidFill>
                  <a:latin typeface="Symbol" pitchFamily="18" charset="2"/>
                </a:rPr>
                <a:t>f</a:t>
              </a:r>
              <a:r>
                <a:rPr kumimoji="0" lang="en-US" altLang="ja-JP" sz="2000" baseline="-25000" dirty="0" err="1">
                  <a:solidFill>
                    <a:schemeClr val="tx1"/>
                  </a:solidFill>
                  <a:latin typeface="Arial" pitchFamily="34" charset="0"/>
                </a:rPr>
                <a:t>ES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(</a:t>
              </a:r>
              <a:r>
                <a:rPr kumimoji="0" lang="en-US" altLang="ja-JP" sz="2000" dirty="0" err="1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kumimoji="0" lang="en-US" altLang="ja-JP" sz="2000" baseline="-25000" dirty="0" err="1">
                  <a:solidFill>
                    <a:schemeClr val="tx1"/>
                  </a:solidFill>
                  <a:latin typeface="Arial" pitchFamily="34" charset="0"/>
                </a:rPr>
                <a:t>x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) = 2.35        (stat.)        (syst.)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10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6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cm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2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s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ja-JP" sz="2000" baseline="30000" dirty="0">
                <a:solidFill>
                  <a:schemeClr val="tx1"/>
                </a:solidFill>
                <a:latin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 </a:t>
              </a:r>
              <a:r>
                <a:rPr kumimoji="0" lang="en-US" altLang="ja-JP" sz="2000" dirty="0" err="1">
                  <a:solidFill>
                    <a:schemeClr val="tx1"/>
                  </a:solidFill>
                  <a:latin typeface="Symbol" pitchFamily="18" charset="2"/>
                </a:rPr>
                <a:t>f</a:t>
              </a:r>
              <a:r>
                <a:rPr kumimoji="0" lang="en-US" altLang="ja-JP" sz="2000" baseline="-25000" dirty="0" err="1">
                  <a:solidFill>
                    <a:schemeClr val="tx1"/>
                  </a:solidFill>
                  <a:latin typeface="Arial" pitchFamily="34" charset="0"/>
                </a:rPr>
                <a:t>NC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(</a:t>
              </a:r>
              <a:r>
                <a:rPr kumimoji="0" lang="en-US" altLang="ja-JP" sz="2000" dirty="0" err="1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kumimoji="0" lang="en-US" altLang="ja-JP" sz="2000" baseline="-25000" dirty="0" err="1">
                  <a:solidFill>
                    <a:schemeClr val="tx1"/>
                  </a:solidFill>
                  <a:latin typeface="Arial" pitchFamily="34" charset="0"/>
                </a:rPr>
                <a:t>x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) = 4.94        (stat.)        (syst.)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10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6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cm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2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Arial" pitchFamily="34" charset="0"/>
                </a:rPr>
                <a:t>s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−</a:t>
              </a:r>
              <a:r>
                <a:rPr kumimoji="0" lang="en-US" altLang="ja-JP" sz="2000" baseline="30000" dirty="0">
                  <a:solidFill>
                    <a:schemeClr val="tx1"/>
                  </a:solidFill>
                  <a:latin typeface="Arial" pitchFamily="34" charset="0"/>
                </a:rPr>
                <a:t>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37896" name="Group 7"/>
            <p:cNvGrpSpPr>
              <a:grpSpLocks/>
            </p:cNvGrpSpPr>
            <p:nvPr/>
          </p:nvGrpSpPr>
          <p:grpSpPr bwMode="auto">
            <a:xfrm>
              <a:off x="1655" y="2387"/>
              <a:ext cx="1225" cy="978"/>
              <a:chOff x="1920" y="901"/>
              <a:chExt cx="1584" cy="1652"/>
            </a:xfrm>
          </p:grpSpPr>
          <p:sp>
            <p:nvSpPr>
              <p:cNvPr id="37897" name="Text Box 8"/>
              <p:cNvSpPr txBox="1">
                <a:spLocks noChangeArrowheads="1"/>
              </p:cNvSpPr>
              <p:nvPr/>
            </p:nvSpPr>
            <p:spPr bwMode="auto">
              <a:xfrm>
                <a:off x="1920" y="901"/>
                <a:ext cx="575" cy="5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+0.06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−0.06 </a:t>
                </a:r>
              </a:p>
            </p:txBody>
          </p:sp>
          <p:sp>
            <p:nvSpPr>
              <p:cNvPr id="37898" name="Text Box 9"/>
              <p:cNvSpPr txBox="1">
                <a:spLocks noChangeArrowheads="1"/>
              </p:cNvSpPr>
              <p:nvPr/>
            </p:nvSpPr>
            <p:spPr bwMode="auto">
              <a:xfrm>
                <a:off x="2929" y="901"/>
                <a:ext cx="575" cy="5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+0.08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−0.09</a:t>
                </a:r>
              </a:p>
            </p:txBody>
          </p:sp>
          <p:sp>
            <p:nvSpPr>
              <p:cNvPr id="37899" name="Text Box 10"/>
              <p:cNvSpPr txBox="1">
                <a:spLocks noChangeArrowheads="1"/>
              </p:cNvSpPr>
              <p:nvPr/>
            </p:nvSpPr>
            <p:spPr bwMode="auto">
              <a:xfrm>
                <a:off x="1920" y="1430"/>
                <a:ext cx="575" cy="5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+0.22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−0.22</a:t>
                </a:r>
              </a:p>
            </p:txBody>
          </p:sp>
          <p:sp>
            <p:nvSpPr>
              <p:cNvPr id="37900" name="Text Box 11"/>
              <p:cNvSpPr txBox="1">
                <a:spLocks noChangeArrowheads="1"/>
              </p:cNvSpPr>
              <p:nvPr/>
            </p:nvSpPr>
            <p:spPr bwMode="auto">
              <a:xfrm>
                <a:off x="2929" y="1430"/>
                <a:ext cx="575" cy="5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+0.15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−0.15</a:t>
                </a:r>
              </a:p>
            </p:txBody>
          </p:sp>
          <p:sp>
            <p:nvSpPr>
              <p:cNvPr id="37901" name="Text Box 12"/>
              <p:cNvSpPr txBox="1">
                <a:spLocks noChangeArrowheads="1"/>
              </p:cNvSpPr>
              <p:nvPr/>
            </p:nvSpPr>
            <p:spPr bwMode="auto">
              <a:xfrm>
                <a:off x="1920" y="1957"/>
                <a:ext cx="575" cy="5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+0.21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−0.21</a:t>
                </a:r>
              </a:p>
            </p:txBody>
          </p:sp>
          <p:sp>
            <p:nvSpPr>
              <p:cNvPr id="37902" name="Text Box 13"/>
              <p:cNvSpPr txBox="1">
                <a:spLocks noChangeArrowheads="1"/>
              </p:cNvSpPr>
              <p:nvPr/>
            </p:nvSpPr>
            <p:spPr bwMode="auto">
              <a:xfrm>
                <a:off x="2929" y="1968"/>
                <a:ext cx="575" cy="58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US" altLang="ja-JP" sz="1200" b="1"/>
                  <a:t>+0.38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0" lang="en-US" altLang="ja-JP" sz="1200" b="1">
                    <a:cs typeface="Arial" charset="0"/>
                  </a:rPr>
                  <a:t>−0.34</a:t>
                </a:r>
              </a:p>
            </p:txBody>
          </p:sp>
        </p:grpSp>
      </p:grpSp>
      <p:sp>
        <p:nvSpPr>
          <p:cNvPr id="37903" name="Text Box 17"/>
          <p:cNvSpPr txBox="1">
            <a:spLocks noChangeArrowheads="1"/>
          </p:cNvSpPr>
          <p:nvPr/>
        </p:nvSpPr>
        <p:spPr bwMode="auto">
          <a:xfrm>
            <a:off x="827088" y="642938"/>
            <a:ext cx="101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vertex</a:t>
            </a:r>
          </a:p>
        </p:txBody>
      </p:sp>
      <p:sp>
        <p:nvSpPr>
          <p:cNvPr id="37904" name="Text Box 18"/>
          <p:cNvSpPr txBox="1">
            <a:spLocks noChangeArrowheads="1"/>
          </p:cNvSpPr>
          <p:nvPr/>
        </p:nvSpPr>
        <p:spPr bwMode="auto">
          <a:xfrm>
            <a:off x="3975100" y="658813"/>
            <a:ext cx="114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cos</a:t>
            </a:r>
            <a:r>
              <a:rPr lang="en-US" altLang="ja-JP">
                <a:latin typeface="Symbol" pitchFamily="18" charset="2"/>
              </a:rPr>
              <a:t>q</a:t>
            </a:r>
            <a:r>
              <a:rPr lang="en-US" altLang="ja-JP" baseline="-25000"/>
              <a:t>sun</a:t>
            </a:r>
          </a:p>
        </p:txBody>
      </p:sp>
      <p:sp>
        <p:nvSpPr>
          <p:cNvPr id="37905" name="Text Box 19"/>
          <p:cNvSpPr txBox="1">
            <a:spLocks noChangeArrowheads="1"/>
          </p:cNvSpPr>
          <p:nvPr/>
        </p:nvSpPr>
        <p:spPr bwMode="auto">
          <a:xfrm>
            <a:off x="6927850" y="663575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~ isotropy</a:t>
            </a:r>
          </a:p>
        </p:txBody>
      </p:sp>
      <p:sp>
        <p:nvSpPr>
          <p:cNvPr id="13332" name="AutoShape 20"/>
          <p:cNvSpPr>
            <a:spLocks/>
          </p:cNvSpPr>
          <p:nvPr/>
        </p:nvSpPr>
        <p:spPr bwMode="auto">
          <a:xfrm rot="-5400000">
            <a:off x="4343400" y="346076"/>
            <a:ext cx="358775" cy="6381750"/>
          </a:xfrm>
          <a:prstGeom prst="leftBrace">
            <a:avLst>
              <a:gd name="adj1" fmla="val 148230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graphicFrame>
        <p:nvGraphicFramePr>
          <p:cNvPr id="37907" name="Object 2"/>
          <p:cNvGraphicFramePr>
            <a:graphicFrameLocks noChangeAspect="1"/>
          </p:cNvGraphicFramePr>
          <p:nvPr/>
        </p:nvGraphicFramePr>
        <p:xfrm>
          <a:off x="2452688" y="5715000"/>
          <a:ext cx="3660775" cy="1011238"/>
        </p:xfrm>
        <a:graphic>
          <a:graphicData uri="http://schemas.openxmlformats.org/presentationml/2006/ole">
            <p:oleObj spid="_x0000_s37907" name="Equation" r:id="rId6" imgW="1562040" imgH="431640" progId="Equation.3">
              <p:embed/>
            </p:oleObj>
          </a:graphicData>
        </a:graphic>
      </p:graphicFrame>
      <p:sp>
        <p:nvSpPr>
          <p:cNvPr id="37908" name="Text Box 25"/>
          <p:cNvSpPr txBox="1">
            <a:spLocks noChangeArrowheads="1"/>
          </p:cNvSpPr>
          <p:nvPr/>
        </p:nvSpPr>
        <p:spPr bwMode="auto">
          <a:xfrm>
            <a:off x="4857750" y="3143250"/>
            <a:ext cx="2655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w/o </a:t>
            </a:r>
            <a:r>
              <a:rPr lang="en-US" altLang="ja-JP" baseline="30000"/>
              <a:t>8</a:t>
            </a:r>
            <a:r>
              <a:rPr lang="en-US" altLang="ja-JP"/>
              <a:t>B energy constraint</a:t>
            </a:r>
          </a:p>
        </p:txBody>
      </p:sp>
      <p:sp>
        <p:nvSpPr>
          <p:cNvPr id="22" name="屈折矢印 21"/>
          <p:cNvSpPr/>
          <p:nvPr/>
        </p:nvSpPr>
        <p:spPr>
          <a:xfrm rot="5400000">
            <a:off x="1559720" y="5679281"/>
            <a:ext cx="785812" cy="7143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238875" y="5715000"/>
            <a:ext cx="2500313" cy="739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Clear evidence for  non-zero </a:t>
            </a:r>
            <a:r>
              <a:rPr lang="en-US" altLang="ja-JP" sz="200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Arial" charset="0"/>
              </a:rPr>
              <a:t>n</a:t>
            </a:r>
            <a:r>
              <a:rPr lang="en-US" altLang="ja-JP" sz="2000" baseline="-2500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Arial" charset="0"/>
              </a:rPr>
              <a:t>m</a:t>
            </a:r>
            <a:r>
              <a:rPr lang="en-US" altLang="ja-JP" sz="200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Arial" charset="0"/>
              </a:rPr>
              <a:t>+n</a:t>
            </a:r>
            <a:r>
              <a:rPr lang="en-US" altLang="ja-JP" sz="2000" baseline="-2500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Arial" charset="0"/>
              </a:rPr>
              <a:t>t</a:t>
            </a:r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flux </a:t>
            </a:r>
          </a:p>
        </p:txBody>
      </p:sp>
      <p:sp>
        <p:nvSpPr>
          <p:cNvPr id="37911" name="テキスト ボックス 23"/>
          <p:cNvSpPr txBox="1">
            <a:spLocks noChangeArrowheads="1"/>
          </p:cNvSpPr>
          <p:nvPr/>
        </p:nvSpPr>
        <p:spPr bwMode="auto">
          <a:xfrm>
            <a:off x="7715250" y="3786188"/>
            <a:ext cx="1428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cs typeface="Arial" charset="0"/>
              </a:rPr>
              <a:t>SNO collab.</a:t>
            </a:r>
          </a:p>
          <a:p>
            <a:r>
              <a:rPr lang="en-US" altLang="ja-JP" sz="1600">
                <a:cs typeface="Arial" charset="0"/>
              </a:rPr>
              <a:t>nucl-ex/ 0502012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p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088" y="476250"/>
            <a:ext cx="65532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n</a:t>
            </a:r>
            <a:r>
              <a:rPr lang="en-US" altLang="ja-JP" sz="4000" b="1" i="1" kern="1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e</a:t>
            </a:r>
            <a:r>
              <a:rPr lang="en-US" altLang="ja-JP" sz="40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 and (</a:t>
            </a:r>
            <a:r>
              <a:rPr lang="en-US" altLang="ja-JP" sz="40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n</a:t>
            </a:r>
            <a:r>
              <a:rPr lang="en-US" altLang="ja-JP" sz="4000" b="1" i="1" kern="12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m</a:t>
            </a:r>
            <a:r>
              <a:rPr lang="en-US" altLang="ja-JP" sz="40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+</a:t>
            </a:r>
            <a:r>
              <a:rPr lang="en-US" altLang="ja-JP" sz="40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n</a:t>
            </a:r>
            <a:r>
              <a:rPr lang="en-US" altLang="ja-JP" sz="4000" b="1" i="1" kern="12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t</a:t>
            </a:r>
            <a:r>
              <a:rPr lang="en-US" altLang="ja-JP" sz="40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) fluxes</a:t>
            </a:r>
          </a:p>
        </p:txBody>
      </p:sp>
      <p:sp>
        <p:nvSpPr>
          <p:cNvPr id="41988" name="AutoShape 6"/>
          <p:cNvSpPr>
            <a:spLocks/>
          </p:cNvSpPr>
          <p:nvPr/>
        </p:nvSpPr>
        <p:spPr bwMode="auto">
          <a:xfrm>
            <a:off x="7312025" y="2997200"/>
            <a:ext cx="215900" cy="1008063"/>
          </a:xfrm>
          <a:prstGeom prst="rightBrace">
            <a:avLst>
              <a:gd name="adj1" fmla="val 3890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7651750" y="3305175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SSM 68%CL</a:t>
            </a: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 flipV="1">
            <a:off x="7312025" y="4148138"/>
            <a:ext cx="504825" cy="433387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7743825" y="4221163"/>
            <a:ext cx="1173163" cy="650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>
                <a:latin typeface="Arial" pitchFamily="34" charset="0"/>
              </a:rPr>
              <a:t>SNO NC 68%CL</a:t>
            </a: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V="1">
            <a:off x="2987675" y="4365625"/>
            <a:ext cx="1296988" cy="719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484438" y="5013325"/>
            <a:ext cx="1082675" cy="650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>
                <a:latin typeface="Arial" pitchFamily="34" charset="0"/>
              </a:rPr>
              <a:t>SNO CC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>
                <a:latin typeface="Arial" pitchFamily="34" charset="0"/>
              </a:rPr>
              <a:t>68%CL</a:t>
            </a:r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 flipV="1">
            <a:off x="4572000" y="4365625"/>
            <a:ext cx="360363" cy="935038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3995738" y="5084763"/>
            <a:ext cx="1057275" cy="650875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>
                <a:latin typeface="Arial" pitchFamily="34" charset="0"/>
              </a:rPr>
              <a:t>SNO 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>
                <a:latin typeface="Arial" pitchFamily="34" charset="0"/>
              </a:rPr>
              <a:t>68%CL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 flipV="1">
            <a:off x="5435600" y="4724400"/>
            <a:ext cx="0" cy="649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5219700" y="5157788"/>
            <a:ext cx="942975" cy="6508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SK 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68%CL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428625" y="6072188"/>
            <a:ext cx="7934325" cy="4000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Arial" pitchFamily="34" charset="0"/>
              </a:rPr>
              <a:t>Three  (or 4) different measurements intersect at a point (non-trivial).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lec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61200"/>
          </a:xfrm>
          <a:noFill/>
          <a:ln/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836613"/>
            <a:ext cx="4416425" cy="5761037"/>
          </a:xfrm>
          <a:noFill/>
          <a:ln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508625" y="476250"/>
            <a:ext cx="2395538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2000" i="1">
                <a:solidFill>
                  <a:srgbClr val="6600CC"/>
                </a:solidFill>
                <a:latin typeface="Times New Roman" pitchFamily="18" charset="0"/>
                <a:ea typeface="HGPｺﾞｼｯｸM" pitchFamily="50" charset="-128"/>
              </a:rPr>
              <a:t>Fredman NOON2004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525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2.1.2 Kamland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23850" y="836613"/>
            <a:ext cx="88201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長基線長（“２００”</a:t>
            </a: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km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）ニュートリノ振動実験</a:t>
            </a:r>
            <a:endParaRPr lang="ja-JP" altLang="en-US" sz="2800">
              <a:solidFill>
                <a:srgbClr val="FF0000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pic>
        <p:nvPicPr>
          <p:cNvPr id="22534" name="Picture 6" descr="原子炉Kam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6408738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\begin{align*}&#10;  \delta m^2 \sim 10^{-4} eV^2, \theta \sim 1&#10;\end{align*}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437063"/>
            <a:ext cx="27003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\begin{align*}&#10;  E\sim\text{ a few MeV}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989138"/>
            <a:ext cx="273208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667625" y="1628775"/>
            <a:ext cx="1476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>
                <a:solidFill>
                  <a:srgbClr val="996600"/>
                </a:solidFill>
              </a:rPr>
              <a:t>原子炉ニュートリノ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164388" y="2492375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ea typeface="HG創英角ｺﾞｼｯｸUB" pitchFamily="49" charset="-128"/>
              </a:rPr>
              <a:t>＆</a:t>
            </a:r>
          </a:p>
        </p:txBody>
      </p:sp>
      <p:pic>
        <p:nvPicPr>
          <p:cNvPr id="22540" name="Picture 12" descr="\begin{align*}&#10;  L\sim\text{200km}&#10;\end{align*}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068638"/>
            <a:ext cx="1922462" cy="288925"/>
          </a:xfrm>
          <a:prstGeom prst="rect">
            <a:avLst/>
          </a:prstGeom>
          <a:noFill/>
        </p:spPr>
      </p:pic>
      <p:sp>
        <p:nvSpPr>
          <p:cNvPr id="22541" name="AutoShape 13"/>
          <p:cNvSpPr>
            <a:spLocks noChangeArrowheads="1"/>
          </p:cNvSpPr>
          <p:nvPr/>
        </p:nvSpPr>
        <p:spPr bwMode="auto">
          <a:xfrm>
            <a:off x="7092950" y="3500438"/>
            <a:ext cx="503238" cy="720725"/>
          </a:xfrm>
          <a:prstGeom prst="downArrow">
            <a:avLst>
              <a:gd name="adj1" fmla="val 50000"/>
              <a:gd name="adj2" fmla="val 358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4525" y="1500188"/>
            <a:ext cx="46894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Reactor neutrino results from </a:t>
            </a:r>
            <a:r>
              <a:rPr lang="en-US" altLang="ja-JP" sz="36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KamLAND</a:t>
            </a:r>
            <a:endParaRPr lang="en-US" altLang="ja-JP" sz="3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4036" name="Picture 6" descr="Spec-EpEd"/>
          <p:cNvPicPr>
            <a:picLocks noChangeAspect="1" noChangeArrowheads="1"/>
          </p:cNvPicPr>
          <p:nvPr/>
        </p:nvPicPr>
        <p:blipFill>
          <a:blip r:embed="rId3" cstate="print"/>
          <a:srcRect t="34796" r="3078"/>
          <a:stretch>
            <a:fillRect/>
          </a:stretch>
        </p:blipFill>
        <p:spPr bwMode="auto">
          <a:xfrm>
            <a:off x="0" y="1785938"/>
            <a:ext cx="4500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214313" y="5643563"/>
            <a:ext cx="3643312" cy="1016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000" dirty="0">
                <a:sym typeface="Wingdings" pitchFamily="2" charset="2"/>
              </a:rPr>
              <a:t> </a:t>
            </a:r>
            <a:r>
              <a:rPr lang="en-US" altLang="ja-JP" sz="2000" dirty="0"/>
              <a:t>Clear energy dependent deficit of reactor neutrino events.</a:t>
            </a:r>
          </a:p>
        </p:txBody>
      </p:sp>
      <p:sp>
        <p:nvSpPr>
          <p:cNvPr id="44038" name="テキスト ボックス 4"/>
          <p:cNvSpPr txBox="1">
            <a:spLocks noChangeArrowheads="1"/>
          </p:cNvSpPr>
          <p:nvPr/>
        </p:nvSpPr>
        <p:spPr bwMode="auto">
          <a:xfrm>
            <a:off x="3857625" y="5929313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/>
              <a:t>+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6250" y="5857875"/>
            <a:ext cx="2000250" cy="70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Known neutrino flight length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86563" y="5699125"/>
            <a:ext cx="2143125" cy="101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Accurate measurement of </a:t>
            </a:r>
            <a:r>
              <a:rPr lang="en-US" altLang="ja-JP" sz="200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Arial" charset="0"/>
              </a:rPr>
              <a:t>D</a:t>
            </a:r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</a:t>
            </a:r>
            <a:r>
              <a:rPr lang="en-US" altLang="ja-JP" sz="2000" baseline="-25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12</a:t>
            </a:r>
            <a:r>
              <a:rPr lang="en-US" altLang="ja-JP" sz="2000" baseline="3000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2</a:t>
            </a:r>
          </a:p>
        </p:txBody>
      </p:sp>
      <p:sp>
        <p:nvSpPr>
          <p:cNvPr id="8" name="右矢印 7"/>
          <p:cNvSpPr/>
          <p:nvPr/>
        </p:nvSpPr>
        <p:spPr>
          <a:xfrm>
            <a:off x="6429375" y="6000750"/>
            <a:ext cx="28575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042" name="テキスト ボックス 9"/>
          <p:cNvSpPr txBox="1">
            <a:spLocks noChangeArrowheads="1"/>
          </p:cNvSpPr>
          <p:nvPr/>
        </p:nvSpPr>
        <p:spPr bwMode="auto">
          <a:xfrm>
            <a:off x="4714875" y="714375"/>
            <a:ext cx="4429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400"/>
              <a:t>KamLAND collab. hep-ex/0406035</a:t>
            </a:r>
          </a:p>
        </p:txBody>
      </p:sp>
      <p:sp>
        <p:nvSpPr>
          <p:cNvPr id="11" name="下カーブ矢印 10"/>
          <p:cNvSpPr/>
          <p:nvPr/>
        </p:nvSpPr>
        <p:spPr>
          <a:xfrm>
            <a:off x="4000500" y="1214438"/>
            <a:ext cx="1571625" cy="785812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4044" name="テキスト ボックス 11"/>
          <p:cNvSpPr txBox="1">
            <a:spLocks noChangeArrowheads="1"/>
          </p:cNvSpPr>
          <p:nvPr/>
        </p:nvSpPr>
        <p:spPr bwMode="auto">
          <a:xfrm>
            <a:off x="7572375" y="1000125"/>
            <a:ext cx="151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766 ton</a:t>
            </a:r>
            <a:r>
              <a:rPr lang="ja-JP" altLang="en-US"/>
              <a:t>・</a:t>
            </a:r>
            <a:r>
              <a:rPr lang="en-US" altLang="ja-JP"/>
              <a:t>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Allowed (</a:t>
            </a: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j-ea"/>
                <a:cs typeface="+mj-cs"/>
              </a:rPr>
              <a:t>D</a:t>
            </a: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altLang="ja-JP" sz="3600" b="1" i="1" kern="1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12</a:t>
            </a:r>
            <a:r>
              <a:rPr lang="en-US" altLang="ja-JP" sz="3600" b="1" i="1" kern="1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j-ea"/>
                <a:cs typeface="+mj-cs"/>
              </a:rPr>
              <a:t>q</a:t>
            </a:r>
            <a:r>
              <a:rPr lang="en-US" altLang="ja-JP" sz="3600" b="1" i="1" kern="12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12</a:t>
            </a:r>
            <a:r>
              <a:rPr lang="en-US" altLang="ja-JP" sz="3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) parameter region</a:t>
            </a:r>
          </a:p>
        </p:txBody>
      </p:sp>
      <p:pic>
        <p:nvPicPr>
          <p:cNvPr id="45059" name="Picture 5" descr="kl-c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81075"/>
            <a:ext cx="7056438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Line 6"/>
          <p:cNvSpPr>
            <a:spLocks noChangeShapeType="1"/>
          </p:cNvSpPr>
          <p:nvPr/>
        </p:nvSpPr>
        <p:spPr bwMode="auto">
          <a:xfrm>
            <a:off x="1763713" y="1196975"/>
            <a:ext cx="431800" cy="503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1476375" y="836613"/>
            <a:ext cx="2212975" cy="3762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/>
              <a:t>Solar neutrino exp’s</a:t>
            </a: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3040063" y="2152650"/>
            <a:ext cx="1273175" cy="3762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/>
              <a:t>KamLAND</a:t>
            </a:r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 flipH="1" flipV="1">
            <a:off x="2843213" y="20605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5064" name="Line 10"/>
          <p:cNvSpPr>
            <a:spLocks noChangeShapeType="1"/>
          </p:cNvSpPr>
          <p:nvPr/>
        </p:nvSpPr>
        <p:spPr bwMode="auto">
          <a:xfrm flipH="1">
            <a:off x="2700338" y="2205038"/>
            <a:ext cx="28733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H="1" flipV="1">
            <a:off x="2771775" y="1557338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5848350" y="1504950"/>
            <a:ext cx="2066925" cy="3762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/>
              <a:t>Solar + KamLAND</a:t>
            </a:r>
          </a:p>
        </p:txBody>
      </p:sp>
      <p:pic>
        <p:nvPicPr>
          <p:cNvPr id="45067" name="Picture 13" descr="plot_global_nsp_bottom"/>
          <p:cNvPicPr>
            <a:picLocks noChangeAspect="1" noChangeArrowheads="1"/>
          </p:cNvPicPr>
          <p:nvPr/>
        </p:nvPicPr>
        <p:blipFill>
          <a:blip r:embed="rId3" cstate="print"/>
          <a:srcRect l="12022" t="45863" r="15315"/>
          <a:stretch>
            <a:fillRect/>
          </a:stretch>
        </p:blipFill>
        <p:spPr bwMode="auto">
          <a:xfrm>
            <a:off x="4716463" y="4365625"/>
            <a:ext cx="35274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5688013" y="5260975"/>
            <a:ext cx="233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Best fit </a:t>
            </a:r>
            <a:r>
              <a:rPr lang="en-US" altLang="ja-JP">
                <a:latin typeface="Symbol" pitchFamily="18" charset="2"/>
              </a:rPr>
              <a:t>q</a:t>
            </a:r>
            <a:r>
              <a:rPr lang="en-US" altLang="ja-JP" baseline="-25000"/>
              <a:t>12</a:t>
            </a:r>
            <a:r>
              <a:rPr lang="en-US" altLang="ja-JP"/>
              <a:t>=33.9deg. </a:t>
            </a:r>
            <a:endParaRPr lang="en-US" altLang="ja-JP" sz="1600"/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6334125" y="4451350"/>
            <a:ext cx="1698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chemeClr val="accent2"/>
                </a:solidFill>
              </a:rPr>
              <a:t>68</a:t>
            </a:r>
            <a:r>
              <a:rPr lang="en-US" altLang="ja-JP" sz="1600"/>
              <a:t>, </a:t>
            </a:r>
            <a:r>
              <a:rPr lang="en-US" altLang="ja-JP" sz="1600">
                <a:solidFill>
                  <a:srgbClr val="FF0000"/>
                </a:solidFill>
              </a:rPr>
              <a:t>95</a:t>
            </a:r>
            <a:r>
              <a:rPr lang="en-US" altLang="ja-JP" sz="1600"/>
              <a:t>, 99.7%CL</a:t>
            </a:r>
          </a:p>
        </p:txBody>
      </p:sp>
      <p:sp>
        <p:nvSpPr>
          <p:cNvPr id="45070" name="Line 17"/>
          <p:cNvSpPr>
            <a:spLocks noChangeShapeType="1"/>
          </p:cNvSpPr>
          <p:nvPr/>
        </p:nvSpPr>
        <p:spPr bwMode="auto">
          <a:xfrm>
            <a:off x="611188" y="4365625"/>
            <a:ext cx="8137525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098" name="Text Box 18"/>
          <p:cNvSpPr txBox="1">
            <a:spLocks noChangeArrowheads="1"/>
          </p:cNvSpPr>
          <p:nvPr/>
        </p:nvSpPr>
        <p:spPr bwMode="auto">
          <a:xfrm>
            <a:off x="1403350" y="4868863"/>
            <a:ext cx="2592388" cy="650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/>
              <a:t>With the 2005 SNO NC results</a:t>
            </a:r>
          </a:p>
        </p:txBody>
      </p:sp>
      <p:sp>
        <p:nvSpPr>
          <p:cNvPr id="174099" name="AutoShape 19"/>
          <p:cNvSpPr>
            <a:spLocks noChangeArrowheads="1"/>
          </p:cNvSpPr>
          <p:nvPr/>
        </p:nvSpPr>
        <p:spPr bwMode="auto">
          <a:xfrm>
            <a:off x="4211638" y="5013325"/>
            <a:ext cx="504825" cy="360363"/>
          </a:xfrm>
          <a:prstGeom prst="rightArrow">
            <a:avLst>
              <a:gd name="adj1" fmla="val 50000"/>
              <a:gd name="adj2" fmla="val 35022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4286250" y="1143000"/>
            <a:ext cx="714375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16200000" flipH="1">
            <a:off x="3929063" y="2857500"/>
            <a:ext cx="1357312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5" name="テキスト ボックス 18"/>
          <p:cNvSpPr txBox="1">
            <a:spLocks noChangeArrowheads="1"/>
          </p:cNvSpPr>
          <p:nvPr/>
        </p:nvSpPr>
        <p:spPr bwMode="auto">
          <a:xfrm>
            <a:off x="5072063" y="4357688"/>
            <a:ext cx="971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/>
              <a:t>×10</a:t>
            </a:r>
            <a:r>
              <a:rPr lang="en-US" altLang="ja-JP" sz="2400" b="1" baseline="30000"/>
              <a:t>-5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en-US" altLang="ja-JP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2.2 </a:t>
            </a:r>
            <a:r>
              <a:rPr lang="ja-JP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大気ニュートリノと長基線実験</a:t>
            </a:r>
            <a:endParaRPr lang="ja-JP" altLang="en-US" sz="40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46115" name="Picture 35" descr="\begin{align*}&#10;  E\sim\text{GeV}&#10;\end{align*}&#10;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4837113"/>
            <a:ext cx="1728788" cy="314325"/>
          </a:xfrm>
          <a:noFill/>
          <a:ln/>
        </p:spPr>
      </p:pic>
      <p:pic>
        <p:nvPicPr>
          <p:cNvPr id="46098" name="Picture 18" descr="\begin{align*}&#10;  \sin\theta_{23}&#10;\end{align*}&#10;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92500" y="1268413"/>
            <a:ext cx="1223963" cy="412750"/>
          </a:xfrm>
          <a:noFill/>
          <a:ln/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700338" y="4797425"/>
            <a:ext cx="5472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のニュートリノを</a:t>
            </a:r>
            <a:r>
              <a:rPr lang="en-US" altLang="ja-JP" sz="2400">
                <a:latin typeface="Bookshelf Symbol 7" pitchFamily="2" charset="2"/>
                <a:ea typeface="HG創英角ｺﾞｼｯｸUB" pitchFamily="49" charset="-128"/>
              </a:rPr>
              <a:t>π</a:t>
            </a:r>
            <a:r>
              <a:rPr lang="ja-JP" altLang="en-US" sz="2400">
                <a:latin typeface="Bookshelf Symbol 7" pitchFamily="2" charset="2"/>
                <a:ea typeface="HG創英角ｺﾞｼｯｸUB" pitchFamily="49" charset="-128"/>
              </a:rPr>
              <a:t>の崩壊による作る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059113" y="1268413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ea typeface="HG創英角ｺﾞｼｯｸUB" pitchFamily="49" charset="-128"/>
              </a:rPr>
              <a:t>と</a:t>
            </a:r>
          </a:p>
        </p:txBody>
      </p:sp>
      <p:pic>
        <p:nvPicPr>
          <p:cNvPr id="46094" name="Picture 14" descr="\begin{align*}&#10;  \delta m^2_{31}&#10;\end{align*}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1268413"/>
            <a:ext cx="935038" cy="520700"/>
          </a:xfrm>
          <a:prstGeom prst="rect">
            <a:avLst/>
          </a:prstGeom>
          <a:noFill/>
        </p:spPr>
      </p:pic>
      <p:graphicFrame>
        <p:nvGraphicFramePr>
          <p:cNvPr id="46100" name="Object 20"/>
          <p:cNvGraphicFramePr>
            <a:graphicFrameLocks noChangeAspect="1"/>
          </p:cNvGraphicFramePr>
          <p:nvPr/>
        </p:nvGraphicFramePr>
        <p:xfrm>
          <a:off x="827088" y="2492375"/>
          <a:ext cx="2749550" cy="800100"/>
        </p:xfrm>
        <a:graphic>
          <a:graphicData uri="http://schemas.openxmlformats.org/presentationml/2006/ole">
            <p:oleObj spid="_x0000_s46100" name="数式" r:id="rId6" imgW="914400" imgH="266400" progId="Equation.3">
              <p:embed/>
            </p:oleObj>
          </a:graphicData>
        </a:graphic>
      </p:graphicFrame>
      <p:graphicFrame>
        <p:nvGraphicFramePr>
          <p:cNvPr id="46101" name="Object 21"/>
          <p:cNvGraphicFramePr>
            <a:graphicFrameLocks noChangeAspect="1"/>
          </p:cNvGraphicFramePr>
          <p:nvPr/>
        </p:nvGraphicFramePr>
        <p:xfrm>
          <a:off x="3059113" y="3213100"/>
          <a:ext cx="2370137" cy="800100"/>
        </p:xfrm>
        <a:graphic>
          <a:graphicData uri="http://schemas.openxmlformats.org/presentationml/2006/ole">
            <p:oleObj spid="_x0000_s46101" name="数式" r:id="rId7" imgW="787320" imgH="266400" progId="Equation.3">
              <p:embed/>
            </p:oleObj>
          </a:graphicData>
        </a:graphic>
      </p:graphicFrame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2063750" y="3254375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>
            <a:off x="2292350" y="32543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>
            <a:off x="2292350" y="36353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323850" y="1844675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太陽上空：宇宙線の衝突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468313" y="3933825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長基線（数百キロ）実験</a:t>
            </a:r>
          </a:p>
        </p:txBody>
      </p:sp>
      <p:pic>
        <p:nvPicPr>
          <p:cNvPr id="46118" name="Picture 38" descr="\begin{align*}&#10;  \delta m^2 \sim 10^{-3}\text{eV}^2, \theta\sim 1&#10;\end{align*}&#10;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3635375" y="5445125"/>
            <a:ext cx="3527425" cy="404813"/>
          </a:xfrm>
          <a:noFill/>
          <a:ln/>
        </p:spPr>
      </p:pic>
      <p:sp>
        <p:nvSpPr>
          <p:cNvPr id="46120" name="AutoShape 40"/>
          <p:cNvSpPr>
            <a:spLocks noChangeArrowheads="1"/>
          </p:cNvSpPr>
          <p:nvPr/>
        </p:nvSpPr>
        <p:spPr bwMode="auto">
          <a:xfrm>
            <a:off x="1908175" y="5373688"/>
            <a:ext cx="719138" cy="576262"/>
          </a:xfrm>
          <a:prstGeom prst="rightArrow">
            <a:avLst>
              <a:gd name="adj1" fmla="val 50000"/>
              <a:gd name="adj2" fmla="val 311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9512" y="4797152"/>
            <a:ext cx="6400800" cy="1524000"/>
            <a:chOff x="144" y="2352"/>
            <a:chExt cx="4032" cy="960"/>
          </a:xfrm>
        </p:grpSpPr>
        <p:sp>
          <p:nvSpPr>
            <p:cNvPr id="140299" name="Rectangle 11"/>
            <p:cNvSpPr>
              <a:spLocks noChangeArrowheads="1"/>
            </p:cNvSpPr>
            <p:nvPr/>
          </p:nvSpPr>
          <p:spPr bwMode="auto">
            <a:xfrm>
              <a:off x="144" y="2515"/>
              <a:ext cx="40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1970 s   </a:t>
              </a:r>
              <a:r>
                <a:rPr lang="en-US" altLang="ja-JP" sz="3200" i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Neutral Current </a:t>
              </a:r>
              <a:r>
                <a:rPr lang="ja-JP" altLang="en-US" sz="3200" i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の発見</a:t>
              </a:r>
            </a:p>
          </p:txBody>
        </p:sp>
        <p:sp>
          <p:nvSpPr>
            <p:cNvPr id="140300" name="Rectangle 12"/>
            <p:cNvSpPr>
              <a:spLocks noChangeArrowheads="1"/>
            </p:cNvSpPr>
            <p:nvPr/>
          </p:nvSpPr>
          <p:spPr bwMode="auto">
            <a:xfrm>
              <a:off x="816" y="2352"/>
              <a:ext cx="24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,</a:t>
              </a:r>
            </a:p>
          </p:txBody>
        </p:sp>
        <p:sp>
          <p:nvSpPr>
            <p:cNvPr id="140301" name="Text Box 13"/>
            <p:cNvSpPr txBox="1">
              <a:spLocks noChangeArrowheads="1"/>
            </p:cNvSpPr>
            <p:nvPr/>
          </p:nvSpPr>
          <p:spPr bwMode="auto">
            <a:xfrm>
              <a:off x="1248" y="2908"/>
              <a:ext cx="19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kumimoji="0" lang="en-US" altLang="ja-JP" sz="36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charset="-128"/>
                </a:rPr>
                <a:t>SU(2)</a:t>
              </a:r>
              <a:r>
                <a:rPr kumimoji="0" lang="en-US" altLang="ja-JP" sz="3600" i="0" baseline="-25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charset="-128"/>
                </a:rPr>
                <a:t>L</a:t>
              </a:r>
              <a:r>
                <a:rPr kumimoji="0" lang="en-US" altLang="ja-JP" sz="36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charset="-128"/>
                </a:rPr>
                <a:t>×U(1)</a:t>
              </a:r>
              <a:r>
                <a:rPr kumimoji="0" lang="en-US" altLang="ja-JP" sz="3600" i="0" baseline="-25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ＭＳ Ｐゴシック" charset="-128"/>
                </a:rPr>
                <a:t>Y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6019800"/>
            <a:ext cx="8839200" cy="762000"/>
            <a:chOff x="144" y="3600"/>
            <a:chExt cx="5568" cy="480"/>
          </a:xfrm>
        </p:grpSpPr>
        <p:sp>
          <p:nvSpPr>
            <p:cNvPr id="140303" name="Rectangle 15"/>
            <p:cNvSpPr>
              <a:spLocks noChangeArrowheads="1"/>
            </p:cNvSpPr>
            <p:nvPr/>
          </p:nvSpPr>
          <p:spPr bwMode="auto">
            <a:xfrm>
              <a:off x="144" y="3600"/>
              <a:ext cx="52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4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角ｺﾞｼｯｸUB" pitchFamily="49" charset="-128"/>
                </a:rPr>
                <a:t>n</a:t>
              </a:r>
              <a:r>
                <a:rPr lang="en-US" altLang="ja-JP" sz="4000" baseline="-20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HG創英角ｺﾞｼｯｸUB" pitchFamily="49" charset="-128"/>
                </a:rPr>
                <a:t>R</a:t>
              </a:r>
            </a:p>
          </p:txBody>
        </p:sp>
        <p:sp>
          <p:nvSpPr>
            <p:cNvPr id="140304" name="AutoShape 16"/>
            <p:cNvSpPr>
              <a:spLocks noChangeArrowheads="1"/>
            </p:cNvSpPr>
            <p:nvPr/>
          </p:nvSpPr>
          <p:spPr bwMode="auto">
            <a:xfrm>
              <a:off x="1872" y="3792"/>
              <a:ext cx="336" cy="240"/>
            </a:xfrm>
            <a:prstGeom prst="rightArrow">
              <a:avLst>
                <a:gd name="adj1" fmla="val 40278"/>
                <a:gd name="adj2" fmla="val 725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0305" name="Rectangle 17"/>
            <p:cNvSpPr>
              <a:spLocks noChangeArrowheads="1"/>
            </p:cNvSpPr>
            <p:nvPr/>
          </p:nvSpPr>
          <p:spPr bwMode="auto">
            <a:xfrm>
              <a:off x="480" y="3735"/>
              <a:ext cx="134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12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 </a:t>
              </a:r>
              <a:r>
                <a:rPr lang="ja-JP" altLang="en-US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は必要ない</a:t>
              </a:r>
            </a:p>
          </p:txBody>
        </p:sp>
        <p:sp>
          <p:nvSpPr>
            <p:cNvPr id="140306" name="Rectangle 18"/>
            <p:cNvSpPr>
              <a:spLocks noChangeArrowheads="1"/>
            </p:cNvSpPr>
            <p:nvPr/>
          </p:nvSpPr>
          <p:spPr bwMode="auto">
            <a:xfrm>
              <a:off x="2400" y="3744"/>
              <a:ext cx="3312" cy="33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ja-JP" altLang="en-US" sz="2800" i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創英角ﾎﾟｯﾌﾟ体" pitchFamily="49" charset="-128"/>
                  <a:ea typeface="HG創英角ﾎﾟｯﾌﾟ体" pitchFamily="49" charset="-128"/>
                </a:rPr>
                <a:t>ニュートリノは質量を持たない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0" y="2924944"/>
            <a:ext cx="5502275" cy="1951037"/>
            <a:chOff x="48" y="1507"/>
            <a:chExt cx="3466" cy="1229"/>
          </a:xfrm>
        </p:grpSpPr>
        <p:sp>
          <p:nvSpPr>
            <p:cNvPr id="140296" name="AutoShape 8"/>
            <p:cNvSpPr>
              <a:spLocks noChangeArrowheads="1"/>
            </p:cNvSpPr>
            <p:nvPr/>
          </p:nvSpPr>
          <p:spPr bwMode="auto">
            <a:xfrm>
              <a:off x="48" y="1507"/>
              <a:ext cx="2064" cy="384"/>
            </a:xfrm>
            <a:prstGeom prst="roundRect">
              <a:avLst>
                <a:gd name="adj" fmla="val 3006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92190" tIns="46095" rIns="92190" bIns="46095" anchor="ctr"/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 dirty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1956</a:t>
              </a:r>
              <a:r>
                <a:rPr lang="ja-JP" altLang="en-US" sz="3200" i="0" dirty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年 ウー</a:t>
              </a:r>
            </a:p>
          </p:txBody>
        </p:sp>
        <p:sp>
          <p:nvSpPr>
            <p:cNvPr id="140297" name="Rectangle 9"/>
            <p:cNvSpPr>
              <a:spLocks noChangeArrowheads="1"/>
            </p:cNvSpPr>
            <p:nvPr/>
          </p:nvSpPr>
          <p:spPr bwMode="auto">
            <a:xfrm>
              <a:off x="144" y="1987"/>
              <a:ext cx="29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パリティーの破れ</a:t>
              </a:r>
            </a:p>
          </p:txBody>
        </p:sp>
        <p:sp>
          <p:nvSpPr>
            <p:cNvPr id="140319" name="Rectangle 31"/>
            <p:cNvSpPr>
              <a:spLocks noChangeArrowheads="1"/>
            </p:cNvSpPr>
            <p:nvPr/>
          </p:nvSpPr>
          <p:spPr bwMode="auto">
            <a:xfrm>
              <a:off x="1690" y="2423"/>
              <a:ext cx="1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i="0">
                  <a:solidFill>
                    <a:schemeClr val="tx1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入れ換えられない</a:t>
              </a:r>
            </a:p>
          </p:txBody>
        </p:sp>
        <p:graphicFrame>
          <p:nvGraphicFramePr>
            <p:cNvPr id="140320" name="Object 32"/>
            <p:cNvGraphicFramePr>
              <a:graphicFrameLocks noChangeAspect="1"/>
            </p:cNvGraphicFramePr>
            <p:nvPr/>
          </p:nvGraphicFramePr>
          <p:xfrm>
            <a:off x="720" y="2417"/>
            <a:ext cx="859" cy="319"/>
          </p:xfrm>
          <a:graphic>
            <a:graphicData uri="http://schemas.openxmlformats.org/presentationml/2006/ole">
              <p:oleObj spid="_x0000_s88066" name="数式" r:id="rId3" imgW="545760" imgH="203040" progId="Equation.3">
                <p:embed/>
              </p:oleObj>
            </a:graphicData>
          </a:graphic>
        </p:graphicFrame>
        <p:sp>
          <p:nvSpPr>
            <p:cNvPr id="140323" name="Text Box 35"/>
            <p:cNvSpPr txBox="1">
              <a:spLocks noChangeArrowheads="1"/>
            </p:cNvSpPr>
            <p:nvPr/>
          </p:nvSpPr>
          <p:spPr bwMode="auto">
            <a:xfrm>
              <a:off x="768" y="2409"/>
              <a:ext cx="16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kumimoji="0" lang="en-US" altLang="ja-JP" sz="2800" i="0">
                  <a:solidFill>
                    <a:schemeClr val="tx1"/>
                  </a:solidFill>
                  <a:ea typeface="HGS創英角ｺﾞｼｯｸUB" pitchFamily="50" charset="-128"/>
                </a:rPr>
                <a:t>     </a:t>
              </a:r>
              <a:r>
                <a:rPr kumimoji="0" lang="en-US" altLang="ja-JP" sz="2800" b="1" i="0">
                  <a:solidFill>
                    <a:schemeClr val="tx1"/>
                  </a:solidFill>
                  <a:ea typeface="HGS創英角ｺﾞｼｯｸUB" pitchFamily="50" charset="-128"/>
                </a:rPr>
                <a:t>/</a:t>
              </a:r>
              <a:endParaRPr kumimoji="0" lang="en-US" altLang="ja-JP" sz="2800" b="1" i="0">
                <a:solidFill>
                  <a:schemeClr val="tx1"/>
                </a:solidFill>
                <a:ea typeface="ＭＳ Ｐゴシック" charset="-128"/>
              </a:endParaRPr>
            </a:p>
          </p:txBody>
        </p:sp>
      </p:grpSp>
      <p:graphicFrame>
        <p:nvGraphicFramePr>
          <p:cNvPr id="27" name="Object 21"/>
          <p:cNvGraphicFramePr>
            <a:graphicFrameLocks noChangeAspect="1"/>
          </p:cNvGraphicFramePr>
          <p:nvPr/>
        </p:nvGraphicFramePr>
        <p:xfrm>
          <a:off x="6656388" y="3612878"/>
          <a:ext cx="1658938" cy="458788"/>
        </p:xfrm>
        <a:graphic>
          <a:graphicData uri="http://schemas.openxmlformats.org/presentationml/2006/ole">
            <p:oleObj spid="_x0000_s88069" name="数式" r:id="rId4" imgW="825480" imgH="228600" progId="Equation.3">
              <p:embed/>
            </p:oleObj>
          </a:graphicData>
        </a:graphic>
      </p:graphicFrame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0" y="188642"/>
            <a:ext cx="8389938" cy="2455864"/>
            <a:chOff x="48" y="1507"/>
            <a:chExt cx="5285" cy="1547"/>
          </a:xfrm>
        </p:grpSpPr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>
              <a:off x="48" y="1507"/>
              <a:ext cx="2064" cy="384"/>
            </a:xfrm>
            <a:prstGeom prst="roundRect">
              <a:avLst>
                <a:gd name="adj" fmla="val 30060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lIns="92190" tIns="46095" rIns="92190" bIns="46095" anchor="ctr"/>
            <a:lstStyle/>
            <a:p>
              <a:pPr algn="l">
                <a:spcBef>
                  <a:spcPct val="50000"/>
                </a:spcBef>
              </a:pPr>
              <a:r>
                <a:rPr lang="en-US" altLang="ja-JP" sz="3200" i="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1939</a:t>
              </a:r>
              <a:r>
                <a:rPr lang="ja-JP" altLang="en-US" sz="3200" i="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年　～ </a:t>
              </a:r>
              <a:endParaRPr lang="ja-JP" altLang="en-US" sz="3200" i="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144" y="1987"/>
              <a:ext cx="29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質量の測定</a:t>
              </a:r>
              <a:endParaRPr lang="ja-JP" alt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43" y="2414"/>
              <a:ext cx="499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2400" dirty="0" smtClean="0">
                  <a:latin typeface="HG創英角ｺﾞｼｯｸUB" pitchFamily="49" charset="-128"/>
                  <a:ea typeface="HG創英角ｺﾞｼｯｸUB" pitchFamily="49" charset="-128"/>
                </a:rPr>
                <a:t>トリチウムのベータ崩壊、前のスライドの直接測定など　　</a:t>
              </a:r>
              <a:endParaRPr lang="en-US" altLang="ja-JP" sz="2400" dirty="0" smtClean="0">
                <a:latin typeface="HG創英角ｺﾞｼｯｸUB" pitchFamily="49" charset="-128"/>
                <a:ea typeface="HG創英角ｺﾞｼｯｸUB" pitchFamily="49" charset="-128"/>
              </a:endParaRPr>
            </a:p>
            <a:p>
              <a:pPr algn="l">
                <a:spcBef>
                  <a:spcPct val="50000"/>
                </a:spcBef>
              </a:pPr>
              <a:r>
                <a:rPr lang="ja-JP" altLang="en-US" sz="2400" dirty="0" smtClean="0">
                  <a:latin typeface="HG創英角ｺﾞｼｯｸUB" pitchFamily="49" charset="-128"/>
                  <a:ea typeface="HG創英角ｺﾞｼｯｸUB" pitchFamily="49" charset="-128"/>
                </a:rPr>
                <a:t>　</a:t>
              </a:r>
              <a:r>
                <a:rPr lang="ja-JP" altLang="en-US" sz="2400" i="0" dirty="0" smtClean="0">
                  <a:solidFill>
                    <a:srgbClr val="002060"/>
                  </a:solidFill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非常に小さい</a:t>
              </a:r>
              <a:endParaRPr lang="en-US" altLang="ja-JP" sz="2400" i="0" dirty="0" smtClean="0">
                <a:solidFill>
                  <a:srgbClr val="00206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343400" y="0"/>
          <a:ext cx="4800600" cy="6858000"/>
        </p:xfrm>
        <a:graphic>
          <a:graphicData uri="http://schemas.openxmlformats.org/presentationml/2006/ole">
            <p:oleObj spid="_x0000_s51202" name="ﾋﾞｯﾄﾏｯﾌﾟ ｲﾒｰｼﾞ" r:id="rId3" imgW="7590476" imgH="11104762" progId="PBrush">
              <p:embed/>
            </p:oleObj>
          </a:graphicData>
        </a:graphic>
      </p:graphicFrame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410200" y="533400"/>
            <a:ext cx="78740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latin typeface="Symbol" pitchFamily="18" charset="2"/>
              </a:rPr>
              <a:t>大気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892800" y="2846388"/>
            <a:ext cx="946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latin typeface="Symbol" pitchFamily="18" charset="2"/>
              </a:rPr>
              <a:t>中心核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130800" y="2195513"/>
            <a:ext cx="11858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>
                <a:latin typeface="Symbol" pitchFamily="18" charset="2"/>
              </a:rPr>
              <a:t>マントル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8331200" y="3005138"/>
            <a:ext cx="692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latin typeface="Symbol" pitchFamily="18" charset="2"/>
              </a:rPr>
              <a:t>地殻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045450" y="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Symbol" pitchFamily="18" charset="2"/>
              </a:rPr>
              <a:t>宇宙線</a:t>
            </a: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6486525" y="893763"/>
            <a:ext cx="1100138" cy="8143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8045450" y="64008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Symbol" pitchFamily="18" charset="2"/>
              </a:rPr>
              <a:t>宇宙線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609600" y="1371600"/>
            <a:ext cx="3124200" cy="2743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46125" y="1622425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FF00"/>
                </a:solidFill>
                <a:latin typeface="Times New Roman" pitchFamily="18" charset="0"/>
              </a:rPr>
              <a:t>上方からのニュートリノ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990600" y="2209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Times New Roman" pitchFamily="18" charset="0"/>
              </a:rPr>
              <a:t>飛行距離　～</a:t>
            </a:r>
            <a:r>
              <a:rPr lang="en-US" altLang="ja-JP">
                <a:solidFill>
                  <a:schemeClr val="bg1"/>
                </a:solidFill>
                <a:latin typeface="Times New Roman" pitchFamily="18" charset="0"/>
              </a:rPr>
              <a:t>20 km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762000" y="28194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FF00"/>
                </a:solidFill>
                <a:latin typeface="Times New Roman" pitchFamily="18" charset="0"/>
              </a:rPr>
              <a:t>下方からのニュートリノ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990600" y="3429000"/>
            <a:ext cx="240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Times New Roman" pitchFamily="18" charset="0"/>
              </a:rPr>
              <a:t>飛行距離　～</a:t>
            </a:r>
            <a:r>
              <a:rPr lang="en-US" altLang="ja-JP">
                <a:solidFill>
                  <a:schemeClr val="bg1"/>
                </a:solidFill>
                <a:latin typeface="Times New Roman" pitchFamily="18" charset="0"/>
              </a:rPr>
              <a:t>13000 km</a:t>
            </a:r>
          </a:p>
        </p:txBody>
      </p:sp>
      <p:sp>
        <p:nvSpPr>
          <p:cNvPr id="51216" name="AutoShape 16"/>
          <p:cNvSpPr>
            <a:spLocks noChangeArrowheads="1"/>
          </p:cNvSpPr>
          <p:nvPr/>
        </p:nvSpPr>
        <p:spPr bwMode="auto">
          <a:xfrm>
            <a:off x="1600200" y="4267200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533400" y="4876800"/>
            <a:ext cx="3330575" cy="822325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Times New Roman" pitchFamily="18" charset="0"/>
              </a:rPr>
              <a:t>飛行距離が大きく違う</a:t>
            </a:r>
          </a:p>
          <a:p>
            <a:r>
              <a:rPr lang="ja-JP" altLang="en-US" sz="2400">
                <a:latin typeface="Times New Roman" pitchFamily="18" charset="0"/>
              </a:rPr>
              <a:t>ニュートリノが対象となる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250825" y="188913"/>
            <a:ext cx="5257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2.2.1 </a:t>
            </a:r>
            <a:r>
              <a:rPr lang="ja-JP" altLang="en-US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大気ニュートリノ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835150" y="620713"/>
            <a:ext cx="7308850" cy="623728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708400" y="1412875"/>
            <a:ext cx="1800225" cy="1798638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620713"/>
            <a:ext cx="1979613" cy="623728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3512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SK-I+II atmospheric neutrino data 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55650" y="7572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CC </a:t>
            </a:r>
            <a:r>
              <a:rPr lang="en-US" altLang="ja-JP" sz="24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sz="2400" baseline="-250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771775" y="76517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>
                <a:solidFill>
                  <a:schemeClr val="tx2"/>
                </a:solidFill>
              </a:rPr>
              <a:t>CC </a:t>
            </a:r>
            <a:r>
              <a:rPr lang="en-US" altLang="ja-JP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altLang="ja-JP" sz="2400" baseline="-25000">
                <a:solidFill>
                  <a:schemeClr val="tx2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857875" y="696913"/>
            <a:ext cx="328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/>
              <a:t>SK-I: hep-ex/0501064  + SK-II 800 day</a:t>
            </a:r>
            <a:r>
              <a:rPr lang="en-US" altLang="ja-JP"/>
              <a:t>      </a:t>
            </a:r>
            <a:r>
              <a:rPr lang="en-US" altLang="ja-JP" sz="1400"/>
              <a:t>K.Okumura, WG1  </a:t>
            </a:r>
          </a:p>
        </p:txBody>
      </p:sp>
      <p:pic>
        <p:nvPicPr>
          <p:cNvPr id="53257" name="Picture 9" descr="official_plot_sk12"/>
          <p:cNvPicPr>
            <a:picLocks noChangeAspect="1" noChangeArrowheads="1"/>
          </p:cNvPicPr>
          <p:nvPr/>
        </p:nvPicPr>
        <p:blipFill>
          <a:blip r:embed="rId2" cstate="print"/>
          <a:srcRect t="-1398"/>
          <a:stretch>
            <a:fillRect/>
          </a:stretch>
        </p:blipFill>
        <p:spPr bwMode="auto">
          <a:xfrm>
            <a:off x="3708400" y="1341438"/>
            <a:ext cx="36337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132138" y="573405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Osc.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843213" y="494188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No osc.</a:t>
            </a:r>
          </a:p>
        </p:txBody>
      </p:sp>
      <p:pic>
        <p:nvPicPr>
          <p:cNvPr id="53260" name="Picture 12" descr="official_plot_sk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3746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Line 13"/>
          <p:cNvSpPr>
            <a:spLocks noChangeShapeType="1"/>
          </p:cNvSpPr>
          <p:nvPr/>
        </p:nvSpPr>
        <p:spPr bwMode="auto">
          <a:xfrm flipH="1" flipV="1">
            <a:off x="2987675" y="558958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>
            <a:off x="2484438" y="515778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 flipV="1">
            <a:off x="250825" y="6453188"/>
            <a:ext cx="215900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ja-JP"/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1692275" y="6381750"/>
            <a:ext cx="2159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ja-JP"/>
          </a:p>
        </p:txBody>
      </p:sp>
      <p:pic>
        <p:nvPicPr>
          <p:cNvPr id="53265" name="Picture 17" descr="official_plot_sk12"/>
          <p:cNvPicPr>
            <a:picLocks noChangeAspect="1" noChangeArrowheads="1"/>
          </p:cNvPicPr>
          <p:nvPr/>
        </p:nvPicPr>
        <p:blipFill>
          <a:blip r:embed="rId4" cstate="print"/>
          <a:srcRect t="60411" r="22321"/>
          <a:stretch>
            <a:fillRect/>
          </a:stretch>
        </p:blipFill>
        <p:spPr bwMode="auto">
          <a:xfrm>
            <a:off x="7326313" y="4508500"/>
            <a:ext cx="18176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66" name="Group 18"/>
          <p:cNvGrpSpPr>
            <a:grpSpLocks/>
          </p:cNvGrpSpPr>
          <p:nvPr/>
        </p:nvGrpSpPr>
        <p:grpSpPr bwMode="auto">
          <a:xfrm>
            <a:off x="7019925" y="1285875"/>
            <a:ext cx="2124075" cy="1054100"/>
            <a:chOff x="4422" y="754"/>
            <a:chExt cx="1338" cy="664"/>
          </a:xfrm>
        </p:grpSpPr>
        <p:sp>
          <p:nvSpPr>
            <p:cNvPr id="53267" name="Text Box 19"/>
            <p:cNvSpPr txBox="1">
              <a:spLocks noChangeArrowheads="1"/>
            </p:cNvSpPr>
            <p:nvPr/>
          </p:nvSpPr>
          <p:spPr bwMode="auto">
            <a:xfrm>
              <a:off x="4422" y="754"/>
              <a:ext cx="1338" cy="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tx2"/>
                  </a:solidFill>
                  <a:cs typeface="Arial" charset="0"/>
                </a:rPr>
                <a:t>SK-I: 92 kton</a:t>
              </a:r>
              <a:r>
                <a:rPr lang="ja-JP" altLang="en-US">
                  <a:solidFill>
                    <a:schemeClr val="tx2"/>
                  </a:solidFill>
                  <a:cs typeface="Arial" charset="0"/>
                </a:rPr>
                <a:t>・</a:t>
              </a:r>
              <a:r>
                <a:rPr lang="en-US" altLang="ja-JP">
                  <a:solidFill>
                    <a:schemeClr val="tx2"/>
                  </a:solidFill>
                  <a:cs typeface="Arial" charset="0"/>
                </a:rPr>
                <a:t>yr SK-II: 49 kton</a:t>
              </a:r>
              <a:r>
                <a:rPr lang="ja-JP" altLang="en-US">
                  <a:solidFill>
                    <a:schemeClr val="tx2"/>
                  </a:solidFill>
                  <a:cs typeface="Arial" charset="0"/>
                </a:rPr>
                <a:t>・</a:t>
              </a:r>
              <a:r>
                <a:rPr lang="en-US" altLang="ja-JP">
                  <a:solidFill>
                    <a:schemeClr val="tx2"/>
                  </a:solidFill>
                  <a:cs typeface="Arial" charset="0"/>
                </a:rPr>
                <a:t>yr</a:t>
              </a:r>
            </a:p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tx2"/>
                  </a:solidFill>
                  <a:cs typeface="Arial" charset="0"/>
                </a:rPr>
                <a:t>Total: 141 kton</a:t>
              </a:r>
              <a:r>
                <a:rPr lang="ja-JP" altLang="en-US">
                  <a:solidFill>
                    <a:schemeClr val="tx2"/>
                  </a:solidFill>
                  <a:cs typeface="Arial" charset="0"/>
                </a:rPr>
                <a:t>・</a:t>
              </a:r>
              <a:r>
                <a:rPr lang="en-US" altLang="ja-JP">
                  <a:solidFill>
                    <a:schemeClr val="tx2"/>
                  </a:solidFill>
                  <a:cs typeface="Arial" charset="0"/>
                </a:rPr>
                <a:t>yr</a:t>
              </a:r>
            </a:p>
          </p:txBody>
        </p:sp>
        <p:sp>
          <p:nvSpPr>
            <p:cNvPr id="53268" name="Line 20"/>
            <p:cNvSpPr>
              <a:spLocks noChangeShapeType="1"/>
            </p:cNvSpPr>
            <p:nvPr/>
          </p:nvSpPr>
          <p:spPr bwMode="auto">
            <a:xfrm>
              <a:off x="4456" y="1207"/>
              <a:ext cx="120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lec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350"/>
            <a:ext cx="8748713" cy="6754813"/>
          </a:xfrm>
          <a:noFill/>
          <a:ln/>
        </p:spPr>
      </p:pic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196975"/>
            <a:ext cx="4572000" cy="4514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50824" y="188913"/>
            <a:ext cx="640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dirty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2.2.2</a:t>
            </a:r>
            <a:r>
              <a:rPr lang="ja-JP" altLang="en-US" sz="3600" dirty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　長基線</a:t>
            </a:r>
            <a:r>
              <a:rPr lang="ja-JP" altLang="en-US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実験 その１</a:t>
            </a:r>
            <a:endParaRPr lang="ja-JP" altLang="en-US" sz="3600" dirty="0">
              <a:solidFill>
                <a:srgbClr val="CC00CC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grpSp>
        <p:nvGrpSpPr>
          <p:cNvPr id="57349" name="Group 2"/>
          <p:cNvGrpSpPr>
            <a:grpSpLocks/>
          </p:cNvGrpSpPr>
          <p:nvPr/>
        </p:nvGrpSpPr>
        <p:grpSpPr bwMode="auto">
          <a:xfrm>
            <a:off x="5580063" y="1052513"/>
            <a:ext cx="2335212" cy="2773362"/>
            <a:chOff x="3631" y="615"/>
            <a:chExt cx="2133" cy="263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561" t="945" r="2118" b="17235"/>
            <a:stretch>
              <a:fillRect/>
            </a:stretch>
          </p:blipFill>
          <p:spPr bwMode="auto">
            <a:xfrm>
              <a:off x="3635" y="618"/>
              <a:ext cx="2125" cy="2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7351" name="Text Box 4"/>
            <p:cNvSpPr txBox="1">
              <a:spLocks noChangeArrowheads="1"/>
            </p:cNvSpPr>
            <p:nvPr/>
          </p:nvSpPr>
          <p:spPr bwMode="auto">
            <a:xfrm>
              <a:off x="3924" y="1434"/>
              <a:ext cx="795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735km</a:t>
              </a:r>
            </a:p>
          </p:txBody>
        </p:sp>
      </p:grpSp>
      <p:grpSp>
        <p:nvGrpSpPr>
          <p:cNvPr id="57352" name="Group 2"/>
          <p:cNvGrpSpPr>
            <a:grpSpLocks/>
          </p:cNvGrpSpPr>
          <p:nvPr/>
        </p:nvGrpSpPr>
        <p:grpSpPr bwMode="auto">
          <a:xfrm>
            <a:off x="971550" y="1773238"/>
            <a:ext cx="3473450" cy="1049337"/>
            <a:chOff x="-9" y="66"/>
            <a:chExt cx="5775" cy="1718"/>
          </a:xfrm>
        </p:grpSpPr>
        <p:pic>
          <p:nvPicPr>
            <p:cNvPr id="12" name="Picture 3" descr="newtit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3"/>
              <a:ext cx="5760" cy="17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517" y="165"/>
              <a:ext cx="1629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i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+mn-ea"/>
                </a:rPr>
                <a:t>250km</a:t>
              </a:r>
            </a:p>
          </p:txBody>
        </p:sp>
        <p:sp>
          <p:nvSpPr>
            <p:cNvPr id="5735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744" y="709"/>
              <a:ext cx="272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ja-JP" sz="3600" i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Symbol"/>
                </a:rPr>
                <a:t>n</a:t>
              </a:r>
              <a:endParaRPr lang="ja-JP" alt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Symbol"/>
              </a:endParaRPr>
            </a:p>
          </p:txBody>
        </p:sp>
      </p:grp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124075" y="2924175"/>
            <a:ext cx="129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FF0000"/>
                </a:solidFill>
                <a:latin typeface="Times New Roman" pitchFamily="18" charset="0"/>
              </a:rPr>
              <a:t>K2K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6011863" y="3860800"/>
            <a:ext cx="1655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FF0000"/>
                </a:solidFill>
                <a:latin typeface="Times New Roman" pitchFamily="18" charset="0"/>
              </a:rPr>
              <a:t>MINOS</a:t>
            </a:r>
          </a:p>
        </p:txBody>
      </p:sp>
      <p:pic>
        <p:nvPicPr>
          <p:cNvPr id="57359" name="Picture 15" descr="\begin{align*}&#10;  E\sim (0.5-3) \text{GeV}&#10;\end{align*}&#10;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0113" y="3933825"/>
            <a:ext cx="3455987" cy="446088"/>
          </a:xfrm>
          <a:noFill/>
          <a:ln/>
        </p:spPr>
      </p:pic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323850" y="5157788"/>
            <a:ext cx="8424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00FF"/>
                </a:solidFill>
                <a:ea typeface="HG創英角ｺﾞｼｯｸUB" pitchFamily="49" charset="-128"/>
              </a:rPr>
              <a:t>大気ニュートリノから得られるパラメタ領域の探索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k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2238"/>
            <a:ext cx="9144000" cy="6461125"/>
          </a:xfrm>
          <a:noFill/>
          <a:ln/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951538" y="306388"/>
            <a:ext cx="1566862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ja-JP" sz="1600" i="1">
                <a:solidFill>
                  <a:srgbClr val="6600CC"/>
                </a:solidFill>
                <a:latin typeface="Times New Roman" pitchFamily="18" charset="0"/>
                <a:ea typeface="HGPｺﾞｼｯｸM" pitchFamily="50" charset="-128"/>
              </a:rPr>
              <a:t>NOON2004 Ishii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rPr>
              <a:t>K2K final results</a:t>
            </a:r>
          </a:p>
        </p:txBody>
      </p:sp>
      <p:graphicFrame>
        <p:nvGraphicFramePr>
          <p:cNvPr id="129661" name="Group 637"/>
          <p:cNvGraphicFramePr>
            <a:graphicFrameLocks noGrp="1"/>
          </p:cNvGraphicFramePr>
          <p:nvPr/>
        </p:nvGraphicFramePr>
        <p:xfrm>
          <a:off x="582613" y="941388"/>
          <a:ext cx="2916237" cy="2388240"/>
        </p:xfrm>
        <a:graphic>
          <a:graphicData uri="http://schemas.openxmlformats.org/drawingml/2006/table">
            <a:tbl>
              <a:tblPr/>
              <a:tblGrid>
                <a:gridCol w="1763712"/>
                <a:gridCol w="115252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K2K-I +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FC 22.5kt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112</a:t>
                      </a:r>
                    </a:p>
                  </a:txBody>
                  <a:tcPr marL="90000" marR="36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67 </a:t>
                      </a:r>
                    </a:p>
                  </a:txBody>
                  <a:tcPr marL="90000" marR="36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　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-like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58</a:t>
                      </a:r>
                    </a:p>
                  </a:txBody>
                  <a:tcPr marL="90000" marR="36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　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e-like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9</a:t>
                      </a:r>
                    </a:p>
                  </a:txBody>
                  <a:tcPr marL="90000" marR="36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Multi 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45</a:t>
                      </a:r>
                    </a:p>
                  </a:txBody>
                  <a:tcPr marL="90000" marR="36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18" name="AutoShape 620"/>
          <p:cNvSpPr>
            <a:spLocks noChangeArrowheads="1"/>
          </p:cNvSpPr>
          <p:nvPr/>
        </p:nvSpPr>
        <p:spPr bwMode="auto">
          <a:xfrm>
            <a:off x="5911850" y="1373188"/>
            <a:ext cx="215900" cy="358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59419" name="AutoShape 623"/>
          <p:cNvSpPr>
            <a:spLocks/>
          </p:cNvSpPr>
          <p:nvPr/>
        </p:nvSpPr>
        <p:spPr bwMode="auto">
          <a:xfrm>
            <a:off x="7215188" y="1289050"/>
            <a:ext cx="352425" cy="2997200"/>
          </a:xfrm>
          <a:prstGeom prst="rightBrace">
            <a:avLst>
              <a:gd name="adj1" fmla="val 30002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59420" name="Text Box 622"/>
          <p:cNvSpPr txBox="1">
            <a:spLocks noChangeArrowheads="1"/>
          </p:cNvSpPr>
          <p:nvPr/>
        </p:nvSpPr>
        <p:spPr bwMode="auto">
          <a:xfrm>
            <a:off x="4857750" y="2571750"/>
            <a:ext cx="124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/>
              <a:t>Energy spectrum</a:t>
            </a:r>
          </a:p>
        </p:txBody>
      </p:sp>
      <p:sp>
        <p:nvSpPr>
          <p:cNvPr id="129648" name="Text Box 624"/>
          <p:cNvSpPr txBox="1">
            <a:spLocks noChangeArrowheads="1"/>
          </p:cNvSpPr>
          <p:nvPr/>
        </p:nvSpPr>
        <p:spPr bwMode="auto">
          <a:xfrm>
            <a:off x="7643813" y="2441575"/>
            <a:ext cx="1152525" cy="711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000" dirty="0" err="1">
                <a:latin typeface="Arial" pitchFamily="34" charset="0"/>
                <a:ea typeface="+mn-ea"/>
              </a:rPr>
              <a:t>Osc</a:t>
            </a:r>
            <a:r>
              <a:rPr lang="en-US" altLang="ja-JP" sz="2000" dirty="0">
                <a:latin typeface="Arial" pitchFamily="34" charset="0"/>
                <a:ea typeface="+mn-ea"/>
              </a:rPr>
              <a:t>. analysis</a:t>
            </a:r>
          </a:p>
        </p:txBody>
      </p:sp>
      <p:sp>
        <p:nvSpPr>
          <p:cNvPr id="59422" name="Text Box 626"/>
          <p:cNvSpPr txBox="1">
            <a:spLocks noChangeArrowheads="1"/>
          </p:cNvSpPr>
          <p:nvPr/>
        </p:nvSpPr>
        <p:spPr bwMode="auto">
          <a:xfrm>
            <a:off x="6127750" y="1301750"/>
            <a:ext cx="1087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Number</a:t>
            </a:r>
          </a:p>
        </p:txBody>
      </p:sp>
      <p:graphicFrame>
        <p:nvGraphicFramePr>
          <p:cNvPr id="129662" name="Group 638"/>
          <p:cNvGraphicFramePr>
            <a:graphicFrameLocks noGrp="1"/>
          </p:cNvGraphicFramePr>
          <p:nvPr/>
        </p:nvGraphicFramePr>
        <p:xfrm>
          <a:off x="3500438" y="941388"/>
          <a:ext cx="2411412" cy="794640"/>
        </p:xfrm>
        <a:graphic>
          <a:graphicData uri="http://schemas.openxmlformats.org/drawingml/2006/table">
            <a:tbl>
              <a:tblPr/>
              <a:tblGrid>
                <a:gridCol w="241141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158.1</a:t>
                      </a:r>
                      <a:r>
                        <a:rPr kumimoji="1" lang="en-US" altLang="ja-JP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+9.2</a:t>
                      </a:r>
                      <a:r>
                        <a:rPr kumimoji="1" lang="en-US" altLang="ja-JP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-8.6</a:t>
                      </a:r>
                    </a:p>
                  </a:txBody>
                  <a:tcPr marL="90000" marR="36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59431" name="Text Box 4257"/>
          <p:cNvSpPr txBox="1">
            <a:spLocks noChangeArrowheads="1"/>
          </p:cNvSpPr>
          <p:nvPr/>
        </p:nvSpPr>
        <p:spPr bwMode="auto">
          <a:xfrm>
            <a:off x="5572125" y="6149975"/>
            <a:ext cx="272256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>
                <a:cs typeface="Arial" charset="0"/>
              </a:rPr>
              <a:t>reconstructed E</a:t>
            </a:r>
            <a:r>
              <a:rPr lang="en-US" altLang="ja-JP" sz="2000">
                <a:latin typeface="Symbol" pitchFamily="18" charset="2"/>
                <a:cs typeface="Arial" charset="0"/>
              </a:rPr>
              <a:t>n</a:t>
            </a:r>
            <a:r>
              <a:rPr lang="en-US" altLang="ja-JP" sz="2000">
                <a:cs typeface="Arial" charset="0"/>
              </a:rPr>
              <a:t> (GeV)</a:t>
            </a:r>
          </a:p>
        </p:txBody>
      </p:sp>
      <p:pic>
        <p:nvPicPr>
          <p:cNvPr id="59432" name="Picture 42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357563"/>
            <a:ext cx="41640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33" name="Freeform 327"/>
          <p:cNvSpPr>
            <a:spLocks/>
          </p:cNvSpPr>
          <p:nvPr/>
        </p:nvSpPr>
        <p:spPr bwMode="auto">
          <a:xfrm>
            <a:off x="3676650" y="6692900"/>
            <a:ext cx="57150" cy="61913"/>
          </a:xfrm>
          <a:custGeom>
            <a:avLst/>
            <a:gdLst>
              <a:gd name="T0" fmla="*/ 0 w 39"/>
              <a:gd name="T1" fmla="*/ 2147483647 h 50"/>
              <a:gd name="T2" fmla="*/ 0 w 39"/>
              <a:gd name="T3" fmla="*/ 0 h 50"/>
              <a:gd name="T4" fmla="*/ 2147483647 w 39"/>
              <a:gd name="T5" fmla="*/ 0 h 50"/>
              <a:gd name="T6" fmla="*/ 2147483647 w 39"/>
              <a:gd name="T7" fmla="*/ 2147483647 h 50"/>
              <a:gd name="T8" fmla="*/ 2147483647 w 39"/>
              <a:gd name="T9" fmla="*/ 2147483647 h 50"/>
              <a:gd name="T10" fmla="*/ 2147483647 w 39"/>
              <a:gd name="T11" fmla="*/ 2147483647 h 50"/>
              <a:gd name="T12" fmla="*/ 2147483647 w 39"/>
              <a:gd name="T13" fmla="*/ 2147483647 h 50"/>
              <a:gd name="T14" fmla="*/ 2147483647 w 39"/>
              <a:gd name="T15" fmla="*/ 2147483647 h 50"/>
              <a:gd name="T16" fmla="*/ 2147483647 w 39"/>
              <a:gd name="T17" fmla="*/ 2147483647 h 50"/>
              <a:gd name="T18" fmla="*/ 2147483647 w 39"/>
              <a:gd name="T19" fmla="*/ 2147483647 h 50"/>
              <a:gd name="T20" fmla="*/ 2147483647 w 39"/>
              <a:gd name="T21" fmla="*/ 2147483647 h 50"/>
              <a:gd name="T22" fmla="*/ 2147483647 w 39"/>
              <a:gd name="T23" fmla="*/ 2147483647 h 50"/>
              <a:gd name="T24" fmla="*/ 0 w 39"/>
              <a:gd name="T25" fmla="*/ 2147483647 h 5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"/>
              <a:gd name="T40" fmla="*/ 0 h 50"/>
              <a:gd name="T41" fmla="*/ 39 w 39"/>
              <a:gd name="T42" fmla="*/ 50 h 5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" h="50">
                <a:moveTo>
                  <a:pt x="0" y="50"/>
                </a:moveTo>
                <a:lnTo>
                  <a:pt x="0" y="0"/>
                </a:lnTo>
                <a:lnTo>
                  <a:pt x="37" y="0"/>
                </a:lnTo>
                <a:lnTo>
                  <a:pt x="37" y="9"/>
                </a:lnTo>
                <a:lnTo>
                  <a:pt x="10" y="9"/>
                </a:lnTo>
                <a:lnTo>
                  <a:pt x="10" y="19"/>
                </a:lnTo>
                <a:lnTo>
                  <a:pt x="35" y="19"/>
                </a:lnTo>
                <a:lnTo>
                  <a:pt x="35" y="28"/>
                </a:lnTo>
                <a:lnTo>
                  <a:pt x="10" y="28"/>
                </a:lnTo>
                <a:lnTo>
                  <a:pt x="10" y="41"/>
                </a:lnTo>
                <a:lnTo>
                  <a:pt x="39" y="41"/>
                </a:lnTo>
                <a:lnTo>
                  <a:pt x="39" y="50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59434" name="Freeform 328"/>
          <p:cNvSpPr>
            <a:spLocks/>
          </p:cNvSpPr>
          <p:nvPr/>
        </p:nvSpPr>
        <p:spPr bwMode="auto">
          <a:xfrm>
            <a:off x="3741738" y="6715125"/>
            <a:ext cx="46037" cy="41275"/>
          </a:xfrm>
          <a:custGeom>
            <a:avLst/>
            <a:gdLst>
              <a:gd name="T0" fmla="*/ 2147483647 w 32"/>
              <a:gd name="T1" fmla="*/ 2147483647 h 34"/>
              <a:gd name="T2" fmla="*/ 2147483647 w 32"/>
              <a:gd name="T3" fmla="*/ 2147483647 h 34"/>
              <a:gd name="T4" fmla="*/ 2147483647 w 32"/>
              <a:gd name="T5" fmla="*/ 2147483647 h 34"/>
              <a:gd name="T6" fmla="*/ 2147483647 w 32"/>
              <a:gd name="T7" fmla="*/ 2147483647 h 34"/>
              <a:gd name="T8" fmla="*/ 2147483647 w 32"/>
              <a:gd name="T9" fmla="*/ 2147483647 h 34"/>
              <a:gd name="T10" fmla="*/ 2147483647 w 32"/>
              <a:gd name="T11" fmla="*/ 2147483647 h 34"/>
              <a:gd name="T12" fmla="*/ 2147483647 w 32"/>
              <a:gd name="T13" fmla="*/ 2147483647 h 34"/>
              <a:gd name="T14" fmla="*/ 2147483647 w 32"/>
              <a:gd name="T15" fmla="*/ 2147483647 h 34"/>
              <a:gd name="T16" fmla="*/ 2147483647 w 32"/>
              <a:gd name="T17" fmla="*/ 2147483647 h 34"/>
              <a:gd name="T18" fmla="*/ 2147483647 w 32"/>
              <a:gd name="T19" fmla="*/ 0 h 34"/>
              <a:gd name="T20" fmla="*/ 2147483647 w 32"/>
              <a:gd name="T21" fmla="*/ 0 h 34"/>
              <a:gd name="T22" fmla="*/ 2147483647 w 32"/>
              <a:gd name="T23" fmla="*/ 0 h 34"/>
              <a:gd name="T24" fmla="*/ 2147483647 w 32"/>
              <a:gd name="T25" fmla="*/ 0 h 34"/>
              <a:gd name="T26" fmla="*/ 2147483647 w 32"/>
              <a:gd name="T27" fmla="*/ 0 h 34"/>
              <a:gd name="T28" fmla="*/ 2147483647 w 32"/>
              <a:gd name="T29" fmla="*/ 2147483647 h 34"/>
              <a:gd name="T30" fmla="*/ 2147483647 w 32"/>
              <a:gd name="T31" fmla="*/ 2147483647 h 34"/>
              <a:gd name="T32" fmla="*/ 2147483647 w 32"/>
              <a:gd name="T33" fmla="*/ 2147483647 h 34"/>
              <a:gd name="T34" fmla="*/ 2147483647 w 32"/>
              <a:gd name="T35" fmla="*/ 2147483647 h 34"/>
              <a:gd name="T36" fmla="*/ 2147483647 w 32"/>
              <a:gd name="T37" fmla="*/ 2147483647 h 34"/>
              <a:gd name="T38" fmla="*/ 2147483647 w 32"/>
              <a:gd name="T39" fmla="*/ 2147483647 h 34"/>
              <a:gd name="T40" fmla="*/ 2147483647 w 32"/>
              <a:gd name="T41" fmla="*/ 2147483647 h 34"/>
              <a:gd name="T42" fmla="*/ 2147483647 w 32"/>
              <a:gd name="T43" fmla="*/ 2147483647 h 34"/>
              <a:gd name="T44" fmla="*/ 2147483647 w 32"/>
              <a:gd name="T45" fmla="*/ 2147483647 h 34"/>
              <a:gd name="T46" fmla="*/ 2147483647 w 32"/>
              <a:gd name="T47" fmla="*/ 2147483647 h 34"/>
              <a:gd name="T48" fmla="*/ 2147483647 w 32"/>
              <a:gd name="T49" fmla="*/ 2147483647 h 34"/>
              <a:gd name="T50" fmla="*/ 2147483647 w 32"/>
              <a:gd name="T51" fmla="*/ 2147483647 h 34"/>
              <a:gd name="T52" fmla="*/ 2147483647 w 32"/>
              <a:gd name="T53" fmla="*/ 2147483647 h 34"/>
              <a:gd name="T54" fmla="*/ 2147483647 w 32"/>
              <a:gd name="T55" fmla="*/ 2147483647 h 34"/>
              <a:gd name="T56" fmla="*/ 2147483647 w 32"/>
              <a:gd name="T57" fmla="*/ 2147483647 h 34"/>
              <a:gd name="T58" fmla="*/ 0 w 32"/>
              <a:gd name="T59" fmla="*/ 2147483647 h 34"/>
              <a:gd name="T60" fmla="*/ 0 w 32"/>
              <a:gd name="T61" fmla="*/ 2147483647 h 34"/>
              <a:gd name="T62" fmla="*/ 2147483647 w 32"/>
              <a:gd name="T63" fmla="*/ 0 h 34"/>
              <a:gd name="T64" fmla="*/ 2147483647 w 32"/>
              <a:gd name="T65" fmla="*/ 0 h 34"/>
              <a:gd name="T66" fmla="*/ 2147483647 w 32"/>
              <a:gd name="T67" fmla="*/ 2147483647 h 34"/>
              <a:gd name="T68" fmla="*/ 2147483647 w 32"/>
              <a:gd name="T69" fmla="*/ 2147483647 h 34"/>
              <a:gd name="T70" fmla="*/ 2147483647 w 32"/>
              <a:gd name="T71" fmla="*/ 2147483647 h 3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"/>
              <a:gd name="T109" fmla="*/ 0 h 34"/>
              <a:gd name="T110" fmla="*/ 32 w 32"/>
              <a:gd name="T111" fmla="*/ 34 h 3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" h="34">
                <a:moveTo>
                  <a:pt x="18" y="24"/>
                </a:moveTo>
                <a:lnTo>
                  <a:pt x="24" y="14"/>
                </a:lnTo>
                <a:lnTo>
                  <a:pt x="26" y="12"/>
                </a:lnTo>
                <a:lnTo>
                  <a:pt x="26" y="9"/>
                </a:lnTo>
                <a:lnTo>
                  <a:pt x="26" y="8"/>
                </a:lnTo>
                <a:lnTo>
                  <a:pt x="26" y="6"/>
                </a:lnTo>
                <a:lnTo>
                  <a:pt x="26" y="5"/>
                </a:lnTo>
                <a:lnTo>
                  <a:pt x="26" y="4"/>
                </a:lnTo>
                <a:lnTo>
                  <a:pt x="26" y="1"/>
                </a:lnTo>
                <a:lnTo>
                  <a:pt x="26" y="0"/>
                </a:lnTo>
                <a:lnTo>
                  <a:pt x="27" y="0"/>
                </a:lnTo>
                <a:lnTo>
                  <a:pt x="28" y="0"/>
                </a:lnTo>
                <a:lnTo>
                  <a:pt x="30" y="0"/>
                </a:lnTo>
                <a:lnTo>
                  <a:pt x="31" y="0"/>
                </a:lnTo>
                <a:lnTo>
                  <a:pt x="32" y="1"/>
                </a:lnTo>
                <a:lnTo>
                  <a:pt x="32" y="3"/>
                </a:lnTo>
                <a:lnTo>
                  <a:pt x="32" y="4"/>
                </a:lnTo>
                <a:lnTo>
                  <a:pt x="32" y="5"/>
                </a:lnTo>
                <a:lnTo>
                  <a:pt x="31" y="8"/>
                </a:lnTo>
                <a:lnTo>
                  <a:pt x="30" y="12"/>
                </a:lnTo>
                <a:lnTo>
                  <a:pt x="23" y="19"/>
                </a:lnTo>
                <a:lnTo>
                  <a:pt x="15" y="34"/>
                </a:lnTo>
                <a:lnTo>
                  <a:pt x="6" y="12"/>
                </a:lnTo>
                <a:lnTo>
                  <a:pt x="5" y="6"/>
                </a:lnTo>
                <a:lnTo>
                  <a:pt x="4" y="5"/>
                </a:lnTo>
                <a:lnTo>
                  <a:pt x="2" y="4"/>
                </a:lnTo>
                <a:lnTo>
                  <a:pt x="1" y="3"/>
                </a:lnTo>
                <a:lnTo>
                  <a:pt x="0" y="3"/>
                </a:lnTo>
                <a:lnTo>
                  <a:pt x="0" y="1"/>
                </a:lnTo>
                <a:lnTo>
                  <a:pt x="8" y="0"/>
                </a:lnTo>
                <a:lnTo>
                  <a:pt x="10" y="4"/>
                </a:lnTo>
                <a:lnTo>
                  <a:pt x="11" y="8"/>
                </a:lnTo>
                <a:lnTo>
                  <a:pt x="1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59435" name="Freeform 329"/>
          <p:cNvSpPr>
            <a:spLocks/>
          </p:cNvSpPr>
          <p:nvPr/>
        </p:nvSpPr>
        <p:spPr bwMode="auto">
          <a:xfrm>
            <a:off x="3798888" y="6680200"/>
            <a:ext cx="22225" cy="30163"/>
          </a:xfrm>
          <a:custGeom>
            <a:avLst/>
            <a:gdLst>
              <a:gd name="T0" fmla="*/ 2147483647 w 15"/>
              <a:gd name="T1" fmla="*/ 2147483647 h 25"/>
              <a:gd name="T2" fmla="*/ 0 w 15"/>
              <a:gd name="T3" fmla="*/ 2147483647 h 25"/>
              <a:gd name="T4" fmla="*/ 0 w 15"/>
              <a:gd name="T5" fmla="*/ 0 h 25"/>
              <a:gd name="T6" fmla="*/ 2147483647 w 15"/>
              <a:gd name="T7" fmla="*/ 0 h 25"/>
              <a:gd name="T8" fmla="*/ 2147483647 w 15"/>
              <a:gd name="T9" fmla="*/ 2147483647 h 25"/>
              <a:gd name="T10" fmla="*/ 2147483647 w 15"/>
              <a:gd name="T11" fmla="*/ 2147483647 h 25"/>
              <a:gd name="T12" fmla="*/ 2147483647 w 15"/>
              <a:gd name="T13" fmla="*/ 0 h 25"/>
              <a:gd name="T14" fmla="*/ 2147483647 w 15"/>
              <a:gd name="T15" fmla="*/ 0 h 25"/>
              <a:gd name="T16" fmla="*/ 2147483647 w 15"/>
              <a:gd name="T17" fmla="*/ 0 h 25"/>
              <a:gd name="T18" fmla="*/ 2147483647 w 15"/>
              <a:gd name="T19" fmla="*/ 0 h 25"/>
              <a:gd name="T20" fmla="*/ 2147483647 w 15"/>
              <a:gd name="T21" fmla="*/ 2147483647 h 25"/>
              <a:gd name="T22" fmla="*/ 2147483647 w 15"/>
              <a:gd name="T23" fmla="*/ 2147483647 h 25"/>
              <a:gd name="T24" fmla="*/ 2147483647 w 15"/>
              <a:gd name="T25" fmla="*/ 2147483647 h 25"/>
              <a:gd name="T26" fmla="*/ 2147483647 w 15"/>
              <a:gd name="T27" fmla="*/ 2147483647 h 25"/>
              <a:gd name="T28" fmla="*/ 2147483647 w 15"/>
              <a:gd name="T29" fmla="*/ 2147483647 h 25"/>
              <a:gd name="T30" fmla="*/ 2147483647 w 15"/>
              <a:gd name="T31" fmla="*/ 2147483647 h 25"/>
              <a:gd name="T32" fmla="*/ 2147483647 w 15"/>
              <a:gd name="T33" fmla="*/ 2147483647 h 25"/>
              <a:gd name="T34" fmla="*/ 2147483647 w 15"/>
              <a:gd name="T35" fmla="*/ 2147483647 h 25"/>
              <a:gd name="T36" fmla="*/ 2147483647 w 15"/>
              <a:gd name="T37" fmla="*/ 2147483647 h 25"/>
              <a:gd name="T38" fmla="*/ 2147483647 w 15"/>
              <a:gd name="T39" fmla="*/ 2147483647 h 25"/>
              <a:gd name="T40" fmla="*/ 2147483647 w 15"/>
              <a:gd name="T41" fmla="*/ 2147483647 h 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"/>
              <a:gd name="T64" fmla="*/ 0 h 25"/>
              <a:gd name="T65" fmla="*/ 15 w 15"/>
              <a:gd name="T66" fmla="*/ 25 h 2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" h="25">
                <a:moveTo>
                  <a:pt x="6" y="25"/>
                </a:moveTo>
                <a:lnTo>
                  <a:pt x="0" y="25"/>
                </a:lnTo>
                <a:lnTo>
                  <a:pt x="0" y="0"/>
                </a:lnTo>
                <a:lnTo>
                  <a:pt x="6" y="0"/>
                </a:lnTo>
                <a:lnTo>
                  <a:pt x="6" y="3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4" y="0"/>
                </a:lnTo>
                <a:lnTo>
                  <a:pt x="15" y="1"/>
                </a:lnTo>
                <a:lnTo>
                  <a:pt x="14" y="7"/>
                </a:lnTo>
                <a:lnTo>
                  <a:pt x="11" y="6"/>
                </a:lnTo>
                <a:lnTo>
                  <a:pt x="10" y="6"/>
                </a:lnTo>
                <a:lnTo>
                  <a:pt x="9" y="6"/>
                </a:lnTo>
                <a:lnTo>
                  <a:pt x="9" y="7"/>
                </a:lnTo>
                <a:lnTo>
                  <a:pt x="7" y="7"/>
                </a:lnTo>
                <a:lnTo>
                  <a:pt x="6" y="10"/>
                </a:lnTo>
                <a:lnTo>
                  <a:pt x="6" y="13"/>
                </a:lnTo>
                <a:lnTo>
                  <a:pt x="6" y="18"/>
                </a:lnTo>
                <a:lnTo>
                  <a:pt x="6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59436" name="Freeform 330"/>
          <p:cNvSpPr>
            <a:spLocks noEditPoints="1"/>
          </p:cNvSpPr>
          <p:nvPr/>
        </p:nvSpPr>
        <p:spPr bwMode="auto">
          <a:xfrm>
            <a:off x="3822700" y="6680200"/>
            <a:ext cx="34925" cy="30163"/>
          </a:xfrm>
          <a:custGeom>
            <a:avLst/>
            <a:gdLst>
              <a:gd name="T0" fmla="*/ 2147483647 w 24"/>
              <a:gd name="T1" fmla="*/ 2147483647 h 25"/>
              <a:gd name="T2" fmla="*/ 2147483647 w 24"/>
              <a:gd name="T3" fmla="*/ 2147483647 h 25"/>
              <a:gd name="T4" fmla="*/ 2147483647 w 24"/>
              <a:gd name="T5" fmla="*/ 2147483647 h 25"/>
              <a:gd name="T6" fmla="*/ 2147483647 w 24"/>
              <a:gd name="T7" fmla="*/ 2147483647 h 25"/>
              <a:gd name="T8" fmla="*/ 2147483647 w 24"/>
              <a:gd name="T9" fmla="*/ 2147483647 h 25"/>
              <a:gd name="T10" fmla="*/ 2147483647 w 24"/>
              <a:gd name="T11" fmla="*/ 2147483647 h 25"/>
              <a:gd name="T12" fmla="*/ 2147483647 w 24"/>
              <a:gd name="T13" fmla="*/ 2147483647 h 25"/>
              <a:gd name="T14" fmla="*/ 2147483647 w 24"/>
              <a:gd name="T15" fmla="*/ 2147483647 h 25"/>
              <a:gd name="T16" fmla="*/ 2147483647 w 24"/>
              <a:gd name="T17" fmla="*/ 2147483647 h 25"/>
              <a:gd name="T18" fmla="*/ 0 w 24"/>
              <a:gd name="T19" fmla="*/ 2147483647 h 25"/>
              <a:gd name="T20" fmla="*/ 0 w 24"/>
              <a:gd name="T21" fmla="*/ 2147483647 h 25"/>
              <a:gd name="T22" fmla="*/ 0 w 24"/>
              <a:gd name="T23" fmla="*/ 2147483647 h 25"/>
              <a:gd name="T24" fmla="*/ 2147483647 w 24"/>
              <a:gd name="T25" fmla="*/ 2147483647 h 25"/>
              <a:gd name="T26" fmla="*/ 2147483647 w 24"/>
              <a:gd name="T27" fmla="*/ 2147483647 h 25"/>
              <a:gd name="T28" fmla="*/ 2147483647 w 24"/>
              <a:gd name="T29" fmla="*/ 2147483647 h 25"/>
              <a:gd name="T30" fmla="*/ 2147483647 w 24"/>
              <a:gd name="T31" fmla="*/ 0 h 25"/>
              <a:gd name="T32" fmla="*/ 2147483647 w 24"/>
              <a:gd name="T33" fmla="*/ 0 h 25"/>
              <a:gd name="T34" fmla="*/ 2147483647 w 24"/>
              <a:gd name="T35" fmla="*/ 0 h 25"/>
              <a:gd name="T36" fmla="*/ 2147483647 w 24"/>
              <a:gd name="T37" fmla="*/ 2147483647 h 25"/>
              <a:gd name="T38" fmla="*/ 2147483647 w 24"/>
              <a:gd name="T39" fmla="*/ 2147483647 h 25"/>
              <a:gd name="T40" fmla="*/ 2147483647 w 24"/>
              <a:gd name="T41" fmla="*/ 2147483647 h 25"/>
              <a:gd name="T42" fmla="*/ 2147483647 w 24"/>
              <a:gd name="T43" fmla="*/ 2147483647 h 25"/>
              <a:gd name="T44" fmla="*/ 2147483647 w 24"/>
              <a:gd name="T45" fmla="*/ 2147483647 h 25"/>
              <a:gd name="T46" fmla="*/ 2147483647 w 24"/>
              <a:gd name="T47" fmla="*/ 2147483647 h 25"/>
              <a:gd name="T48" fmla="*/ 2147483647 w 24"/>
              <a:gd name="T49" fmla="*/ 2147483647 h 25"/>
              <a:gd name="T50" fmla="*/ 2147483647 w 24"/>
              <a:gd name="T51" fmla="*/ 2147483647 h 25"/>
              <a:gd name="T52" fmla="*/ 2147483647 w 24"/>
              <a:gd name="T53" fmla="*/ 2147483647 h 25"/>
              <a:gd name="T54" fmla="*/ 2147483647 w 24"/>
              <a:gd name="T55" fmla="*/ 2147483647 h 25"/>
              <a:gd name="T56" fmla="*/ 2147483647 w 24"/>
              <a:gd name="T57" fmla="*/ 2147483647 h 25"/>
              <a:gd name="T58" fmla="*/ 2147483647 w 24"/>
              <a:gd name="T59" fmla="*/ 2147483647 h 25"/>
              <a:gd name="T60" fmla="*/ 2147483647 w 24"/>
              <a:gd name="T61" fmla="*/ 2147483647 h 25"/>
              <a:gd name="T62" fmla="*/ 2147483647 w 24"/>
              <a:gd name="T63" fmla="*/ 2147483647 h 25"/>
              <a:gd name="T64" fmla="*/ 2147483647 w 24"/>
              <a:gd name="T65" fmla="*/ 2147483647 h 25"/>
              <a:gd name="T66" fmla="*/ 2147483647 w 24"/>
              <a:gd name="T67" fmla="*/ 2147483647 h 25"/>
              <a:gd name="T68" fmla="*/ 2147483647 w 24"/>
              <a:gd name="T69" fmla="*/ 2147483647 h 25"/>
              <a:gd name="T70" fmla="*/ 2147483647 w 24"/>
              <a:gd name="T71" fmla="*/ 2147483647 h 25"/>
              <a:gd name="T72" fmla="*/ 2147483647 w 24"/>
              <a:gd name="T73" fmla="*/ 2147483647 h 25"/>
              <a:gd name="T74" fmla="*/ 2147483647 w 24"/>
              <a:gd name="T75" fmla="*/ 2147483647 h 25"/>
              <a:gd name="T76" fmla="*/ 2147483647 w 24"/>
              <a:gd name="T77" fmla="*/ 2147483647 h 25"/>
              <a:gd name="T78" fmla="*/ 2147483647 w 24"/>
              <a:gd name="T79" fmla="*/ 2147483647 h 25"/>
              <a:gd name="T80" fmla="*/ 2147483647 w 24"/>
              <a:gd name="T81" fmla="*/ 2147483647 h 25"/>
              <a:gd name="T82" fmla="*/ 2147483647 w 24"/>
              <a:gd name="T83" fmla="*/ 2147483647 h 2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"/>
              <a:gd name="T127" fmla="*/ 0 h 25"/>
              <a:gd name="T128" fmla="*/ 24 w 24"/>
              <a:gd name="T129" fmla="*/ 25 h 2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" h="25">
                <a:moveTo>
                  <a:pt x="17" y="18"/>
                </a:moveTo>
                <a:lnTo>
                  <a:pt x="24" y="18"/>
                </a:lnTo>
                <a:lnTo>
                  <a:pt x="22" y="22"/>
                </a:lnTo>
                <a:lnTo>
                  <a:pt x="20" y="24"/>
                </a:lnTo>
                <a:lnTo>
                  <a:pt x="16" y="25"/>
                </a:lnTo>
                <a:lnTo>
                  <a:pt x="12" y="25"/>
                </a:lnTo>
                <a:lnTo>
                  <a:pt x="8" y="25"/>
                </a:lnTo>
                <a:lnTo>
                  <a:pt x="5" y="24"/>
                </a:lnTo>
                <a:lnTo>
                  <a:pt x="3" y="22"/>
                </a:lnTo>
                <a:lnTo>
                  <a:pt x="0" y="18"/>
                </a:lnTo>
                <a:lnTo>
                  <a:pt x="0" y="13"/>
                </a:lnTo>
                <a:lnTo>
                  <a:pt x="0" y="9"/>
                </a:lnTo>
                <a:lnTo>
                  <a:pt x="2" y="6"/>
                </a:lnTo>
                <a:lnTo>
                  <a:pt x="3" y="3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6" y="0"/>
                </a:lnTo>
                <a:lnTo>
                  <a:pt x="18" y="1"/>
                </a:lnTo>
                <a:lnTo>
                  <a:pt x="21" y="3"/>
                </a:lnTo>
                <a:lnTo>
                  <a:pt x="22" y="6"/>
                </a:lnTo>
                <a:lnTo>
                  <a:pt x="24" y="10"/>
                </a:lnTo>
                <a:lnTo>
                  <a:pt x="24" y="15"/>
                </a:lnTo>
                <a:lnTo>
                  <a:pt x="7" y="15"/>
                </a:lnTo>
                <a:lnTo>
                  <a:pt x="7" y="18"/>
                </a:lnTo>
                <a:lnTo>
                  <a:pt x="8" y="19"/>
                </a:lnTo>
                <a:lnTo>
                  <a:pt x="11" y="20"/>
                </a:lnTo>
                <a:lnTo>
                  <a:pt x="12" y="20"/>
                </a:lnTo>
                <a:lnTo>
                  <a:pt x="14" y="20"/>
                </a:lnTo>
                <a:lnTo>
                  <a:pt x="16" y="20"/>
                </a:lnTo>
                <a:lnTo>
                  <a:pt x="16" y="19"/>
                </a:lnTo>
                <a:lnTo>
                  <a:pt x="17" y="18"/>
                </a:lnTo>
                <a:close/>
                <a:moveTo>
                  <a:pt x="17" y="11"/>
                </a:moveTo>
                <a:lnTo>
                  <a:pt x="17" y="7"/>
                </a:lnTo>
                <a:lnTo>
                  <a:pt x="16" y="6"/>
                </a:lnTo>
                <a:lnTo>
                  <a:pt x="14" y="5"/>
                </a:lnTo>
                <a:lnTo>
                  <a:pt x="12" y="5"/>
                </a:lnTo>
                <a:lnTo>
                  <a:pt x="11" y="5"/>
                </a:lnTo>
                <a:lnTo>
                  <a:pt x="8" y="6"/>
                </a:lnTo>
                <a:lnTo>
                  <a:pt x="7" y="9"/>
                </a:lnTo>
                <a:lnTo>
                  <a:pt x="7" y="11"/>
                </a:lnTo>
                <a:lnTo>
                  <a:pt x="17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59437" name="Freeform 331"/>
          <p:cNvSpPr>
            <a:spLocks/>
          </p:cNvSpPr>
          <p:nvPr/>
        </p:nvSpPr>
        <p:spPr bwMode="auto">
          <a:xfrm>
            <a:off x="3862388" y="6680200"/>
            <a:ext cx="34925" cy="30163"/>
          </a:xfrm>
          <a:custGeom>
            <a:avLst/>
            <a:gdLst>
              <a:gd name="T0" fmla="*/ 2147483647 w 24"/>
              <a:gd name="T1" fmla="*/ 2147483647 h 25"/>
              <a:gd name="T2" fmla="*/ 2147483647 w 24"/>
              <a:gd name="T3" fmla="*/ 2147483647 h 25"/>
              <a:gd name="T4" fmla="*/ 2147483647 w 24"/>
              <a:gd name="T5" fmla="*/ 2147483647 h 25"/>
              <a:gd name="T6" fmla="*/ 2147483647 w 24"/>
              <a:gd name="T7" fmla="*/ 2147483647 h 25"/>
              <a:gd name="T8" fmla="*/ 2147483647 w 24"/>
              <a:gd name="T9" fmla="*/ 2147483647 h 25"/>
              <a:gd name="T10" fmla="*/ 2147483647 w 24"/>
              <a:gd name="T11" fmla="*/ 2147483647 h 25"/>
              <a:gd name="T12" fmla="*/ 2147483647 w 24"/>
              <a:gd name="T13" fmla="*/ 2147483647 h 25"/>
              <a:gd name="T14" fmla="*/ 2147483647 w 24"/>
              <a:gd name="T15" fmla="*/ 2147483647 h 25"/>
              <a:gd name="T16" fmla="*/ 2147483647 w 24"/>
              <a:gd name="T17" fmla="*/ 2147483647 h 25"/>
              <a:gd name="T18" fmla="*/ 2147483647 w 24"/>
              <a:gd name="T19" fmla="*/ 2147483647 h 25"/>
              <a:gd name="T20" fmla="*/ 2147483647 w 24"/>
              <a:gd name="T21" fmla="*/ 2147483647 h 25"/>
              <a:gd name="T22" fmla="*/ 2147483647 w 24"/>
              <a:gd name="T23" fmla="*/ 2147483647 h 25"/>
              <a:gd name="T24" fmla="*/ 2147483647 w 24"/>
              <a:gd name="T25" fmla="*/ 2147483647 h 25"/>
              <a:gd name="T26" fmla="*/ 2147483647 w 24"/>
              <a:gd name="T27" fmla="*/ 2147483647 h 25"/>
              <a:gd name="T28" fmla="*/ 2147483647 w 24"/>
              <a:gd name="T29" fmla="*/ 2147483647 h 25"/>
              <a:gd name="T30" fmla="*/ 2147483647 w 24"/>
              <a:gd name="T31" fmla="*/ 2147483647 h 25"/>
              <a:gd name="T32" fmla="*/ 2147483647 w 24"/>
              <a:gd name="T33" fmla="*/ 2147483647 h 25"/>
              <a:gd name="T34" fmla="*/ 2147483647 w 24"/>
              <a:gd name="T35" fmla="*/ 2147483647 h 25"/>
              <a:gd name="T36" fmla="*/ 2147483647 w 24"/>
              <a:gd name="T37" fmla="*/ 2147483647 h 25"/>
              <a:gd name="T38" fmla="*/ 2147483647 w 24"/>
              <a:gd name="T39" fmla="*/ 2147483647 h 25"/>
              <a:gd name="T40" fmla="*/ 2147483647 w 24"/>
              <a:gd name="T41" fmla="*/ 2147483647 h 25"/>
              <a:gd name="T42" fmla="*/ 2147483647 w 24"/>
              <a:gd name="T43" fmla="*/ 2147483647 h 25"/>
              <a:gd name="T44" fmla="*/ 2147483647 w 24"/>
              <a:gd name="T45" fmla="*/ 2147483647 h 25"/>
              <a:gd name="T46" fmla="*/ 2147483647 w 24"/>
              <a:gd name="T47" fmla="*/ 2147483647 h 25"/>
              <a:gd name="T48" fmla="*/ 2147483647 w 24"/>
              <a:gd name="T49" fmla="*/ 2147483647 h 25"/>
              <a:gd name="T50" fmla="*/ 2147483647 w 24"/>
              <a:gd name="T51" fmla="*/ 2147483647 h 25"/>
              <a:gd name="T52" fmla="*/ 2147483647 w 24"/>
              <a:gd name="T53" fmla="*/ 2147483647 h 25"/>
              <a:gd name="T54" fmla="*/ 2147483647 w 24"/>
              <a:gd name="T55" fmla="*/ 2147483647 h 25"/>
              <a:gd name="T56" fmla="*/ 0 w 24"/>
              <a:gd name="T57" fmla="*/ 2147483647 h 25"/>
              <a:gd name="T58" fmla="*/ 2147483647 w 24"/>
              <a:gd name="T59" fmla="*/ 2147483647 h 25"/>
              <a:gd name="T60" fmla="*/ 2147483647 w 24"/>
              <a:gd name="T61" fmla="*/ 2147483647 h 25"/>
              <a:gd name="T62" fmla="*/ 2147483647 w 24"/>
              <a:gd name="T63" fmla="*/ 2147483647 h 25"/>
              <a:gd name="T64" fmla="*/ 2147483647 w 24"/>
              <a:gd name="T65" fmla="*/ 2147483647 h 25"/>
              <a:gd name="T66" fmla="*/ 2147483647 w 24"/>
              <a:gd name="T67" fmla="*/ 0 h 25"/>
              <a:gd name="T68" fmla="*/ 2147483647 w 24"/>
              <a:gd name="T69" fmla="*/ 0 h 25"/>
              <a:gd name="T70" fmla="*/ 2147483647 w 24"/>
              <a:gd name="T71" fmla="*/ 0 h 25"/>
              <a:gd name="T72" fmla="*/ 2147483647 w 24"/>
              <a:gd name="T73" fmla="*/ 2147483647 h 25"/>
              <a:gd name="T74" fmla="*/ 2147483647 w 24"/>
              <a:gd name="T75" fmla="*/ 2147483647 h 25"/>
              <a:gd name="T76" fmla="*/ 2147483647 w 24"/>
              <a:gd name="T77" fmla="*/ 2147483647 h 2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4"/>
              <a:gd name="T118" fmla="*/ 0 h 25"/>
              <a:gd name="T119" fmla="*/ 24 w 24"/>
              <a:gd name="T120" fmla="*/ 25 h 2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4" h="25">
                <a:moveTo>
                  <a:pt x="24" y="7"/>
                </a:moveTo>
                <a:lnTo>
                  <a:pt x="17" y="9"/>
                </a:lnTo>
                <a:lnTo>
                  <a:pt x="17" y="7"/>
                </a:lnTo>
                <a:lnTo>
                  <a:pt x="16" y="6"/>
                </a:lnTo>
                <a:lnTo>
                  <a:pt x="15" y="5"/>
                </a:lnTo>
                <a:lnTo>
                  <a:pt x="12" y="5"/>
                </a:lnTo>
                <a:lnTo>
                  <a:pt x="11" y="5"/>
                </a:lnTo>
                <a:lnTo>
                  <a:pt x="9" y="6"/>
                </a:lnTo>
                <a:lnTo>
                  <a:pt x="8" y="9"/>
                </a:lnTo>
                <a:lnTo>
                  <a:pt x="7" y="13"/>
                </a:lnTo>
                <a:lnTo>
                  <a:pt x="8" y="16"/>
                </a:lnTo>
                <a:lnTo>
                  <a:pt x="9" y="19"/>
                </a:lnTo>
                <a:lnTo>
                  <a:pt x="11" y="20"/>
                </a:lnTo>
                <a:lnTo>
                  <a:pt x="13" y="20"/>
                </a:lnTo>
                <a:lnTo>
                  <a:pt x="15" y="20"/>
                </a:lnTo>
                <a:lnTo>
                  <a:pt x="16" y="20"/>
                </a:lnTo>
                <a:lnTo>
                  <a:pt x="17" y="18"/>
                </a:lnTo>
                <a:lnTo>
                  <a:pt x="17" y="15"/>
                </a:lnTo>
                <a:lnTo>
                  <a:pt x="24" y="16"/>
                </a:lnTo>
                <a:lnTo>
                  <a:pt x="22" y="20"/>
                </a:lnTo>
                <a:lnTo>
                  <a:pt x="20" y="24"/>
                </a:lnTo>
                <a:lnTo>
                  <a:pt x="17" y="25"/>
                </a:lnTo>
                <a:lnTo>
                  <a:pt x="13" y="25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2" y="20"/>
                </a:lnTo>
                <a:lnTo>
                  <a:pt x="2" y="16"/>
                </a:lnTo>
                <a:lnTo>
                  <a:pt x="0" y="13"/>
                </a:lnTo>
                <a:lnTo>
                  <a:pt x="2" y="9"/>
                </a:lnTo>
                <a:lnTo>
                  <a:pt x="2" y="6"/>
                </a:lnTo>
                <a:lnTo>
                  <a:pt x="4" y="3"/>
                </a:lnTo>
                <a:lnTo>
                  <a:pt x="7" y="1"/>
                </a:lnTo>
                <a:lnTo>
                  <a:pt x="9" y="0"/>
                </a:lnTo>
                <a:lnTo>
                  <a:pt x="13" y="0"/>
                </a:lnTo>
                <a:lnTo>
                  <a:pt x="17" y="0"/>
                </a:lnTo>
                <a:lnTo>
                  <a:pt x="20" y="1"/>
                </a:lnTo>
                <a:lnTo>
                  <a:pt x="22" y="3"/>
                </a:lnTo>
                <a:lnTo>
                  <a:pt x="24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23" name="Rectangle 4253"/>
          <p:cNvSpPr>
            <a:spLocks noChangeArrowheads="1"/>
          </p:cNvSpPr>
          <p:nvPr/>
        </p:nvSpPr>
        <p:spPr bwMode="auto">
          <a:xfrm>
            <a:off x="3589338" y="4605338"/>
            <a:ext cx="1543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No oscillation</a:t>
            </a:r>
          </a:p>
        </p:txBody>
      </p:sp>
      <p:sp>
        <p:nvSpPr>
          <p:cNvPr id="59439" name="Rectangle 4254"/>
          <p:cNvSpPr>
            <a:spLocks noChangeArrowheads="1"/>
          </p:cNvSpPr>
          <p:nvPr/>
        </p:nvSpPr>
        <p:spPr bwMode="auto">
          <a:xfrm>
            <a:off x="4164013" y="5081588"/>
            <a:ext cx="8826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CC3300"/>
                </a:solidFill>
                <a:cs typeface="Arial" charset="0"/>
              </a:rPr>
              <a:t>Best fit</a:t>
            </a:r>
          </a:p>
        </p:txBody>
      </p:sp>
      <p:sp>
        <p:nvSpPr>
          <p:cNvPr id="59440" name="Text Box 4262"/>
          <p:cNvSpPr txBox="1">
            <a:spLocks noChangeArrowheads="1"/>
          </p:cNvSpPr>
          <p:nvPr/>
        </p:nvSpPr>
        <p:spPr bwMode="auto">
          <a:xfrm>
            <a:off x="3228975" y="3654425"/>
            <a:ext cx="2124075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cs typeface="Arial" charset="0"/>
              </a:rPr>
              <a:t>MC normalization: number of events (58)</a:t>
            </a:r>
          </a:p>
        </p:txBody>
      </p:sp>
      <p:sp>
        <p:nvSpPr>
          <p:cNvPr id="29" name="Line 4271"/>
          <p:cNvSpPr>
            <a:spLocks noChangeShapeType="1"/>
          </p:cNvSpPr>
          <p:nvPr/>
        </p:nvSpPr>
        <p:spPr bwMode="auto">
          <a:xfrm flipH="1">
            <a:off x="2868613" y="4784725"/>
            <a:ext cx="720725" cy="357188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442" name="Line 4272"/>
          <p:cNvSpPr>
            <a:spLocks noChangeShapeType="1"/>
          </p:cNvSpPr>
          <p:nvPr/>
        </p:nvSpPr>
        <p:spPr bwMode="auto">
          <a:xfrm flipH="1">
            <a:off x="3300413" y="5260975"/>
            <a:ext cx="863600" cy="11906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9443" name="AutoShape 4264"/>
          <p:cNvSpPr>
            <a:spLocks noChangeArrowheads="1"/>
          </p:cNvSpPr>
          <p:nvPr/>
        </p:nvSpPr>
        <p:spPr bwMode="auto">
          <a:xfrm flipV="1">
            <a:off x="2428875" y="4357688"/>
            <a:ext cx="288925" cy="647700"/>
          </a:xfrm>
          <a:prstGeom prst="up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ja-JP">
              <a:cs typeface="Arial" charset="0"/>
            </a:endParaRPr>
          </a:p>
        </p:txBody>
      </p:sp>
      <p:sp>
        <p:nvSpPr>
          <p:cNvPr id="32" name="屈折矢印 31"/>
          <p:cNvSpPr/>
          <p:nvPr/>
        </p:nvSpPr>
        <p:spPr>
          <a:xfrm flipV="1">
            <a:off x="3714750" y="2227263"/>
            <a:ext cx="1071563" cy="10001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9445" name="テキスト ボックス 27"/>
          <p:cNvSpPr txBox="1">
            <a:spLocks noChangeArrowheads="1"/>
          </p:cNvSpPr>
          <p:nvPr/>
        </p:nvSpPr>
        <p:spPr bwMode="auto">
          <a:xfrm>
            <a:off x="7072313" y="642938"/>
            <a:ext cx="207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/>
              <a:t>hep-ex/0606032,  </a:t>
            </a:r>
          </a:p>
          <a:p>
            <a:r>
              <a:rPr lang="en-US" altLang="ja-JP" sz="1400"/>
              <a:t>R.Terri, in this meeting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42938"/>
          </a:xfrm>
          <a:solidFill>
            <a:schemeClr val="tx2"/>
          </a:solidFill>
        </p:spPr>
        <p:txBody>
          <a:bodyPr lIns="0" tIns="0" rIns="0" bIns="0" rtlCol="0">
            <a:normAutofit fontScale="90000"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GB" altLang="ja-JP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  <a:cs typeface="Arial" pitchFamily="34" charset="0"/>
              </a:rPr>
              <a:t>MINOS updated results</a:t>
            </a:r>
          </a:p>
        </p:txBody>
      </p:sp>
      <p:sp>
        <p:nvSpPr>
          <p:cNvPr id="62467" name="Rectangle 22"/>
          <p:cNvSpPr>
            <a:spLocks noChangeArrowheads="1"/>
          </p:cNvSpPr>
          <p:nvPr/>
        </p:nvSpPr>
        <p:spPr bwMode="auto">
          <a:xfrm>
            <a:off x="3940175" y="4240213"/>
            <a:ext cx="663575" cy="146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pic>
        <p:nvPicPr>
          <p:cNvPr id="62468" name="Picture 28" descr="spectrum_skzp_2007both_min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397000"/>
            <a:ext cx="45720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9" descr="ratios_skzp_2007both_minos_ncsu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875" y="1370013"/>
            <a:ext cx="4729163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テキスト ボックス 10"/>
          <p:cNvSpPr txBox="1">
            <a:spLocks noChangeArrowheads="1"/>
          </p:cNvSpPr>
          <p:nvPr/>
        </p:nvSpPr>
        <p:spPr bwMode="auto">
          <a:xfrm>
            <a:off x="4572000" y="64293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200"/>
              <a:t>A.Weber (MINOS) EPS conf. 2007, Z.Pavlovic, in this meeting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5813" y="928688"/>
            <a:ext cx="7000875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Updated at the EPS conference: 2.5×10</a:t>
            </a:r>
            <a:r>
              <a:rPr lang="en-US" altLang="ja-JP" baseline="3000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20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pot (</a:t>
            </a:r>
            <a:r>
              <a:rPr lang="ja-JP" altLang="en-US">
                <a:solidFill>
                  <a:srgbClr val="FFFFFF"/>
                </a:solidFill>
                <a:latin typeface="Arial" charset="0"/>
                <a:ea typeface="ＭＳ Ｐゴシック" charset="-128"/>
              </a:rPr>
              <a:t>～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March 2007)</a:t>
            </a:r>
          </a:p>
        </p:txBody>
      </p:sp>
      <p:graphicFrame>
        <p:nvGraphicFramePr>
          <p:cNvPr id="13" name="Group 231"/>
          <p:cNvGraphicFramePr>
            <a:graphicFrameLocks noGrp="1"/>
          </p:cNvGraphicFramePr>
          <p:nvPr>
            <p:ph idx="4294967295"/>
          </p:nvPr>
        </p:nvGraphicFramePr>
        <p:xfrm>
          <a:off x="357188" y="4652963"/>
          <a:ext cx="8302656" cy="2134096"/>
        </p:xfrm>
        <a:graphic>
          <a:graphicData uri="http://schemas.openxmlformats.org/drawingml/2006/table">
            <a:tbl>
              <a:tblPr/>
              <a:tblGrid>
                <a:gridCol w="4383026"/>
                <a:gridCol w="2067718"/>
                <a:gridCol w="1851912"/>
              </a:tblGrid>
              <a:tr h="283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uncertainty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Δ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m</a:t>
                      </a:r>
                      <a:r>
                        <a:rPr kumimoji="0" lang="en-GB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2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(10</a:t>
                      </a:r>
                      <a:r>
                        <a:rPr kumimoji="0" lang="en-GB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-3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 eV</a:t>
                      </a:r>
                      <a:r>
                        <a:rPr kumimoji="0" lang="en-GB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2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)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sin</a:t>
                      </a:r>
                      <a:r>
                        <a:rPr kumimoji="0" lang="en-GB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2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(2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Θ</a:t>
                      </a:r>
                      <a:r>
                        <a:rPr kumimoji="0" lang="en-GB" altLang="ja-JP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23</a:t>
                      </a: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)</a:t>
                      </a:r>
                      <a:endParaRPr kumimoji="0" lang="el-G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Near/far normalisation (4%)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0.065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&lt;0.005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Abs. shower energy scale (10%)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0.075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&lt;0.005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NC normalisation (50%)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0.010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0.008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0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All other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0.040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&lt;0.005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Total sys. (quad. sum)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3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  <a:cs typeface="Arial" pitchFamily="34" charset="0"/>
                        </a:rPr>
                        <a:t>Statistical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ja-JP" sz="40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50" charset="-128"/>
                <a:cs typeface="+mj-cs"/>
              </a:rPr>
              <a:t>Allowed Parameter Space</a:t>
            </a:r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071563"/>
            <a:ext cx="5500688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516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4324350" y="2159000"/>
          <a:ext cx="884238" cy="658813"/>
        </p:xfrm>
        <a:graphic>
          <a:graphicData uri="http://schemas.openxmlformats.org/presentationml/2006/ole">
            <p:oleObj spid="_x0000_s64516" name="Equation" r:id="rId4" imgW="647640" imgH="482400" progId="Equation.3">
              <p:embed/>
            </p:oleObj>
          </a:graphicData>
        </a:graphic>
      </p:graphicFrame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6000750" y="928688"/>
            <a:ext cx="2735263" cy="5143500"/>
            <a:chOff x="5786446" y="928670"/>
            <a:chExt cx="3092612" cy="5143536"/>
          </a:xfrm>
        </p:grpSpPr>
        <p:pic>
          <p:nvPicPr>
            <p:cNvPr id="64518" name="図 9" descr="allowed-region-141ktonyr-linear-90cl-only.eps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86446" y="928670"/>
              <a:ext cx="3092612" cy="514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テキスト ボックス 10"/>
            <p:cNvSpPr txBox="1">
              <a:spLocks noChangeArrowheads="1"/>
            </p:cNvSpPr>
            <p:nvPr/>
          </p:nvSpPr>
          <p:spPr bwMode="auto">
            <a:xfrm>
              <a:off x="6786578" y="1571612"/>
              <a:ext cx="185738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/>
                <a:t>Zenith angle analysis</a:t>
              </a:r>
            </a:p>
            <a:p>
              <a:pPr algn="ctr"/>
              <a:r>
                <a:rPr lang="en-US" altLang="ja-JP"/>
                <a:t>(similar region from L/E)</a:t>
              </a: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2071688" y="6215063"/>
            <a:ext cx="48577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Accuracy:  </a:t>
            </a:r>
            <a:r>
              <a:rPr lang="en-US" altLang="ja-JP">
                <a:solidFill>
                  <a:srgbClr val="FFFFFF"/>
                </a:solidFill>
                <a:latin typeface="Symbol" pitchFamily="18" charset="2"/>
                <a:ea typeface="ＭＳ Ｐゴシック" charset="-128"/>
              </a:rPr>
              <a:t>D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m</a:t>
            </a:r>
            <a:r>
              <a:rPr lang="en-US" altLang="ja-JP" baseline="3000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: Atm 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LBL,   sin</a:t>
            </a:r>
            <a:r>
              <a:rPr lang="en-US" altLang="ja-JP" baseline="3000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</a:t>
            </a:r>
            <a:r>
              <a:rPr lang="en-US" altLang="ja-JP">
                <a:solidFill>
                  <a:srgbClr val="FFFFFF"/>
                </a:solidFill>
                <a:latin typeface="Symbol" pitchFamily="18" charset="2"/>
                <a:ea typeface="ＭＳ Ｐゴシック" charset="-128"/>
              </a:rPr>
              <a:t>q</a:t>
            </a:r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: still atm.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3528" y="908720"/>
            <a:ext cx="640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2.3.1</a:t>
            </a:r>
            <a:r>
              <a:rPr lang="ja-JP" altLang="en-US" sz="3600" dirty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原子炉実験 その２</a:t>
            </a:r>
            <a:endParaRPr lang="ja-JP" altLang="en-US" sz="3600" dirty="0">
              <a:solidFill>
                <a:srgbClr val="CC00CC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640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2.3.</a:t>
            </a:r>
            <a:r>
              <a:rPr lang="ja-JP" altLang="en-US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</a:t>
            </a:r>
            <a:endParaRPr lang="ja-JP" altLang="en-US" sz="3600" dirty="0">
              <a:solidFill>
                <a:srgbClr val="CC00CC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graphicFrame>
        <p:nvGraphicFramePr>
          <p:cNvPr id="185346" name="Object 2"/>
          <p:cNvGraphicFramePr>
            <a:graphicFrameLocks noChangeAspect="1"/>
          </p:cNvGraphicFramePr>
          <p:nvPr/>
        </p:nvGraphicFramePr>
        <p:xfrm>
          <a:off x="1259632" y="188640"/>
          <a:ext cx="635000" cy="722312"/>
        </p:xfrm>
        <a:graphic>
          <a:graphicData uri="http://schemas.openxmlformats.org/presentationml/2006/ole">
            <p:oleObj spid="_x0000_s185346" name="数式" r:id="rId3" imgW="253800" imgH="253800" progId="Equation.3">
              <p:embed/>
            </p:oleObj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1520" y="256490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原子炉から来るニュートリノの減り具合を観測することで</a:t>
            </a:r>
            <a:endParaRPr lang="en-US" altLang="ja-JP" sz="2400" dirty="0" smtClean="0">
              <a:latin typeface="HGS平成角ｺﾞｼｯｸ体W5" pitchFamily="50" charset="-128"/>
              <a:ea typeface="HGS平成角ｺﾞｼｯｸ体W5" pitchFamily="50" charset="-128"/>
            </a:endParaRPr>
          </a:p>
          <a:p>
            <a:r>
              <a:rPr kumimoji="1" lang="ja-JP" altLang="en-US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の情報を得られる。</a:t>
            </a:r>
            <a:endParaRPr kumimoji="1" lang="ja-JP" altLang="en-US" sz="2400" dirty="0">
              <a:latin typeface="HGS平成角ｺﾞｼｯｸ体W5" pitchFamily="50" charset="-128"/>
              <a:ea typeface="HGS平成角ｺﾞｼｯｸ体W5" pitchFamily="50" charset="-128"/>
            </a:endParaRPr>
          </a:p>
        </p:txBody>
      </p:sp>
      <p:pic>
        <p:nvPicPr>
          <p:cNvPr id="6" name="Picture 2" descr="lec10"/>
          <p:cNvPicPr>
            <a:picLocks noChangeAspect="1" noChangeArrowheads="1"/>
          </p:cNvPicPr>
          <p:nvPr/>
        </p:nvPicPr>
        <p:blipFill>
          <a:blip r:embed="rId4" cstate="print"/>
          <a:srcRect l="2625" t="14216" r="56550" b="76641"/>
          <a:stretch>
            <a:fillRect/>
          </a:stretch>
        </p:blipFill>
        <p:spPr>
          <a:xfrm>
            <a:off x="395536" y="1772816"/>
            <a:ext cx="4496444" cy="777505"/>
          </a:xfrm>
          <a:prstGeom prst="rect">
            <a:avLst/>
          </a:prstGeom>
          <a:noFill/>
          <a:ln/>
        </p:spPr>
      </p:pic>
      <p:graphicFrame>
        <p:nvGraphicFramePr>
          <p:cNvPr id="185347" name="Object 3"/>
          <p:cNvGraphicFramePr>
            <a:graphicFrameLocks noChangeAspect="1"/>
          </p:cNvGraphicFramePr>
          <p:nvPr/>
        </p:nvGraphicFramePr>
        <p:xfrm>
          <a:off x="8316416" y="2564907"/>
          <a:ext cx="406400" cy="462280"/>
        </p:xfrm>
        <a:graphic>
          <a:graphicData uri="http://schemas.openxmlformats.org/presentationml/2006/ole">
            <p:oleObj spid="_x0000_s185347" name="数式" r:id="rId5" imgW="253800" imgH="253800" progId="Equation.3">
              <p:embed/>
            </p:oleObj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95536" y="371703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より精度のよい実験として</a:t>
            </a:r>
            <a:endParaRPr lang="en-US" altLang="ja-JP" sz="2400" dirty="0" smtClean="0">
              <a:latin typeface="HGS平成角ｺﾞｼｯｸ体W5" pitchFamily="50" charset="-128"/>
              <a:ea typeface="HGS平成角ｺﾞｼｯｸ体W5" pitchFamily="50" charset="-128"/>
            </a:endParaRPr>
          </a:p>
          <a:p>
            <a:r>
              <a:rPr lang="en-US" altLang="ja-JP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Double </a:t>
            </a:r>
            <a:r>
              <a:rPr lang="en-US" altLang="ja-JP" sz="2400" dirty="0" err="1" smtClean="0">
                <a:latin typeface="HGS平成角ｺﾞｼｯｸ体W5" pitchFamily="50" charset="-128"/>
                <a:ea typeface="HGS平成角ｺﾞｼｯｸ体W5" pitchFamily="50" charset="-128"/>
              </a:rPr>
              <a:t>Chooz</a:t>
            </a:r>
            <a:r>
              <a:rPr lang="en-US" altLang="ja-JP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, </a:t>
            </a:r>
            <a:r>
              <a:rPr lang="en-US" altLang="ja-JP" sz="2400" dirty="0" err="1" smtClean="0">
                <a:latin typeface="HGS平成角ｺﾞｼｯｸ体W5" pitchFamily="50" charset="-128"/>
                <a:ea typeface="HGS平成角ｺﾞｼｯｸ体W5" pitchFamily="50" charset="-128"/>
              </a:rPr>
              <a:t>Daya</a:t>
            </a:r>
            <a:r>
              <a:rPr lang="en-US" altLang="ja-JP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 bay, Rena</a:t>
            </a:r>
          </a:p>
          <a:p>
            <a:r>
              <a:rPr lang="ja-JP" altLang="en-US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が稼働中</a:t>
            </a:r>
            <a:endParaRPr lang="en-US" altLang="ja-JP" sz="2400" dirty="0" smtClean="0">
              <a:latin typeface="HGS平成角ｺﾞｼｯｸ体W5" pitchFamily="50" charset="-128"/>
              <a:ea typeface="HGS平成角ｺﾞｼｯｸ体W5" pitchFamily="50" charset="-128"/>
            </a:endParaRPr>
          </a:p>
          <a:p>
            <a:endParaRPr lang="en-US" altLang="ja-JP" sz="2400" dirty="0" smtClean="0">
              <a:latin typeface="HGS平成角ｺﾞｼｯｸ体W5" pitchFamily="50" charset="-128"/>
              <a:ea typeface="HGS平成角ｺﾞｼｯｸ体W5" pitchFamily="50" charset="-128"/>
            </a:endParaRPr>
          </a:p>
          <a:p>
            <a:r>
              <a:rPr lang="ja-JP" altLang="en-US" sz="2400" dirty="0" smtClean="0">
                <a:latin typeface="HGS平成角ｺﾞｼｯｸ体W5" pitchFamily="50" charset="-128"/>
                <a:ea typeface="HGS平成角ｺﾞｼｯｸ体W5" pitchFamily="50" charset="-128"/>
              </a:rPr>
              <a:t>いよいよ上限ではなく値が見えてきた。</a:t>
            </a:r>
            <a:endParaRPr lang="en-US" altLang="ja-JP" sz="2400" dirty="0" smtClean="0">
              <a:latin typeface="HGS平成角ｺﾞｼｯｸ体W5" pitchFamily="50" charset="-128"/>
              <a:ea typeface="HGS平成角ｺﾞｼｯｸ体W5" pitchFamily="50" charset="-128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4" y="304800"/>
            <a:ext cx="8470487" cy="676275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solidFill>
                  <a:srgbClr val="3366FF"/>
                </a:solidFill>
              </a:rPr>
              <a:t>Double </a:t>
            </a:r>
            <a:r>
              <a:rPr kumimoji="1" lang="en-US" altLang="ja-JP" sz="2800" dirty="0" err="1" smtClean="0">
                <a:solidFill>
                  <a:srgbClr val="3366FF"/>
                </a:solidFill>
              </a:rPr>
              <a:t>Chooz</a:t>
            </a:r>
            <a:r>
              <a:rPr lang="ja-JP" altLang="en-US" sz="2800" dirty="0" smtClean="0">
                <a:solidFill>
                  <a:srgbClr val="3366FF"/>
                </a:solidFill>
              </a:rPr>
              <a:t>実験の最初の結果</a:t>
            </a:r>
            <a:endParaRPr kumimoji="1" lang="ja-JP" altLang="en-US" sz="2800" dirty="0">
              <a:solidFill>
                <a:srgbClr val="3366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4702-516C-6D4A-955A-04CE81BC37AB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9304" y="1210147"/>
            <a:ext cx="4516591" cy="21703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60039" y="1042399"/>
            <a:ext cx="3050162" cy="24067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928" y="3501335"/>
            <a:ext cx="4097660" cy="279417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4046" y="6248857"/>
            <a:ext cx="3606402" cy="609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5895" y="3696271"/>
            <a:ext cx="3354458" cy="310181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58791" y="5080220"/>
            <a:ext cx="1759917" cy="923330"/>
          </a:xfrm>
          <a:prstGeom prst="rect">
            <a:avLst/>
          </a:prstGeom>
          <a:solidFill>
            <a:srgbClr val="FFFFFF"/>
          </a:solidFill>
          <a:ln>
            <a:solidFill>
              <a:srgbClr val="CC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2013</a:t>
            </a:r>
            <a:r>
              <a:rPr kumimoji="1" lang="ja-JP" altLang="en-US" dirty="0" smtClean="0"/>
              <a:t>年初めに</a:t>
            </a:r>
            <a:endParaRPr kumimoji="1" lang="en-US" altLang="ja-JP" dirty="0" smtClean="0"/>
          </a:p>
          <a:p>
            <a:r>
              <a:rPr kumimoji="1" lang="en-US" altLang="ja-JP" dirty="0" smtClean="0"/>
              <a:t>Near Detector</a:t>
            </a:r>
            <a:r>
              <a:rPr kumimoji="1" lang="ja-JP" altLang="en-US" dirty="0" smtClean="0"/>
              <a:t>を</a:t>
            </a:r>
            <a:endParaRPr kumimoji="1" lang="en-US" altLang="ja-JP" dirty="0" smtClean="0"/>
          </a:p>
          <a:p>
            <a:r>
              <a:rPr lang="ja-JP" altLang="en-US" dirty="0" smtClean="0"/>
              <a:t>加えた</a:t>
            </a:r>
            <a:r>
              <a:rPr kumimoji="1" lang="ja-JP" altLang="en-US" dirty="0" smtClean="0"/>
              <a:t>測定開始</a:t>
            </a:r>
            <a:endParaRPr kumimoji="1" lang="en-US" altLang="ja-JP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3133" y="0"/>
            <a:ext cx="282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H. De </a:t>
            </a:r>
            <a:r>
              <a:rPr kumimoji="1" lang="en-US" altLang="ja-JP" dirty="0" err="1" smtClean="0">
                <a:solidFill>
                  <a:schemeClr val="tx2"/>
                </a:solidFill>
              </a:rPr>
              <a:t>Kerret</a:t>
            </a:r>
            <a:r>
              <a:rPr kumimoji="1" lang="en-US" altLang="ja-JP" dirty="0" smtClean="0">
                <a:solidFill>
                  <a:schemeClr val="tx2"/>
                </a:solidFill>
              </a:rPr>
              <a:t> @ LowNu2011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396069" y="3856539"/>
            <a:ext cx="383372" cy="3010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953" y="3751971"/>
            <a:ext cx="2032791" cy="923330"/>
          </a:xfrm>
          <a:prstGeom prst="rect">
            <a:avLst/>
          </a:prstGeom>
          <a:solidFill>
            <a:srgbClr val="FFFFFF"/>
          </a:solidFill>
          <a:ln>
            <a:solidFill>
              <a:srgbClr val="CC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baseline="-25000" dirty="0" smtClean="0"/>
              <a:t>13</a:t>
            </a:r>
            <a:r>
              <a:rPr kumimoji="1" lang="en-US" altLang="ja-JP" dirty="0" smtClean="0"/>
              <a:t>≠0</a:t>
            </a:r>
            <a:r>
              <a:rPr kumimoji="1" lang="ja-JP" altLang="en-US" dirty="0" smtClean="0"/>
              <a:t>の証拠は得ら</a:t>
            </a:r>
            <a:endParaRPr kumimoji="1" lang="en-US" altLang="ja-JP" dirty="0" smtClean="0"/>
          </a:p>
          <a:p>
            <a:r>
              <a:rPr kumimoji="1" lang="ja-JP" altLang="en-US" dirty="0" smtClean="0"/>
              <a:t>れていないが</a:t>
            </a:r>
            <a:r>
              <a:rPr lang="en-US" altLang="ja-JP" dirty="0" smtClean="0"/>
              <a:t>T2K</a:t>
            </a:r>
            <a:r>
              <a:rPr lang="ja-JP" altLang="en-US" dirty="0" smtClean="0"/>
              <a:t>と</a:t>
            </a:r>
            <a:endParaRPr lang="en-US" altLang="ja-JP" dirty="0" smtClean="0"/>
          </a:p>
          <a:p>
            <a:r>
              <a:rPr lang="ja-JP" altLang="en-US" dirty="0" smtClean="0"/>
              <a:t>矛盾しない結果</a:t>
            </a:r>
            <a:endParaRPr kumimoji="1" lang="en-US" altLang="ja-JP" dirty="0" smtClean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4949" y="3447700"/>
            <a:ext cx="6299341" cy="408839"/>
          </a:xfrm>
          <a:prstGeom prst="rect">
            <a:avLst/>
          </a:prstGeom>
          <a:ln>
            <a:solidFill>
              <a:srgbClr val="0066CC"/>
            </a:solidFill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139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l"/>
            <a:r>
              <a:rPr kumimoji="1" lang="ja-JP" altLang="en-US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レプトンフレーバー</a:t>
            </a:r>
            <a:endParaRPr kumimoji="1" lang="ja-JP" altLang="en-US" dirty="0"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141277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電子数、ミューオン数、タウ数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755576" y="1844824"/>
          <a:ext cx="444500" cy="506462"/>
        </p:xfrm>
        <a:graphic>
          <a:graphicData uri="http://schemas.openxmlformats.org/presentationml/2006/ole">
            <p:oleObj spid="_x0000_s180226" name="数式" r:id="rId3" imgW="177480" imgH="177480" progId="Equation.3">
              <p:embed/>
            </p:oleObj>
          </a:graphicData>
        </a:graphic>
      </p:graphicFrame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1803400" y="1827213"/>
          <a:ext cx="508000" cy="542925"/>
        </p:xfrm>
        <a:graphic>
          <a:graphicData uri="http://schemas.openxmlformats.org/presentationml/2006/ole">
            <p:oleObj spid="_x0000_s180227" name="数式" r:id="rId4" imgW="203040" imgH="190440" progId="Equation.3">
              <p:embed/>
            </p:oleObj>
          </a:graphicData>
        </a:graphic>
      </p:graphicFrame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2827338" y="1844675"/>
          <a:ext cx="476250" cy="506413"/>
        </p:xfrm>
        <a:graphic>
          <a:graphicData uri="http://schemas.openxmlformats.org/presentationml/2006/ole">
            <p:oleObj spid="_x0000_s180228" name="数式" r:id="rId5" imgW="190440" imgH="177480" progId="Equation.3">
              <p:embed/>
            </p:oleObj>
          </a:graphicData>
        </a:graphic>
      </p:graphicFrame>
      <p:graphicFrame>
        <p:nvGraphicFramePr>
          <p:cNvPr id="180229" name="Object 5"/>
          <p:cNvGraphicFramePr>
            <a:graphicFrameLocks noChangeAspect="1"/>
          </p:cNvGraphicFramePr>
          <p:nvPr/>
        </p:nvGraphicFramePr>
        <p:xfrm>
          <a:off x="899592" y="2492896"/>
          <a:ext cx="4445000" cy="903288"/>
        </p:xfrm>
        <a:graphic>
          <a:graphicData uri="http://schemas.openxmlformats.org/presentationml/2006/ole">
            <p:oleObj spid="_x0000_s180229" name="数式" r:id="rId6" imgW="1777680" imgH="317160" progId="Equation.3">
              <p:embed/>
            </p:oleObj>
          </a:graphicData>
        </a:graphic>
      </p:graphicFrame>
      <p:graphicFrame>
        <p:nvGraphicFramePr>
          <p:cNvPr id="180230" name="Object 6"/>
          <p:cNvGraphicFramePr>
            <a:graphicFrameLocks noChangeAspect="1"/>
          </p:cNvGraphicFramePr>
          <p:nvPr/>
        </p:nvGraphicFramePr>
        <p:xfrm>
          <a:off x="1547664" y="5157192"/>
          <a:ext cx="3206750" cy="976313"/>
        </p:xfrm>
        <a:graphic>
          <a:graphicData uri="http://schemas.openxmlformats.org/presentationml/2006/ole">
            <p:oleObj spid="_x0000_s180230" name="数式" r:id="rId7" imgW="1282680" imgH="342720" progId="Equation.3">
              <p:embed/>
            </p:oleObj>
          </a:graphicData>
        </a:graphic>
      </p:graphicFrame>
      <p:graphicFrame>
        <p:nvGraphicFramePr>
          <p:cNvPr id="180231" name="Object 7"/>
          <p:cNvGraphicFramePr>
            <a:graphicFrameLocks noChangeAspect="1"/>
          </p:cNvGraphicFramePr>
          <p:nvPr/>
        </p:nvGraphicFramePr>
        <p:xfrm>
          <a:off x="395536" y="3356992"/>
          <a:ext cx="444500" cy="506413"/>
        </p:xfrm>
        <a:graphic>
          <a:graphicData uri="http://schemas.openxmlformats.org/presentationml/2006/ole">
            <p:oleObj spid="_x0000_s180231" name="数式" r:id="rId8" imgW="177480" imgH="177480" progId="Equation.3">
              <p:embed/>
            </p:oleObj>
          </a:graphicData>
        </a:graphic>
      </p:graphicFrame>
      <p:graphicFrame>
        <p:nvGraphicFramePr>
          <p:cNvPr id="180232" name="Object 8"/>
          <p:cNvGraphicFramePr>
            <a:graphicFrameLocks noChangeAspect="1"/>
          </p:cNvGraphicFramePr>
          <p:nvPr/>
        </p:nvGraphicFramePr>
        <p:xfrm>
          <a:off x="323528" y="4005064"/>
          <a:ext cx="508000" cy="542925"/>
        </p:xfrm>
        <a:graphic>
          <a:graphicData uri="http://schemas.openxmlformats.org/presentationml/2006/ole">
            <p:oleObj spid="_x0000_s180232" name="数式" r:id="rId9" imgW="203040" imgH="190440" progId="Equation.3">
              <p:embed/>
            </p:oleObj>
          </a:graphicData>
        </a:graphic>
      </p:graphicFrame>
      <p:graphicFrame>
        <p:nvGraphicFramePr>
          <p:cNvPr id="180233" name="Object 9"/>
          <p:cNvGraphicFramePr>
            <a:graphicFrameLocks noChangeAspect="1"/>
          </p:cNvGraphicFramePr>
          <p:nvPr/>
        </p:nvGraphicFramePr>
        <p:xfrm>
          <a:off x="323528" y="4653136"/>
          <a:ext cx="476250" cy="506413"/>
        </p:xfrm>
        <a:graphic>
          <a:graphicData uri="http://schemas.openxmlformats.org/presentationml/2006/ole">
            <p:oleObj spid="_x0000_s180233" name="数式" r:id="rId10" imgW="190440" imgH="177480" progId="Equation.3">
              <p:embed/>
            </p:oleObj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971600" y="335699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１　１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83768" y="407707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１　１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7944" y="465313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１　１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56176" y="335699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反粒子は－１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7544" y="53012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例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graphicFrame>
        <p:nvGraphicFramePr>
          <p:cNvPr id="180234" name="Object 10"/>
          <p:cNvGraphicFramePr>
            <a:graphicFrameLocks noChangeAspect="1"/>
          </p:cNvGraphicFramePr>
          <p:nvPr/>
        </p:nvGraphicFramePr>
        <p:xfrm>
          <a:off x="827584" y="6021288"/>
          <a:ext cx="508000" cy="542925"/>
        </p:xfrm>
        <a:graphic>
          <a:graphicData uri="http://schemas.openxmlformats.org/presentationml/2006/ole">
            <p:oleObj spid="_x0000_s180234" name="数式" r:id="rId11" imgW="203040" imgH="190440" progId="Equation.3">
              <p:embed/>
            </p:oleObj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0" y="908720"/>
            <a:ext cx="968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HG創英角ｺﾞｼｯｸUB" pitchFamily="49" charset="-128"/>
                <a:ea typeface="HG創英角ｺﾞｼｯｸUB" pitchFamily="49" charset="-128"/>
              </a:rPr>
              <a:t>ニュートリノが</a:t>
            </a:r>
            <a:r>
              <a:rPr lang="en-US" altLang="ja-JP" sz="2000" dirty="0" smtClean="0">
                <a:latin typeface="HG創英角ｺﾞｼｯｸUB" pitchFamily="49" charset="-128"/>
                <a:ea typeface="HG創英角ｺﾞｼｯｸUB" pitchFamily="49" charset="-128"/>
              </a:rPr>
              <a:t>0</a:t>
            </a:r>
            <a:r>
              <a:rPr lang="ja-JP" altLang="en-US" sz="2000" dirty="0" smtClean="0">
                <a:latin typeface="HG創英角ｺﾞｼｯｸUB" pitchFamily="49" charset="-128"/>
                <a:ea typeface="HG創英角ｺﾞｼｯｸUB" pitchFamily="49" charset="-128"/>
              </a:rPr>
              <a:t>質量であることから自動的に出てくる保存「電荷」</a:t>
            </a:r>
            <a:endParaRPr kumimoji="1" lang="ja-JP" altLang="en-US" sz="20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75656" y="602128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０　＝</a:t>
            </a:r>
            <a:r>
              <a:rPr kumimoji="1"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　１＋（－１）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53082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  <a:latin typeface="Symbol" pitchFamily="18" charset="2"/>
              </a:rPr>
              <a:t>n</a:t>
            </a:r>
            <a:r>
              <a:rPr kumimoji="1" lang="en-US" altLang="ja-JP" baseline="-25000" dirty="0" smtClean="0">
                <a:solidFill>
                  <a:srgbClr val="3366FF"/>
                </a:solidFill>
              </a:rPr>
              <a:t>e</a:t>
            </a:r>
            <a:r>
              <a:rPr kumimoji="1" lang="en-US" altLang="ja-JP" dirty="0" smtClean="0">
                <a:solidFill>
                  <a:srgbClr val="3366FF"/>
                </a:solidFill>
              </a:rPr>
              <a:t> appearance</a:t>
            </a:r>
            <a:r>
              <a:rPr lang="ja-JP" altLang="en-US" dirty="0" smtClean="0">
                <a:solidFill>
                  <a:srgbClr val="3366FF"/>
                </a:solidFill>
              </a:rPr>
              <a:t>の研究結果</a:t>
            </a:r>
            <a:r>
              <a:rPr lang="en-US" altLang="ja-JP" dirty="0" smtClean="0">
                <a:solidFill>
                  <a:srgbClr val="3366FF"/>
                </a:solidFill>
              </a:rPr>
              <a:t/>
            </a:r>
            <a:br>
              <a:rPr lang="en-US" altLang="ja-JP" dirty="0" smtClean="0">
                <a:solidFill>
                  <a:srgbClr val="3366FF"/>
                </a:solidFill>
              </a:rPr>
            </a:br>
            <a:r>
              <a:rPr lang="en-US" altLang="ja-JP" dirty="0" smtClean="0">
                <a:solidFill>
                  <a:srgbClr val="3366FF"/>
                </a:solidFill>
              </a:rPr>
              <a:t>(</a:t>
            </a:r>
            <a:r>
              <a:rPr lang="en-US" altLang="ja-JP" dirty="0" smtClean="0">
                <a:solidFill>
                  <a:srgbClr val="3366FF"/>
                </a:solidFill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srgbClr val="3366FF"/>
                </a:solidFill>
                <a:latin typeface="Symbol" pitchFamily="18" charset="2"/>
              </a:rPr>
              <a:t>m</a:t>
            </a:r>
            <a:r>
              <a:rPr lang="en-US" altLang="ja-JP" dirty="0" smtClean="0">
                <a:solidFill>
                  <a:srgbClr val="3366FF"/>
                </a:solidFill>
                <a:sym typeface="Wingdings" pitchFamily="2" charset="2"/>
              </a:rPr>
              <a:t></a:t>
            </a:r>
            <a:r>
              <a:rPr lang="en-US" altLang="ja-JP" dirty="0" smtClean="0">
                <a:solidFill>
                  <a:srgbClr val="3366FF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baseline="-25000" dirty="0" smtClean="0">
                <a:solidFill>
                  <a:srgbClr val="3366FF"/>
                </a:solidFill>
                <a:sym typeface="Wingdings" pitchFamily="2" charset="2"/>
              </a:rPr>
              <a:t>e</a:t>
            </a:r>
            <a:r>
              <a:rPr lang="en-US" altLang="ja-JP" dirty="0" smtClean="0">
                <a:solidFill>
                  <a:srgbClr val="3366FF"/>
                </a:solidFill>
                <a:sym typeface="Wingdings" pitchFamily="2" charset="2"/>
              </a:rPr>
              <a:t> oscillation)</a:t>
            </a:r>
            <a:br>
              <a:rPr lang="en-US" altLang="ja-JP" dirty="0" smtClean="0">
                <a:solidFill>
                  <a:srgbClr val="3366FF"/>
                </a:solidFill>
                <a:sym typeface="Wingdings" pitchFamily="2" charset="2"/>
              </a:rPr>
            </a:br>
            <a:r>
              <a:rPr lang="en-US" altLang="ja-JP" dirty="0" smtClean="0">
                <a:solidFill>
                  <a:srgbClr val="3366FF"/>
                </a:solidFill>
                <a:sym typeface="Wingdings" pitchFamily="2" charset="2"/>
              </a:rPr>
              <a:t/>
            </a:r>
            <a:br>
              <a:rPr lang="en-US" altLang="ja-JP" dirty="0" smtClean="0">
                <a:solidFill>
                  <a:srgbClr val="3366FF"/>
                </a:solidFill>
                <a:sym typeface="Wingdings" pitchFamily="2" charset="2"/>
              </a:rPr>
            </a:br>
            <a:r>
              <a:rPr lang="en-US" altLang="ja-JP" sz="2700" dirty="0" smtClean="0"/>
              <a:t>Phys. Rev. </a:t>
            </a:r>
            <a:r>
              <a:rPr lang="en-US" altLang="ja-JP" sz="2700" dirty="0" err="1" smtClean="0"/>
              <a:t>Lett</a:t>
            </a:r>
            <a:r>
              <a:rPr lang="en-US" altLang="ja-JP" sz="2700" dirty="0" smtClean="0"/>
              <a:t>. </a:t>
            </a:r>
            <a:r>
              <a:rPr lang="en-US" altLang="ja-JP" sz="2700" b="1" dirty="0" smtClean="0"/>
              <a:t>107</a:t>
            </a:r>
            <a:r>
              <a:rPr lang="en-US" altLang="ja-JP" sz="2700" dirty="0" smtClean="0"/>
              <a:t>, 041801 (2011) – Published July 18, 2011 </a:t>
            </a:r>
            <a:r>
              <a:rPr lang="en-US" altLang="ja-JP" sz="3200" dirty="0" smtClean="0">
                <a:sym typeface="Wingdings" pitchFamily="2" charset="2"/>
              </a:rPr>
              <a:t/>
            </a:r>
            <a:br>
              <a:rPr lang="en-US" altLang="ja-JP" sz="3200" dirty="0" smtClean="0">
                <a:sym typeface="Wingdings" pitchFamily="2" charset="2"/>
              </a:rPr>
            </a:br>
            <a:r>
              <a:rPr lang="en-US" altLang="ja-JP" sz="3200" dirty="0" smtClean="0">
                <a:sym typeface="Wingdings" pitchFamily="2" charset="2"/>
              </a:rPr>
              <a:t>preprint : </a:t>
            </a:r>
            <a:r>
              <a:rPr lang="en-US" altLang="ja-JP" sz="3200" dirty="0" smtClean="0"/>
              <a:t>arXiv:1106.2822:</a:t>
            </a:r>
            <a:br>
              <a:rPr lang="en-US" altLang="ja-JP" sz="3200" dirty="0" smtClean="0"/>
            </a:br>
            <a:r>
              <a:rPr lang="en-US" altLang="ja-JP" sz="2700" i="1" dirty="0" smtClean="0">
                <a:sym typeface="Wingdings" pitchFamily="2" charset="2"/>
              </a:rPr>
              <a:t>“</a:t>
            </a:r>
            <a:r>
              <a:rPr lang="en-US" altLang="ja-JP" sz="2700" i="1" dirty="0" smtClean="0"/>
              <a:t>Indication of Electron Neutrino Appearance from an</a:t>
            </a:r>
            <a:r>
              <a:rPr lang="it-IT" altLang="ja-JP" sz="2700" i="1" dirty="0" smtClean="0"/>
              <a:t>Accelerator-produced Off-axis Muon Neutrino Beam</a:t>
            </a:r>
            <a:r>
              <a:rPr lang="en-US" altLang="ja-JP" sz="2700" i="1" dirty="0" smtClean="0">
                <a:sym typeface="Wingdings" pitchFamily="2" charset="2"/>
              </a:rPr>
              <a:t>”</a:t>
            </a:r>
            <a:r>
              <a:rPr lang="en-US" altLang="ja-JP" sz="2700" i="1" dirty="0" smtClean="0"/>
              <a:t> </a:t>
            </a:r>
            <a:r>
              <a:rPr lang="en-US" altLang="ja-JP" sz="3200" dirty="0" smtClean="0">
                <a:sym typeface="Wingdings" pitchFamily="2" charset="2"/>
              </a:rPr>
              <a:t/>
            </a:r>
            <a:br>
              <a:rPr lang="en-US" altLang="ja-JP" sz="3200" dirty="0" smtClean="0">
                <a:sym typeface="Wingdings" pitchFamily="2" charset="2"/>
              </a:rPr>
            </a:br>
            <a:endParaRPr kumimoji="1" lang="ja-JP" altLang="en-US" sz="32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1A1D-BA44-4414-B25F-BD22C2FB7A6D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640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2.3.2</a:t>
            </a:r>
            <a:r>
              <a:rPr lang="ja-JP" altLang="en-US" sz="3600" dirty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長基線実験 その２</a:t>
            </a:r>
            <a:endParaRPr lang="ja-JP" altLang="en-US" sz="3600" dirty="0">
              <a:solidFill>
                <a:srgbClr val="CC00CC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112474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appearance</a:t>
            </a:r>
            <a:r>
              <a:rPr kumimoji="1" lang="ja-JP" altLang="en-US" dirty="0" smtClean="0"/>
              <a:t>の時代の幕が開いた！！！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9091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31572" y="3789038"/>
            <a:ext cx="4098053" cy="22987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kumimoji="1" lang="ja-JP" altLang="en-US" sz="2800" dirty="0" smtClean="0">
                <a:solidFill>
                  <a:srgbClr val="0070C0"/>
                </a:solidFill>
              </a:rPr>
              <a:t>バックグラウンド</a:t>
            </a:r>
            <a:endParaRPr kumimoji="1" lang="en-US" altLang="ja-JP" sz="2800" dirty="0" smtClean="0">
              <a:solidFill>
                <a:srgbClr val="0070C0"/>
              </a:solidFill>
            </a:endParaRPr>
          </a:p>
          <a:p>
            <a:pPr lvl="1">
              <a:spcBef>
                <a:spcPts val="200"/>
              </a:spcBef>
            </a:pPr>
            <a:r>
              <a:rPr lang="ja-JP" altLang="en-US" sz="2400" dirty="0" smtClean="0">
                <a:latin typeface="Symbol" pitchFamily="18" charset="2"/>
              </a:rPr>
              <a:t>ビームに</a:t>
            </a:r>
            <a:r>
              <a:rPr lang="en-US" altLang="ja-JP" sz="2400" dirty="0" smtClean="0"/>
              <a:t>intrinsic</a:t>
            </a:r>
            <a:r>
              <a:rPr lang="ja-JP" altLang="en-US" sz="2400" dirty="0" smtClean="0">
                <a:latin typeface="Symbol" pitchFamily="18" charset="2"/>
              </a:rPr>
              <a:t>な</a:t>
            </a:r>
            <a:r>
              <a:rPr lang="en-US" altLang="ja-JP" sz="2400" dirty="0" smtClean="0">
                <a:latin typeface="Symbol" pitchFamily="18" charset="2"/>
              </a:rPr>
              <a:t>n</a:t>
            </a:r>
            <a:r>
              <a:rPr lang="en-US" altLang="ja-JP" sz="2400" baseline="-25000" dirty="0" smtClean="0"/>
              <a:t>e</a:t>
            </a:r>
            <a:endParaRPr lang="ja-JP" altLang="en-US" sz="2400" baseline="-25000" dirty="0" smtClean="0"/>
          </a:p>
          <a:p>
            <a:pPr lvl="1">
              <a:spcBef>
                <a:spcPts val="200"/>
              </a:spcBef>
            </a:pPr>
            <a:r>
              <a:rPr lang="en-US" altLang="ja-JP" sz="2400" dirty="0" smtClean="0"/>
              <a:t>NC </a:t>
            </a:r>
            <a:r>
              <a:rPr lang="en-US" altLang="ja-JP" sz="2400" dirty="0" err="1" smtClean="0">
                <a:latin typeface="Symbol" pitchFamily="18" charset="2"/>
              </a:rPr>
              <a:t>p</a:t>
            </a:r>
            <a:r>
              <a:rPr lang="en-US" altLang="ja-JP" sz="2400" baseline="30000" dirty="0" err="1" smtClean="0"/>
              <a:t>0</a:t>
            </a:r>
            <a:r>
              <a:rPr lang="en-US" altLang="ja-JP" sz="2400" dirty="0" smtClean="0"/>
              <a:t> production</a:t>
            </a:r>
            <a:endParaRPr lang="ja-JP" altLang="en-US" sz="2400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B9EFD-F6BD-489F-AF83-43BBAB65C852}" type="slidenum">
              <a:rPr lang="ja-JP" altLang="en-US" smtClean="0"/>
              <a:pPr>
                <a:defRPr/>
              </a:pPr>
              <a:t>71</a:t>
            </a:fld>
            <a:endParaRPr lang="ja-JP" altLang="en-US"/>
          </a:p>
        </p:txBody>
      </p:sp>
      <p:pic>
        <p:nvPicPr>
          <p:cNvPr id="800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878" y="5029244"/>
            <a:ext cx="2133600" cy="108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:\Users\okumura\Downloads\nue_cut_enurec.nodat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75097" y="2011735"/>
            <a:ext cx="4172767" cy="4172767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245227" y="2245286"/>
            <a:ext cx="3857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ja-JP" altLang="en-US" sz="2400" dirty="0" smtClean="0">
                <a:solidFill>
                  <a:srgbClr val="002060"/>
                </a:solidFill>
                <a:cs typeface="Symbol" charset="2"/>
              </a:rPr>
              <a:t>振動して現れた</a:t>
            </a:r>
            <a:r>
              <a:rPr lang="en-US" altLang="ja-JP" sz="2400" dirty="0" smtClean="0">
                <a:solidFill>
                  <a:srgbClr val="00206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400" dirty="0" smtClean="0">
                <a:solidFill>
                  <a:srgbClr val="002060"/>
                </a:solidFill>
              </a:rPr>
              <a:t>e</a:t>
            </a:r>
            <a:r>
              <a:rPr lang="ja-JP" altLang="en-US" sz="2400" dirty="0" smtClean="0">
                <a:solidFill>
                  <a:srgbClr val="002060"/>
                </a:solidFill>
              </a:rPr>
              <a:t>の</a:t>
            </a:r>
            <a:r>
              <a:rPr lang="en-US" altLang="ja-JP" sz="2400" dirty="0" smtClean="0">
                <a:solidFill>
                  <a:srgbClr val="002060"/>
                </a:solidFill>
              </a:rPr>
              <a:t>CCQE</a:t>
            </a:r>
            <a:r>
              <a:rPr lang="ja-JP" altLang="en-US" sz="2400" dirty="0" smtClean="0">
                <a:solidFill>
                  <a:srgbClr val="002060"/>
                </a:solidFill>
              </a:rPr>
              <a:t>反応を探す</a:t>
            </a:r>
            <a:endParaRPr lang="en-US" altLang="ja-JP" sz="2400" dirty="0" smtClean="0">
              <a:solidFill>
                <a:srgbClr val="00206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286512" y="2579566"/>
            <a:ext cx="2143140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57950" y="3215730"/>
            <a:ext cx="204414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Assuming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sin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13</a:t>
            </a:r>
            <a:r>
              <a:rPr lang="en-US" altLang="ja-JP" dirty="0" smtClean="0">
                <a:solidFill>
                  <a:srgbClr val="FF0000"/>
                </a:solidFill>
              </a:rPr>
              <a:t> = 0.1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13</a:t>
            </a:r>
            <a:r>
              <a:rPr lang="en-US" altLang="ja-JP" dirty="0" smtClean="0">
                <a:solidFill>
                  <a:srgbClr val="FF0000"/>
                </a:solidFill>
              </a:rPr>
              <a:t> = 2.4x10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-3</a:t>
            </a:r>
            <a:r>
              <a:rPr lang="en-US" altLang="ja-JP" dirty="0" smtClean="0">
                <a:solidFill>
                  <a:srgbClr val="FF0000"/>
                </a:solidFill>
              </a:rPr>
              <a:t>eV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02748" y="4541487"/>
            <a:ext cx="2774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Signal / B.G  ratio ~ 3</a:t>
            </a:r>
            <a:endParaRPr lang="en-US" altLang="ja-JP" sz="2400" dirty="0" smtClean="0"/>
          </a:p>
        </p:txBody>
      </p:sp>
      <p:sp>
        <p:nvSpPr>
          <p:cNvPr id="16" name="円/楕円 15"/>
          <p:cNvSpPr/>
          <p:nvPr/>
        </p:nvSpPr>
        <p:spPr>
          <a:xfrm>
            <a:off x="2266944" y="3130939"/>
            <a:ext cx="28575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53413" y="3130939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pitchFamily="18" charset="2"/>
              </a:rPr>
              <a:t> n</a:t>
            </a:r>
            <a:r>
              <a:rPr lang="en-US" altLang="ja-JP" sz="2400" baseline="-25000" dirty="0" smtClean="0"/>
              <a:t>e</a:t>
            </a:r>
            <a:r>
              <a:rPr lang="en-US" altLang="ja-JP" sz="2400" baseline="-25000" dirty="0" smtClean="0">
                <a:latin typeface="Symbol" pitchFamily="18" charset="2"/>
              </a:rPr>
              <a:t> </a:t>
            </a:r>
            <a:r>
              <a:rPr lang="en-US" altLang="ja-JP" sz="2400" dirty="0" smtClean="0"/>
              <a:t> + n </a:t>
            </a:r>
            <a:r>
              <a:rPr lang="en-US" altLang="ja-JP" sz="2400" dirty="0" smtClean="0">
                <a:sym typeface="Wingdings" pitchFamily="2" charset="2"/>
              </a:rPr>
              <a:t> e</a:t>
            </a:r>
            <a:r>
              <a:rPr lang="en-US" altLang="ja-JP" sz="2400" baseline="30000" dirty="0" smtClean="0">
                <a:sym typeface="Wingdings" pitchFamily="2" charset="2"/>
              </a:rPr>
              <a:t>-</a:t>
            </a:r>
            <a:r>
              <a:rPr lang="en-US" altLang="ja-JP" sz="2400" dirty="0" smtClean="0">
                <a:sym typeface="Wingdings" pitchFamily="2" charset="2"/>
              </a:rPr>
              <a:t> + p</a:t>
            </a:r>
            <a:endParaRPr kumimoji="1" lang="ja-JP" altLang="en-US" sz="2400" dirty="0"/>
          </a:p>
        </p:txBody>
      </p:sp>
      <p:sp>
        <p:nvSpPr>
          <p:cNvPr id="22" name="テキスト ボックス 9"/>
          <p:cNvSpPr txBox="1">
            <a:spLocks noChangeArrowheads="1"/>
          </p:cNvSpPr>
          <p:nvPr/>
        </p:nvSpPr>
        <p:spPr bwMode="auto">
          <a:xfrm>
            <a:off x="6126982" y="2122836"/>
            <a:ext cx="2909514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</a:rPr>
              <a:t>Reconstructed </a:t>
            </a:r>
            <a:r>
              <a:rPr lang="en-US" altLang="ja-JP" sz="2000" b="1" dirty="0" smtClean="0">
                <a:latin typeface="Calibri" pitchFamily="34" charset="0"/>
              </a:rPr>
              <a:t> E</a:t>
            </a:r>
            <a:r>
              <a:rPr lang="en-US" altLang="ja-JP" sz="2000" b="1" dirty="0" smtClean="0">
                <a:latin typeface="Symbol" pitchFamily="18" charset="2"/>
              </a:rPr>
              <a:t>n</a:t>
            </a:r>
            <a:r>
              <a:rPr lang="en-US" altLang="ja-JP" sz="2000" b="1" dirty="0" smtClean="0">
                <a:latin typeface="Calibri" pitchFamily="34" charset="0"/>
              </a:rPr>
              <a:t> of</a:t>
            </a:r>
          </a:p>
          <a:p>
            <a:r>
              <a:rPr lang="en-US" altLang="ja-JP" sz="2000" b="1" dirty="0" smtClean="0">
                <a:latin typeface="Symbol" pitchFamily="18" charset="2"/>
              </a:rPr>
              <a:t>n</a:t>
            </a:r>
            <a:r>
              <a:rPr lang="en-US" altLang="ja-JP" sz="2000" b="1" baseline="-25000" dirty="0" smtClean="0"/>
              <a:t>e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latin typeface="Calibri" pitchFamily="34" charset="0"/>
              </a:rPr>
              <a:t>CCQE enriched sample</a:t>
            </a:r>
          </a:p>
          <a:p>
            <a:r>
              <a:rPr lang="en-US" altLang="ja-JP" sz="2000" b="1" dirty="0" smtClean="0">
                <a:latin typeface="Calibri" pitchFamily="34" charset="0"/>
              </a:rPr>
              <a:t>(at Super-Kamiokande )</a:t>
            </a:r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364011"/>
              </p:ext>
            </p:extLst>
          </p:nvPr>
        </p:nvGraphicFramePr>
        <p:xfrm>
          <a:off x="1215331" y="1260566"/>
          <a:ext cx="6589527" cy="546849"/>
        </p:xfrm>
        <a:graphic>
          <a:graphicData uri="http://schemas.openxmlformats.org/presentationml/2006/ole">
            <p:oleObj spid="_x0000_s186370" name="数式" r:id="rId6" imgW="3060126" imgH="254092" progId="Equation.3">
              <p:embed/>
            </p:oleObj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479478" y="309708"/>
            <a:ext cx="4681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sz="2800" baseline="-250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err="1" smtClean="0">
                <a:solidFill>
                  <a:srgbClr val="3366FF"/>
                </a:solidFill>
                <a:sym typeface="Wingdings"/>
              </a:rPr>
              <a:t></a:t>
            </a:r>
            <a:r>
              <a:rPr kumimoji="1" lang="en-US" altLang="ja-JP" sz="2800" dirty="0" err="1" smtClean="0">
                <a:solidFill>
                  <a:srgbClr val="3366FF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kumimoji="1" lang="en-US" altLang="ja-JP" sz="2800" baseline="-25000" dirty="0" err="1" smtClean="0">
                <a:solidFill>
                  <a:srgbClr val="3366FF"/>
                </a:solidFill>
                <a:sym typeface="Wingdings"/>
              </a:rPr>
              <a:t>e</a:t>
            </a:r>
            <a:r>
              <a:rPr kumimoji="1" lang="ja-JP" altLang="en-US" sz="2800" dirty="0" smtClean="0">
                <a:solidFill>
                  <a:srgbClr val="3366FF"/>
                </a:solidFill>
                <a:sym typeface="Wingdings"/>
              </a:rPr>
              <a:t>ニュートリノ振動</a:t>
            </a:r>
            <a:r>
              <a:rPr lang="ja-JP" altLang="en-US" sz="2800" dirty="0" smtClean="0">
                <a:solidFill>
                  <a:srgbClr val="3366FF"/>
                </a:solidFill>
                <a:sym typeface="Wingdings"/>
              </a:rPr>
              <a:t>の探索</a:t>
            </a:r>
            <a:endParaRPr kumimoji="1" lang="en-US" altLang="ja-JP" sz="2800" dirty="0" smtClean="0">
              <a:solidFill>
                <a:srgbClr val="3366FF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92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3366FF"/>
                </a:solidFill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srgbClr val="3366FF"/>
                </a:solidFill>
              </a:rPr>
              <a:t>e</a:t>
            </a:r>
            <a:r>
              <a:rPr lang="en-US" altLang="ja-JP" dirty="0" smtClean="0">
                <a:solidFill>
                  <a:srgbClr val="3366FF"/>
                </a:solidFill>
              </a:rPr>
              <a:t> appearance </a:t>
            </a:r>
            <a:r>
              <a:rPr lang="ja-JP" altLang="en-US" dirty="0" smtClean="0">
                <a:solidFill>
                  <a:srgbClr val="3366FF"/>
                </a:solidFill>
              </a:rPr>
              <a:t>探索の結果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Result with T2K 1.43 x 10</a:t>
            </a:r>
            <a:r>
              <a:rPr kumimoji="1" lang="en-US" altLang="ja-JP" sz="2800" baseline="30000" dirty="0" smtClean="0"/>
              <a:t>20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p.o.t</a:t>
            </a:r>
            <a:r>
              <a:rPr kumimoji="1" lang="en-US" altLang="ja-JP" sz="2800" dirty="0" smtClean="0"/>
              <a:t>. </a:t>
            </a:r>
            <a:endParaRPr lang="en-US" altLang="ja-JP" sz="2000" dirty="0"/>
          </a:p>
          <a:p>
            <a:pPr marL="0" indent="0">
              <a:buNone/>
            </a:pPr>
            <a:r>
              <a:rPr kumimoji="1" lang="en-US" altLang="ja-JP" sz="2800" dirty="0" smtClean="0"/>
              <a:t>	</a:t>
            </a:r>
            <a:r>
              <a:rPr lang="ja-JP" altLang="en-US" sz="2800" dirty="0" smtClean="0"/>
              <a:t>最終的に残ったイベント数</a:t>
            </a:r>
            <a:r>
              <a:rPr lang="en-US" altLang="ja-JP" sz="2800" dirty="0"/>
              <a:t>	</a:t>
            </a:r>
            <a:r>
              <a:rPr lang="en-US" altLang="ja-JP" sz="2800" dirty="0" smtClean="0"/>
              <a:t>	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6</a:t>
            </a:r>
          </a:p>
          <a:p>
            <a:pPr marL="0" indent="0">
              <a:buNone/>
            </a:pPr>
            <a:r>
              <a:rPr kumimoji="1" lang="en-US" altLang="ja-JP" sz="2800" dirty="0"/>
              <a:t>	</a:t>
            </a:r>
            <a:r>
              <a:rPr kumimoji="1" lang="en-US" altLang="ja-JP" sz="2800" dirty="0" smtClean="0"/>
              <a:t>sin</a:t>
            </a:r>
            <a:r>
              <a:rPr kumimoji="1" lang="en-US" altLang="ja-JP" sz="2800" baseline="30000" dirty="0" smtClean="0"/>
              <a:t>2 </a:t>
            </a:r>
            <a:r>
              <a:rPr kumimoji="1" lang="en-US" altLang="ja-JP" sz="2800" dirty="0" smtClean="0"/>
              <a:t>2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800" baseline="-25000" dirty="0" smtClean="0"/>
              <a:t>13</a:t>
            </a:r>
            <a:r>
              <a:rPr kumimoji="1" lang="en-US" altLang="ja-JP" sz="2800" dirty="0" smtClean="0"/>
              <a:t>=0</a:t>
            </a:r>
            <a:r>
              <a:rPr kumimoji="1" lang="ja-JP" altLang="en-US" sz="2800" dirty="0" smtClean="0"/>
              <a:t>の期待値</a:t>
            </a:r>
            <a:r>
              <a:rPr kumimoji="1" lang="en-US" altLang="ja-JP" sz="2800" dirty="0" smtClean="0"/>
              <a:t>		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1.5 ± 0.3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sz="2800" dirty="0" smtClean="0"/>
              <a:t>1.5±0.3 </a:t>
            </a:r>
            <a:r>
              <a:rPr lang="ja-JP" altLang="en-US" sz="2800" dirty="0" smtClean="0"/>
              <a:t>の期待値で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イベント観測される確率は</a:t>
            </a:r>
            <a:r>
              <a:rPr lang="en-US" altLang="ja-JP" sz="2800" dirty="0" smtClean="0"/>
              <a:t> 0.7% </a:t>
            </a:r>
            <a:r>
              <a:rPr lang="ja-JP" altLang="en-US" sz="2800" dirty="0" smtClean="0"/>
              <a:t>（</a:t>
            </a:r>
            <a:r>
              <a:rPr lang="en-US" altLang="ja-JP" sz="2800" dirty="0" smtClean="0">
                <a:latin typeface="Verdana"/>
                <a:cs typeface="Verdana"/>
              </a:rPr>
              <a:t>~</a:t>
            </a:r>
            <a:r>
              <a:rPr lang="en-US" altLang="ja-JP" sz="2800" dirty="0" smtClean="0"/>
              <a:t>2.5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800" dirty="0" smtClean="0"/>
              <a:t> significance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pPr lvl="1">
              <a:buFont typeface="Wingdings" charset="0"/>
              <a:buChar char="à"/>
            </a:pPr>
            <a:endParaRPr lang="en-US" altLang="ja-JP" sz="800" dirty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altLang="ja-JP" sz="2800" dirty="0" smtClean="0">
                <a:sym typeface="Wingdings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2800" baseline="-25000" dirty="0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 appearance (</a:t>
            </a:r>
            <a:r>
              <a:rPr lang="en-US" altLang="ja-JP" sz="2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altLang="ja-JP" sz="2800" baseline="-25000" dirty="0" smtClean="0">
                <a:solidFill>
                  <a:srgbClr val="FF0000"/>
                </a:solidFill>
                <a:sym typeface="Wingdings"/>
              </a:rPr>
              <a:t>13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≠0)</a:t>
            </a:r>
            <a:r>
              <a:rPr lang="ja-JP" altLang="en-US" sz="2800" dirty="0" smtClean="0">
                <a:solidFill>
                  <a:srgbClr val="FF0000"/>
                </a:solidFill>
                <a:sym typeface="Wingdings"/>
              </a:rPr>
              <a:t>の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indication</a:t>
            </a:r>
            <a:r>
              <a:rPr lang="ja-JP" altLang="en-US" sz="2800" dirty="0" smtClean="0">
                <a:solidFill>
                  <a:srgbClr val="FF0000"/>
                </a:solidFill>
                <a:sym typeface="Wingdings"/>
              </a:rPr>
              <a:t>！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 </a:t>
            </a:r>
            <a:endParaRPr lang="en-US" altLang="ja-JP" sz="28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4702-516C-6D4A-955A-04CE81BC37AB}" type="slidenum">
              <a:rPr kumimoji="1" lang="ja-JP" altLang="en-US" smtClean="0"/>
              <a:pPr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7043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fig093_cont_plot_dm2_00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1700808"/>
            <a:ext cx="4464496" cy="3341689"/>
          </a:xfrm>
          <a:prstGeom prst="rect">
            <a:avLst/>
          </a:prstGeom>
        </p:spPr>
      </p:pic>
      <p:pic>
        <p:nvPicPr>
          <p:cNvPr id="15" name="図 14" descr="fig093_cont_plot_dm2_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1700808"/>
            <a:ext cx="4464496" cy="3341689"/>
          </a:xfrm>
          <a:prstGeom prst="rect">
            <a:avLst/>
          </a:prstGeom>
        </p:spPr>
      </p:pic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3366FF"/>
                </a:solidFill>
                <a:ea typeface="ＭＳ Ｐゴシック" charset="-128"/>
              </a:rPr>
              <a:t>Allowed region of sin</a:t>
            </a:r>
            <a:r>
              <a:rPr lang="en-US" altLang="ja-JP" baseline="32000" dirty="0">
                <a:solidFill>
                  <a:srgbClr val="3366FF"/>
                </a:solidFill>
                <a:ea typeface="ＭＳ Ｐゴシック" charset="-128"/>
              </a:rPr>
              <a:t>2</a:t>
            </a:r>
            <a:r>
              <a:rPr lang="en-US" altLang="ja-JP" dirty="0">
                <a:solidFill>
                  <a:srgbClr val="3366FF"/>
                </a:solidFill>
                <a:ea typeface="ＭＳ Ｐゴシック" charset="-128"/>
              </a:rPr>
              <a:t>2θ</a:t>
            </a:r>
            <a:r>
              <a:rPr lang="en-US" altLang="ja-JP" baseline="-25000" dirty="0">
                <a:solidFill>
                  <a:srgbClr val="3366FF"/>
                </a:solidFill>
                <a:ea typeface="ＭＳ Ｐゴシック" charset="-128"/>
              </a:rPr>
              <a:t>13 </a:t>
            </a:r>
            <a:r>
              <a:rPr lang="en-US" altLang="ja-JP" dirty="0" smtClean="0">
                <a:solidFill>
                  <a:srgbClr val="3366FF"/>
                </a:solidFill>
                <a:ea typeface="ＭＳ Ｐゴシック" charset="-128"/>
              </a:rPr>
              <a:t>&amp; </a:t>
            </a:r>
            <a:r>
              <a:rPr lang="en-US" altLang="ja-JP" dirty="0" smtClean="0">
                <a:solidFill>
                  <a:srgbClr val="3366FF"/>
                </a:solidFill>
                <a:latin typeface="Symbol" pitchFamily="18" charset="2"/>
                <a:ea typeface="ＭＳ Ｐゴシック" charset="-128"/>
              </a:rPr>
              <a:t>D</a:t>
            </a:r>
            <a:r>
              <a:rPr lang="en-US" altLang="ja-JP" dirty="0" smtClean="0">
                <a:solidFill>
                  <a:srgbClr val="3366FF"/>
                </a:solidFill>
                <a:ea typeface="ＭＳ Ｐゴシック" charset="-128"/>
              </a:rPr>
              <a:t>m</a:t>
            </a:r>
            <a:r>
              <a:rPr lang="en-US" altLang="ja-JP" baseline="-25000" dirty="0" smtClean="0">
                <a:solidFill>
                  <a:srgbClr val="3366FF"/>
                </a:solidFill>
                <a:ea typeface="ＭＳ Ｐゴシック" charset="-128"/>
              </a:rPr>
              <a:t>23</a:t>
            </a:r>
            <a:r>
              <a:rPr lang="en-US" altLang="ja-JP" baseline="30000" dirty="0" smtClean="0">
                <a:solidFill>
                  <a:srgbClr val="3366FF"/>
                </a:solidFill>
                <a:ea typeface="ＭＳ Ｐゴシック" charset="-128"/>
              </a:rPr>
              <a:t>2</a:t>
            </a:r>
            <a:endParaRPr lang="en-US" altLang="ja-JP" baseline="30000" dirty="0">
              <a:solidFill>
                <a:srgbClr val="3366FF"/>
              </a:solidFill>
              <a:ea typeface="ＭＳ Ｐゴシック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24D7-9093-014C-A989-92BC3DAAB1BD}" type="slidenum">
              <a:rPr kumimoji="1" lang="ja-JP" altLang="en-US" smtClean="0"/>
              <a:pPr/>
              <a:t>73</a:t>
            </a:fld>
            <a:endParaRPr kumimoji="1" lang="ja-JP" altLang="en-US"/>
          </a:p>
        </p:txBody>
      </p:sp>
      <p:sp>
        <p:nvSpPr>
          <p:cNvPr id="93187" name="Rectangle 3"/>
          <p:cNvSpPr>
            <a:spLocks/>
          </p:cNvSpPr>
          <p:nvPr/>
        </p:nvSpPr>
        <p:spPr bwMode="auto">
          <a:xfrm>
            <a:off x="1144659" y="5854316"/>
            <a:ext cx="2675412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0.03 &lt; 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 &lt; 0.28 </a:t>
            </a:r>
          </a:p>
        </p:txBody>
      </p:sp>
      <p:sp>
        <p:nvSpPr>
          <p:cNvPr id="93188" name="Rectangle 4"/>
          <p:cNvSpPr>
            <a:spLocks/>
          </p:cNvSpPr>
          <p:nvPr/>
        </p:nvSpPr>
        <p:spPr bwMode="auto">
          <a:xfrm>
            <a:off x="5855069" y="5858780"/>
            <a:ext cx="2600071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0.04 &lt; 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 &lt; 0.34</a:t>
            </a:r>
          </a:p>
        </p:txBody>
      </p:sp>
      <p:sp>
        <p:nvSpPr>
          <p:cNvPr id="93189" name="Rectangle 5"/>
          <p:cNvSpPr>
            <a:spLocks/>
          </p:cNvSpPr>
          <p:nvPr/>
        </p:nvSpPr>
        <p:spPr bwMode="auto">
          <a:xfrm>
            <a:off x="323528" y="5157192"/>
            <a:ext cx="7224117" cy="39290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ja-JP" altLang="en-US" i="1" dirty="0" smtClean="0">
                <a:latin typeface="Helvetica" charset="0"/>
                <a:cs typeface="Helvetica" charset="0"/>
                <a:sym typeface="Helvetica" charset="0"/>
              </a:rPr>
              <a:t>二つの</a:t>
            </a:r>
            <a:r>
              <a:rPr lang="ja-JP" altLang="en-US" i="1" smtClean="0">
                <a:latin typeface="Helvetica" charset="0"/>
                <a:cs typeface="Helvetica" charset="0"/>
                <a:sym typeface="Helvetica" charset="0"/>
              </a:rPr>
              <a:t>質量階層性の場合について</a:t>
            </a:r>
            <a:r>
              <a:rPr lang="ja-JP" altLang="en-US" i="1" dirty="0" smtClean="0">
                <a:latin typeface="Helvetica" charset="0"/>
                <a:cs typeface="Helvetica" charset="0"/>
                <a:sym typeface="Helvetica" charset="0"/>
              </a:rPr>
              <a:t>解析を行った。</a:t>
            </a:r>
            <a:endParaRPr lang="en-US" altLang="ja-JP" i="1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1535204" y="6252901"/>
            <a:ext cx="1749710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smtClean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=0.11</a:t>
            </a:r>
            <a:endParaRPr lang="en-US" altLang="ja-JP" sz="2100" dirty="0">
              <a:solidFill>
                <a:srgbClr val="00B05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82767" y="315322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3399"/>
                </a:solidFill>
              </a:rPr>
              <a:t>Normal</a:t>
            </a:r>
            <a:endParaRPr kumimoji="1" lang="ja-JP" altLang="en-US" i="1" dirty="0">
              <a:solidFill>
                <a:srgbClr val="FF3399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47575" y="311404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3399"/>
                </a:solidFill>
              </a:rPr>
              <a:t>Inverted</a:t>
            </a:r>
            <a:endParaRPr kumimoji="1" lang="ja-JP" altLang="en-US" i="1" dirty="0">
              <a:solidFill>
                <a:srgbClr val="FF3399"/>
              </a:solidFill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6324918" y="6252901"/>
            <a:ext cx="1769715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smtClean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=0.14</a:t>
            </a:r>
            <a:endParaRPr lang="en-US" altLang="ja-JP" sz="2100" dirty="0">
              <a:solidFill>
                <a:srgbClr val="00B05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83714" name="AutoShape 2" descr="http://www.t2k.org/docs/plots/011/nue/nueoscillation/fig094_cont_plot_cp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364511" y="5445224"/>
            <a:ext cx="3127369" cy="40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(assuming </a:t>
            </a:r>
            <a:r>
              <a:rPr lang="en-US" altLang="ja-JP" sz="1400" i="1" dirty="0" err="1">
                <a:latin typeface="Helvetica" charset="0"/>
                <a:cs typeface="Helvetica" charset="0"/>
                <a:sym typeface="Helvetica" charset="0"/>
              </a:rPr>
              <a:t>Δm</a:t>
            </a:r>
            <a:r>
              <a:rPr lang="en-US" altLang="ja-JP" sz="1400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1400" i="1" baseline="-6000" dirty="0" err="1">
                <a:latin typeface="Helvetica" charset="0"/>
                <a:cs typeface="Helvetica" charset="0"/>
                <a:sym typeface="Helvetica" charset="0"/>
              </a:rPr>
              <a:t>23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=2.4 x 10</a:t>
            </a:r>
            <a:r>
              <a:rPr lang="en-US" altLang="ja-JP" sz="1400" i="1" baseline="32000" dirty="0">
                <a:latin typeface="Helvetica" charset="0"/>
                <a:cs typeface="Helvetica" charset="0"/>
                <a:sym typeface="Helvetica" charset="0"/>
              </a:rPr>
              <a:t>-3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1400" i="1" dirty="0" err="1">
                <a:latin typeface="Helvetica" charset="0"/>
                <a:cs typeface="Helvetica" charset="0"/>
                <a:sym typeface="Helvetica" charset="0"/>
              </a:rPr>
              <a:t>eV</a:t>
            </a:r>
            <a:r>
              <a:rPr lang="en-US" altLang="ja-JP" sz="1400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61961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5" name="Picture 3" descr="C:\Users\okumura\Downloads\fig094_cont_plot_cp_00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4018" y="2292984"/>
            <a:ext cx="4148682" cy="3023355"/>
          </a:xfrm>
          <a:prstGeom prst="rect">
            <a:avLst/>
          </a:prstGeom>
          <a:noFill/>
        </p:spPr>
      </p:pic>
      <p:pic>
        <p:nvPicPr>
          <p:cNvPr id="883716" name="Picture 4" descr="C:\Users\okumura\Downloads\fig094_cont_plot_cp_0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4909" y="2293166"/>
            <a:ext cx="4148682" cy="3023355"/>
          </a:xfrm>
          <a:prstGeom prst="rect">
            <a:avLst/>
          </a:prstGeom>
          <a:noFill/>
        </p:spPr>
      </p:pic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3366FF"/>
                </a:solidFill>
                <a:ea typeface="ＭＳ Ｐゴシック" charset="-128"/>
              </a:rPr>
              <a:t>Allowed region of </a:t>
            </a:r>
            <a:r>
              <a:rPr lang="en-US" altLang="ja-JP" dirty="0" err="1">
                <a:solidFill>
                  <a:srgbClr val="3366FF"/>
                </a:solidFill>
                <a:ea typeface="ＭＳ Ｐゴシック" charset="-128"/>
              </a:rPr>
              <a:t>sin</a:t>
            </a:r>
            <a:r>
              <a:rPr lang="en-US" altLang="ja-JP" baseline="32000" dirty="0" err="1">
                <a:solidFill>
                  <a:srgbClr val="3366FF"/>
                </a:solidFill>
                <a:ea typeface="ＭＳ Ｐゴシック" charset="-128"/>
              </a:rPr>
              <a:t>2</a:t>
            </a:r>
            <a:r>
              <a:rPr lang="en-US" altLang="ja-JP" dirty="0" err="1">
                <a:solidFill>
                  <a:srgbClr val="3366FF"/>
                </a:solidFill>
                <a:ea typeface="ＭＳ Ｐゴシック" charset="-128"/>
              </a:rPr>
              <a:t>2θ</a:t>
            </a:r>
            <a:r>
              <a:rPr lang="en-US" altLang="ja-JP" baseline="-25000" dirty="0" err="1">
                <a:solidFill>
                  <a:srgbClr val="3366FF"/>
                </a:solidFill>
                <a:ea typeface="ＭＳ Ｐゴシック" charset="-128"/>
              </a:rPr>
              <a:t>13</a:t>
            </a:r>
            <a:r>
              <a:rPr lang="en-US" altLang="ja-JP" dirty="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altLang="ja-JP" dirty="0" smtClean="0">
                <a:solidFill>
                  <a:srgbClr val="3366FF"/>
                </a:solidFill>
                <a:ea typeface="ＭＳ Ｐゴシック" charset="-128"/>
              </a:rPr>
              <a:t>for </a:t>
            </a:r>
            <a:r>
              <a:rPr lang="en-US" altLang="ja-JP" dirty="0" err="1" smtClean="0">
                <a:solidFill>
                  <a:srgbClr val="3366FF"/>
                </a:solidFill>
                <a:ea typeface="ＭＳ Ｐゴシック" charset="-128"/>
              </a:rPr>
              <a:t>δ</a:t>
            </a:r>
            <a:r>
              <a:rPr lang="en-US" altLang="ja-JP" baseline="-6000" dirty="0" err="1" smtClean="0">
                <a:solidFill>
                  <a:srgbClr val="3366FF"/>
                </a:solidFill>
                <a:ea typeface="ＭＳ Ｐゴシック" charset="-128"/>
              </a:rPr>
              <a:t>CP</a:t>
            </a:r>
            <a:r>
              <a:rPr lang="en-US" altLang="ja-JP" dirty="0" smtClean="0">
                <a:solidFill>
                  <a:srgbClr val="3366FF"/>
                </a:solidFill>
                <a:ea typeface="ＭＳ Ｐゴシック" charset="-128"/>
              </a:rPr>
              <a:t> </a:t>
            </a:r>
            <a:endParaRPr lang="en-US" altLang="ja-JP" dirty="0">
              <a:solidFill>
                <a:srgbClr val="3366FF"/>
              </a:solidFill>
              <a:ea typeface="ＭＳ Ｐゴシック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24D7-9093-014C-A989-92BC3DAAB1BD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  <p:sp>
        <p:nvSpPr>
          <p:cNvPr id="93186" name="Rectangle 2"/>
          <p:cNvSpPr>
            <a:spLocks/>
          </p:cNvSpPr>
          <p:nvPr/>
        </p:nvSpPr>
        <p:spPr bwMode="auto">
          <a:xfrm>
            <a:off x="6238700" y="1946259"/>
            <a:ext cx="3127369" cy="4018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(assuming </a:t>
            </a:r>
            <a:r>
              <a:rPr lang="en-US" altLang="ja-JP" sz="1400" i="1" dirty="0" err="1">
                <a:latin typeface="Helvetica" charset="0"/>
                <a:cs typeface="Helvetica" charset="0"/>
                <a:sym typeface="Helvetica" charset="0"/>
              </a:rPr>
              <a:t>Δm</a:t>
            </a:r>
            <a:r>
              <a:rPr lang="en-US" altLang="ja-JP" sz="1400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1400" i="1" baseline="-6000" dirty="0" err="1">
                <a:latin typeface="Helvetica" charset="0"/>
                <a:cs typeface="Helvetica" charset="0"/>
                <a:sym typeface="Helvetica" charset="0"/>
              </a:rPr>
              <a:t>23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=2.4 x 10</a:t>
            </a:r>
            <a:r>
              <a:rPr lang="en-US" altLang="ja-JP" sz="1400" i="1" baseline="32000" dirty="0">
                <a:latin typeface="Helvetica" charset="0"/>
                <a:cs typeface="Helvetica" charset="0"/>
                <a:sym typeface="Helvetica" charset="0"/>
              </a:rPr>
              <a:t>-3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1400" i="1" dirty="0" err="1">
                <a:latin typeface="Helvetica" charset="0"/>
                <a:cs typeface="Helvetica" charset="0"/>
                <a:sym typeface="Helvetica" charset="0"/>
              </a:rPr>
              <a:t>eV</a:t>
            </a:r>
            <a:r>
              <a:rPr lang="en-US" altLang="ja-JP" sz="1400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1400" i="1" dirty="0">
                <a:latin typeface="Helvetica" charset="0"/>
                <a:cs typeface="Helvetica" charset="0"/>
                <a:sym typeface="Helvetica" charset="0"/>
              </a:rPr>
              <a:t>)</a:t>
            </a:r>
          </a:p>
        </p:txBody>
      </p:sp>
      <p:sp>
        <p:nvSpPr>
          <p:cNvPr id="93187" name="Rectangle 3"/>
          <p:cNvSpPr>
            <a:spLocks/>
          </p:cNvSpPr>
          <p:nvPr/>
        </p:nvSpPr>
        <p:spPr bwMode="auto">
          <a:xfrm>
            <a:off x="1144659" y="5854316"/>
            <a:ext cx="2675412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0.03 &lt; 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 &lt; 0.28 </a:t>
            </a:r>
          </a:p>
        </p:txBody>
      </p:sp>
      <p:sp>
        <p:nvSpPr>
          <p:cNvPr id="93188" name="Rectangle 4"/>
          <p:cNvSpPr>
            <a:spLocks/>
          </p:cNvSpPr>
          <p:nvPr/>
        </p:nvSpPr>
        <p:spPr bwMode="auto">
          <a:xfrm>
            <a:off x="5855069" y="5858780"/>
            <a:ext cx="2600071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0.04 &lt; 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FF3399"/>
                </a:solidFill>
                <a:latin typeface="Helvetica" charset="0"/>
                <a:cs typeface="Helvetica" charset="0"/>
                <a:sym typeface="Helvetica" charset="0"/>
              </a:rPr>
              <a:t> &lt; 0.34</a:t>
            </a:r>
          </a:p>
        </p:txBody>
      </p:sp>
      <p:sp>
        <p:nvSpPr>
          <p:cNvPr id="93189" name="Rectangle 5"/>
          <p:cNvSpPr>
            <a:spLocks/>
          </p:cNvSpPr>
          <p:nvPr/>
        </p:nvSpPr>
        <p:spPr bwMode="auto">
          <a:xfrm>
            <a:off x="261014" y="5443131"/>
            <a:ext cx="7224117" cy="39290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90% </a:t>
            </a:r>
            <a:r>
              <a:rPr lang="en-US" altLang="ja-JP" i="1" dirty="0" err="1">
                <a:latin typeface="Helvetica" charset="0"/>
                <a:cs typeface="Helvetica" charset="0"/>
                <a:sym typeface="Helvetica" charset="0"/>
              </a:rPr>
              <a:t>C.L.</a:t>
            </a:r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 interval </a:t>
            </a:r>
            <a:r>
              <a:rPr lang="en-US" altLang="ja-JP" i="1" dirty="0" smtClean="0">
                <a:latin typeface="Helvetica" charset="0"/>
                <a:cs typeface="Helvetica" charset="0"/>
                <a:sym typeface="Helvetica" charset="0"/>
              </a:rPr>
              <a:t> and best fit (for </a:t>
            </a:r>
            <a:r>
              <a:rPr lang="en-US" altLang="ja-JP" i="1" dirty="0" err="1">
                <a:latin typeface="Helvetica" charset="0"/>
                <a:cs typeface="Helvetica" charset="0"/>
                <a:sym typeface="Helvetica" charset="0"/>
              </a:rPr>
              <a:t>Δm</a:t>
            </a:r>
            <a:r>
              <a:rPr lang="en-US" altLang="ja-JP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i="1" baseline="-6000" dirty="0" err="1">
                <a:latin typeface="Helvetica" charset="0"/>
                <a:cs typeface="Helvetica" charset="0"/>
                <a:sym typeface="Helvetica" charset="0"/>
              </a:rPr>
              <a:t>23</a:t>
            </a:r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=2.4 x 10</a:t>
            </a:r>
            <a:r>
              <a:rPr lang="en-US" altLang="ja-JP" i="1" baseline="32000" dirty="0">
                <a:latin typeface="Helvetica" charset="0"/>
                <a:cs typeface="Helvetica" charset="0"/>
                <a:sym typeface="Helvetica" charset="0"/>
              </a:rPr>
              <a:t>-3</a:t>
            </a:r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i="1" dirty="0" err="1">
                <a:latin typeface="Helvetica" charset="0"/>
                <a:cs typeface="Helvetica" charset="0"/>
                <a:sym typeface="Helvetica" charset="0"/>
              </a:rPr>
              <a:t>eV</a:t>
            </a:r>
            <a:r>
              <a:rPr lang="en-US" altLang="ja-JP" i="1" baseline="32000" dirty="0" err="1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altLang="ja-JP" i="1" dirty="0" err="1">
                <a:latin typeface="Helvetica" charset="0"/>
                <a:cs typeface="Helvetica" charset="0"/>
                <a:sym typeface="Helvetica" charset="0"/>
              </a:rPr>
              <a:t>δ</a:t>
            </a:r>
            <a:r>
              <a:rPr lang="en-US" altLang="ja-JP" i="1" baseline="-6000" dirty="0" err="1">
                <a:latin typeface="Helvetica" charset="0"/>
                <a:cs typeface="Helvetica" charset="0"/>
                <a:sym typeface="Helvetica" charset="0"/>
              </a:rPr>
              <a:t>CP</a:t>
            </a:r>
            <a:r>
              <a:rPr lang="en-US" altLang="ja-JP" i="1" dirty="0">
                <a:latin typeface="Helvetica" charset="0"/>
                <a:cs typeface="Helvetica" charset="0"/>
                <a:sym typeface="Helvetica" charset="0"/>
              </a:rPr>
              <a:t>=0)</a:t>
            </a: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548058" y="1332412"/>
            <a:ext cx="8308559" cy="692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spcBef>
                <a:spcPts val="300"/>
              </a:spcBef>
            </a:pPr>
            <a:r>
              <a:rPr lang="en-US" altLang="ja-JP" sz="2000" i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Helvetica" charset="0"/>
              </a:rPr>
              <a:t>1-dimensional </a:t>
            </a:r>
            <a:r>
              <a:rPr lang="en-US" altLang="ja-JP" i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sin</a:t>
            </a:r>
            <a:r>
              <a:rPr lang="en-US" altLang="ja-JP" i="1" baseline="320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i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i="1" dirty="0" err="1" smtClean="0">
                <a:solidFill>
                  <a:srgbClr val="00B0F0"/>
                </a:solidFill>
              </a:rPr>
              <a:t>θ</a:t>
            </a:r>
            <a:r>
              <a:rPr lang="en-US" altLang="ja-JP" i="1" baseline="-6000" dirty="0" err="1" smtClean="0">
                <a:solidFill>
                  <a:srgbClr val="00B0F0"/>
                </a:solidFill>
              </a:rPr>
              <a:t>13</a:t>
            </a:r>
            <a:r>
              <a:rPr lang="en-US" altLang="ja-JP" sz="2000" i="1" dirty="0" smtClean="0">
                <a:solidFill>
                  <a:srgbClr val="00B0F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000" i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Helvetica" charset="0"/>
              </a:rPr>
              <a:t>limit for each </a:t>
            </a:r>
            <a:r>
              <a:rPr lang="en-US" altLang="ja-JP" i="1" dirty="0" err="1" smtClean="0">
                <a:solidFill>
                  <a:srgbClr val="00B0F0"/>
                </a:solidFill>
              </a:rPr>
              <a:t>δ</a:t>
            </a:r>
            <a:r>
              <a:rPr lang="en-US" altLang="ja-JP" i="1" baseline="-6000" dirty="0" err="1" smtClean="0">
                <a:solidFill>
                  <a:srgbClr val="00B0F0"/>
                </a:solidFill>
              </a:rPr>
              <a:t>CP</a:t>
            </a:r>
            <a:r>
              <a:rPr lang="en-US" altLang="ja-JP" i="1" baseline="-6000" dirty="0" smtClean="0">
                <a:solidFill>
                  <a:srgbClr val="00B0F0"/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altLang="ja-JP" i="1" dirty="0" smtClean="0">
                <a:solidFill>
                  <a:srgbClr val="00B0F0"/>
                </a:solidFill>
                <a:cs typeface="Helvetica" charset="0"/>
                <a:sym typeface="Helvetica" charset="0"/>
              </a:rPr>
              <a:t>Feldman-Cousins method was used</a:t>
            </a:r>
            <a:r>
              <a:rPr lang="en-US" altLang="ja-JP" i="1" dirty="0">
                <a:solidFill>
                  <a:srgbClr val="00B0F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i="1" dirty="0" smtClean="0">
                <a:solidFill>
                  <a:srgbClr val="00B0F0"/>
                </a:solidFill>
                <a:latin typeface="Helvetica" charset="0"/>
                <a:cs typeface="Helvetica" charset="0"/>
                <a:sym typeface="Helvetica" charset="0"/>
              </a:rPr>
              <a:t>for constructing acceptance region</a:t>
            </a:r>
            <a:endParaRPr lang="en-US" altLang="ja-JP" dirty="0" smtClean="0">
              <a:solidFill>
                <a:srgbClr val="00B0F0"/>
              </a:solidFill>
              <a:cs typeface="Helvetica" charset="0"/>
              <a:sym typeface="Helvetica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1535204" y="6252901"/>
            <a:ext cx="1749710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smtClean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=0.11</a:t>
            </a:r>
            <a:endParaRPr lang="en-US" altLang="ja-JP" sz="2100" dirty="0">
              <a:solidFill>
                <a:srgbClr val="00B05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82767" y="315322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3399"/>
                </a:solidFill>
              </a:rPr>
              <a:t>Normal</a:t>
            </a:r>
            <a:endParaRPr kumimoji="1" lang="ja-JP" altLang="en-US" i="1" dirty="0">
              <a:solidFill>
                <a:srgbClr val="FF3399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47575" y="311404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3399"/>
                </a:solidFill>
              </a:rPr>
              <a:t>Inverted</a:t>
            </a:r>
            <a:endParaRPr kumimoji="1" lang="ja-JP" altLang="en-US" i="1" dirty="0">
              <a:solidFill>
                <a:srgbClr val="FF3399"/>
              </a:solidFill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6324918" y="6252901"/>
            <a:ext cx="1769715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100" dirty="0" smtClean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sin</a:t>
            </a:r>
            <a:r>
              <a:rPr lang="en-US" altLang="ja-JP" sz="2100" baseline="32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altLang="ja-JP" sz="21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2θ</a:t>
            </a:r>
            <a:r>
              <a:rPr lang="en-US" altLang="ja-JP" sz="2100" baseline="-6000" dirty="0" err="1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13</a:t>
            </a:r>
            <a:r>
              <a:rPr lang="en-US" altLang="ja-JP" sz="2100" dirty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2100" dirty="0" smtClean="0">
                <a:solidFill>
                  <a:srgbClr val="00B050"/>
                </a:solidFill>
                <a:latin typeface="Helvetica" charset="0"/>
                <a:cs typeface="Helvetica" charset="0"/>
                <a:sym typeface="Helvetica" charset="0"/>
              </a:rPr>
              <a:t>=0.14</a:t>
            </a:r>
            <a:endParaRPr lang="en-US" altLang="ja-JP" sz="2100" dirty="0">
              <a:solidFill>
                <a:srgbClr val="00B05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83714" name="AutoShape 2" descr="http://www.t2k.org/docs/plots/011/nue/nueoscillation/fig094_cont_plot_cp_00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68473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829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solidFill>
                  <a:srgbClr val="3366FF"/>
                </a:solidFill>
              </a:rPr>
              <a:t>T2K</a:t>
            </a:r>
            <a:r>
              <a:rPr lang="ja-JP" altLang="en-US" sz="3200" dirty="0" smtClean="0">
                <a:solidFill>
                  <a:srgbClr val="3366FF"/>
                </a:solidFill>
              </a:rPr>
              <a:t>報告の少し後に出た</a:t>
            </a:r>
            <a:r>
              <a:rPr lang="en-US" altLang="ja-JP" sz="3200" dirty="0" smtClean="0">
                <a:solidFill>
                  <a:srgbClr val="3366FF"/>
                </a:solidFill>
              </a:rPr>
              <a:t>MINOS</a:t>
            </a:r>
            <a:r>
              <a:rPr lang="ja-JP" altLang="en-US" sz="3200" dirty="0" smtClean="0">
                <a:solidFill>
                  <a:srgbClr val="3366FF"/>
                </a:solidFill>
              </a:rPr>
              <a:t>実験最新結果</a:t>
            </a:r>
            <a:endParaRPr kumimoji="1" lang="ja-JP" altLang="en-US" sz="3200" dirty="0">
              <a:solidFill>
                <a:srgbClr val="3366FF"/>
              </a:solidFill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/>
      </p:pic>
      <p:pic>
        <p:nvPicPr>
          <p:cNvPr id="8" name="コンテンツ プレースホルダー 7" descr="fig092_cont_paper_w_minos_001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719" r="-2719"/>
          <a:stretch/>
        </p:blipFill>
        <p:spPr>
          <a:xfrm>
            <a:off x="4863541" y="1437790"/>
            <a:ext cx="4274890" cy="2483847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4702-516C-6D4A-955A-04CE81BC37AB}" type="slidenum">
              <a:rPr kumimoji="1" lang="ja-JP" altLang="en-US" smtClean="0"/>
              <a:pPr/>
              <a:t>75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42967" y="4661471"/>
            <a:ext cx="3872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400" baseline="-25000" dirty="0" smtClean="0">
                <a:solidFill>
                  <a:schemeClr val="tx2"/>
                </a:solidFill>
              </a:rPr>
              <a:t>e</a:t>
            </a:r>
            <a:r>
              <a:rPr lang="ja-JP" altLang="en-US" sz="2400" dirty="0" smtClean="0">
                <a:solidFill>
                  <a:schemeClr val="tx2"/>
                </a:solidFill>
              </a:rPr>
              <a:t>候補事象数：</a:t>
            </a:r>
            <a:r>
              <a:rPr lang="en-US" altLang="ja-JP" sz="2400" dirty="0" smtClean="0">
                <a:solidFill>
                  <a:schemeClr val="tx2"/>
                </a:solidFill>
              </a:rPr>
              <a:t> 62</a:t>
            </a:r>
            <a:br>
              <a:rPr lang="en-US" altLang="ja-JP" sz="2400" dirty="0" smtClean="0">
                <a:solidFill>
                  <a:schemeClr val="tx2"/>
                </a:solidFill>
              </a:rPr>
            </a:br>
            <a:r>
              <a:rPr lang="ja-JP" altLang="en-US" sz="2400" dirty="0" smtClean="0">
                <a:solidFill>
                  <a:schemeClr val="tx2"/>
                </a:solidFill>
              </a:rPr>
              <a:t>予測数（</a:t>
            </a:r>
            <a:r>
              <a:rPr lang="en-US" altLang="ja-JP" sz="24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>
                <a:solidFill>
                  <a:schemeClr val="tx2"/>
                </a:solidFill>
              </a:rPr>
              <a:t>13</a:t>
            </a:r>
            <a:r>
              <a:rPr lang="en-US" altLang="ja-JP" sz="2400" dirty="0" smtClean="0">
                <a:solidFill>
                  <a:schemeClr val="tx2"/>
                </a:solidFill>
              </a:rPr>
              <a:t>=0</a:t>
            </a:r>
            <a:r>
              <a:rPr lang="ja-JP" altLang="en-US" sz="2400" dirty="0" smtClean="0">
                <a:solidFill>
                  <a:schemeClr val="tx2"/>
                </a:solidFill>
              </a:rPr>
              <a:t>）：</a:t>
            </a:r>
            <a:r>
              <a:rPr lang="en-US" altLang="ja-JP" sz="2400" dirty="0" smtClean="0">
                <a:solidFill>
                  <a:schemeClr val="tx2"/>
                </a:solidFill>
              </a:rPr>
              <a:t> </a:t>
            </a:r>
            <a:r>
              <a:rPr lang="en-US" altLang="ja-JP" sz="2400" dirty="0" smtClean="0">
                <a:solidFill>
                  <a:schemeClr val="tx2"/>
                </a:solidFill>
                <a:latin typeface="Verdana"/>
                <a:cs typeface="Verdana"/>
              </a:rPr>
              <a:t>~</a:t>
            </a:r>
            <a:r>
              <a:rPr lang="en-US" altLang="ja-JP" sz="2400" dirty="0" smtClean="0">
                <a:solidFill>
                  <a:schemeClr val="tx2"/>
                </a:solidFill>
              </a:rPr>
              <a:t>50</a:t>
            </a:r>
            <a:endParaRPr kumimoji="1" lang="en-US" altLang="ja-JP" sz="2400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endParaRPr kumimoji="1" lang="en-US" altLang="ja-JP" sz="800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q</a:t>
            </a:r>
            <a:r>
              <a:rPr kumimoji="1" lang="en-US" altLang="ja-JP" sz="2400" baseline="-25000" dirty="0" smtClean="0">
                <a:solidFill>
                  <a:schemeClr val="tx2"/>
                </a:solidFill>
              </a:rPr>
              <a:t>13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=0</a:t>
            </a:r>
            <a:r>
              <a:rPr lang="ja-JP" altLang="en-US" sz="2400" dirty="0" smtClean="0">
                <a:solidFill>
                  <a:schemeClr val="tx2"/>
                </a:solidFill>
              </a:rPr>
              <a:t>でない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確率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 89%</a:t>
            </a:r>
          </a:p>
          <a:p>
            <a:pPr marL="285750" indent="-285750">
              <a:buFont typeface="Arial"/>
              <a:buChar char="•"/>
            </a:pPr>
            <a:endParaRPr lang="en-US" altLang="ja-JP" sz="1600" dirty="0">
              <a:solidFill>
                <a:schemeClr val="tx2"/>
              </a:solidFill>
            </a:endParaRPr>
          </a:p>
          <a:p>
            <a:r>
              <a:rPr kumimoji="1" lang="en-US" altLang="ja-JP" sz="2400" dirty="0" smtClean="0">
                <a:solidFill>
                  <a:srgbClr val="CC0066"/>
                </a:solidFill>
              </a:rPr>
              <a:t>T2K</a:t>
            </a:r>
            <a:r>
              <a:rPr kumimoji="1" lang="ja-JP" altLang="en-US" sz="2400" dirty="0" smtClean="0">
                <a:solidFill>
                  <a:srgbClr val="CC0066"/>
                </a:solidFill>
              </a:rPr>
              <a:t>の結果と矛盾しない結果</a:t>
            </a:r>
            <a:endParaRPr kumimoji="1" lang="ja-JP" altLang="en-US" sz="2400" dirty="0">
              <a:solidFill>
                <a:srgbClr val="CC0066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604518" y="3557765"/>
            <a:ext cx="720000" cy="0"/>
          </a:xfrm>
          <a:prstGeom prst="straightConnector1">
            <a:avLst/>
          </a:prstGeom>
          <a:ln w="38100" cmpd="sng">
            <a:solidFill>
              <a:srgbClr val="0066C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5075" y="1199466"/>
            <a:ext cx="4421123" cy="2561993"/>
          </a:xfrm>
          <a:prstGeom prst="rect">
            <a:avLst/>
          </a:prstGeom>
        </p:spPr>
      </p:pic>
      <p:pic>
        <p:nvPicPr>
          <p:cNvPr id="15" name="コンテンツ プレースホルダー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1340" b="-1144"/>
          <a:stretch/>
        </p:blipFill>
        <p:spPr bwMode="auto">
          <a:xfrm>
            <a:off x="4951545" y="3882048"/>
            <a:ext cx="4078409" cy="58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5232452" y="4068008"/>
            <a:ext cx="109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66CC"/>
                </a:solidFill>
              </a:rPr>
              <a:t>MINOS</a:t>
            </a:r>
            <a:endParaRPr kumimoji="1" lang="ja-JP" altLang="en-US" sz="2400" b="1" dirty="0">
              <a:solidFill>
                <a:srgbClr val="0066CC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5762547" y="3557766"/>
            <a:ext cx="203666" cy="623832"/>
          </a:xfrm>
          <a:prstGeom prst="line">
            <a:avLst/>
          </a:prstGeom>
          <a:ln w="28575" cmpd="sng">
            <a:solidFill>
              <a:srgbClr val="0066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Dec 20, 2011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714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25539"/>
            <a:ext cx="7354887" cy="57527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28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2.4.1 </a:t>
            </a:r>
            <a:r>
              <a:rPr lang="ja-JP" altLang="en-US" sz="28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大気ニュートリノ異常の確認</a:t>
            </a:r>
            <a:endParaRPr lang="ja-JP" altLang="en-US" sz="2400" dirty="0">
              <a:solidFill>
                <a:srgbClr val="0000FF"/>
              </a:solidFill>
              <a:latin typeface="ＤＦ特太ゴシック体" pitchFamily="1" charset="-128"/>
              <a:ea typeface="ＤＦ特太ゴシック体" pitchFamily="1" charset="-128"/>
            </a:endParaRPr>
          </a:p>
          <a:p>
            <a:pPr>
              <a:buFontTx/>
              <a:buNone/>
            </a:pPr>
            <a:endParaRPr lang="ja-JP" altLang="en-US" sz="2400" dirty="0">
              <a:latin typeface="ＤＦ特太ゴシック体" pitchFamily="1" charset="-128"/>
              <a:ea typeface="ＤＦ特太ゴシック体" pitchFamily="1" charset="-128"/>
            </a:endParaRPr>
          </a:p>
          <a:p>
            <a:pPr>
              <a:buFontTx/>
              <a:buNone/>
            </a:pPr>
            <a:r>
              <a:rPr lang="ja-JP" altLang="en-US" sz="2800" dirty="0">
                <a:latin typeface="ＤＦ特太ゴシック体" pitchFamily="1" charset="-128"/>
                <a:ea typeface="ＤＦ特太ゴシック体" pitchFamily="1" charset="-128"/>
              </a:rPr>
              <a:t>　</a:t>
            </a:r>
            <a:endParaRPr lang="ja-JP" altLang="en-US" sz="2000" dirty="0">
              <a:solidFill>
                <a:srgbClr val="0000FF"/>
              </a:solidFill>
              <a:latin typeface="ＤＦ行書体" pitchFamily="1" charset="-128"/>
              <a:ea typeface="ＤＦ行書体" pitchFamily="1" charset="-128"/>
            </a:endParaRPr>
          </a:p>
        </p:txBody>
      </p:sp>
      <p:pic>
        <p:nvPicPr>
          <p:cNvPr id="76820" name="Picture 20" descr="\begin{align*}&#10;  \nu_\mu\rightarrow\nu_\tau, \sin^2\theta_{23}\sim 1, \delta m_{31}^2, \sim 3\times 10^{-3}\text{ eV}^2&#10;\end{align*}&#10;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916832"/>
            <a:ext cx="5975350" cy="379412"/>
          </a:xfrm>
          <a:noFill/>
          <a:ln/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51520" y="2420888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dirty="0">
                <a:solidFill>
                  <a:srgbClr val="CC00CC"/>
                </a:solidFill>
                <a:latin typeface="Franklin Gothic Medium" pitchFamily="34" charset="0"/>
              </a:rPr>
              <a:t>Opera</a:t>
            </a:r>
            <a:r>
              <a:rPr lang="ja-JP" altLang="en-US" sz="3200" dirty="0">
                <a:solidFill>
                  <a:srgbClr val="008000"/>
                </a:solidFill>
                <a:latin typeface="Georgia" pitchFamily="18" charset="0"/>
              </a:rPr>
              <a:t>：</a:t>
            </a:r>
            <a:endParaRPr lang="ja-JP" altLang="en-US" sz="3200" dirty="0">
              <a:solidFill>
                <a:srgbClr val="008000"/>
              </a:solidFill>
              <a:latin typeface="Franklin Gothic Medium" pitchFamily="34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5724525" y="5373688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4643438" y="4581525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993300"/>
                </a:solidFill>
                <a:latin typeface="ＤＦ特太ゴシック体" pitchFamily="1" charset="-128"/>
                <a:ea typeface="ＤＦ特太ゴシック体" pitchFamily="1" charset="-128"/>
              </a:rPr>
              <a:t>: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ja-JP" sz="44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2.4</a:t>
            </a:r>
            <a:r>
              <a:rPr lang="ja-JP" altLang="en-US" sz="4400" dirty="0">
                <a:solidFill>
                  <a:srgbClr val="CC00CC"/>
                </a:solidFill>
                <a:ea typeface="HGS創英角ﾎﾟｯﾌﾟ体" pitchFamily="50" charset="-128"/>
              </a:rPr>
              <a:t>　</a:t>
            </a:r>
            <a:r>
              <a:rPr lang="ja-JP" altLang="en-US" sz="4400" dirty="0" smtClean="0">
                <a:solidFill>
                  <a:srgbClr val="CC00CC"/>
                </a:solidFill>
                <a:ea typeface="HGS創英角ﾎﾟｯﾌﾟ体" pitchFamily="50" charset="-128"/>
              </a:rPr>
              <a:t>そのほかの実験・解析</a:t>
            </a:r>
            <a:endParaRPr lang="ja-JP" altLang="en-US" sz="4400" dirty="0">
              <a:solidFill>
                <a:srgbClr val="CC00CC"/>
              </a:solidFill>
              <a:ea typeface="HGS創英角ﾎﾟｯﾌﾟ体" pitchFamily="50" charset="-128"/>
            </a:endParaRPr>
          </a:p>
        </p:txBody>
      </p:sp>
      <p:pic>
        <p:nvPicPr>
          <p:cNvPr id="76826" name="Picture 26" descr="\begin{align*}&#10;  \pi \rightarrow \mu+\nu_\mu&#10;\end{align*}&#10;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3861048"/>
            <a:ext cx="1728787" cy="314325"/>
          </a:xfrm>
          <a:noFill/>
          <a:ln/>
        </p:spPr>
      </p:pic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2843808" y="3789040"/>
            <a:ext cx="3529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/>
              <a:t>によりニュートリノビームを作る</a:t>
            </a:r>
          </a:p>
        </p:txBody>
      </p:sp>
      <p:pic>
        <p:nvPicPr>
          <p:cNvPr id="76831" name="Picture 31" descr="\begin{align*}&#10;  \nu_\tau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420888"/>
            <a:ext cx="803534" cy="576064"/>
          </a:xfrm>
          <a:prstGeom prst="rect">
            <a:avLst/>
          </a:prstGeom>
          <a:noFill/>
        </p:spPr>
      </p:pic>
      <p:sp>
        <p:nvSpPr>
          <p:cNvPr id="76832" name="Text Box 32"/>
          <p:cNvSpPr txBox="1">
            <a:spLocks noChangeArrowheads="1"/>
          </p:cNvSpPr>
          <p:nvPr/>
        </p:nvSpPr>
        <p:spPr bwMode="auto">
          <a:xfrm>
            <a:off x="1763688" y="4365104"/>
            <a:ext cx="66595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1</a:t>
            </a:r>
            <a:r>
              <a:rPr lang="ja-JP" altLang="en-US" dirty="0" smtClean="0"/>
              <a:t>事象だけ。これまでの結果とは無矛盾</a:t>
            </a:r>
            <a:endParaRPr lang="ja-JP" altLang="en-US" dirty="0"/>
          </a:p>
          <a:p>
            <a:pPr>
              <a:spcBef>
                <a:spcPct val="50000"/>
              </a:spcBef>
            </a:pPr>
            <a:r>
              <a:rPr lang="ja-JP" altLang="en-US" dirty="0"/>
              <a:t>エネルギーの高いニュートリノを使うので振動のしっぽを見る感じ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2484437" y="2492896"/>
            <a:ext cx="6659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 err="1"/>
              <a:t>の検</a:t>
            </a:r>
            <a:r>
              <a:rPr lang="ja-JP" altLang="en-US" dirty="0"/>
              <a:t>出</a:t>
            </a:r>
          </a:p>
          <a:p>
            <a:pPr>
              <a:spcBef>
                <a:spcPct val="50000"/>
              </a:spcBef>
            </a:pPr>
            <a:r>
              <a:rPr lang="ja-JP" altLang="en-US" dirty="0" smtClean="0"/>
              <a:t>今までは、親のニュートリノが減っていることを　　　　へ振動した</a:t>
            </a:r>
            <a:endParaRPr lang="en-US" altLang="ja-JP" dirty="0" smtClean="0"/>
          </a:p>
          <a:p>
            <a:pPr>
              <a:spcBef>
                <a:spcPct val="50000"/>
              </a:spcBef>
            </a:pPr>
            <a:r>
              <a:rPr lang="ja-JP" altLang="en-US" dirty="0" smtClean="0"/>
              <a:t>と、解釈していたが、それを直接確認</a:t>
            </a:r>
            <a:endParaRPr lang="ja-JP" altLang="en-US" dirty="0"/>
          </a:p>
        </p:txBody>
      </p:sp>
      <p:pic>
        <p:nvPicPr>
          <p:cNvPr id="22" name="Picture 31" descr="\begin{align*}&#10;  \nu_\tau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924944"/>
            <a:ext cx="308896" cy="221266"/>
          </a:xfrm>
          <a:prstGeom prst="rect">
            <a:avLst/>
          </a:prstGeom>
          <a:noFill/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3528" y="5157192"/>
            <a:ext cx="1008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dirty="0" smtClean="0">
                <a:solidFill>
                  <a:srgbClr val="CC00CC"/>
                </a:solidFill>
                <a:latin typeface="Franklin Gothic Medium" pitchFamily="34" charset="0"/>
              </a:rPr>
              <a:t>SK</a:t>
            </a:r>
            <a:r>
              <a:rPr lang="ja-JP" altLang="en-US" sz="3200" dirty="0" smtClean="0">
                <a:solidFill>
                  <a:srgbClr val="008000"/>
                </a:solidFill>
                <a:latin typeface="Georgia" pitchFamily="18" charset="0"/>
              </a:rPr>
              <a:t>：</a:t>
            </a:r>
            <a:endParaRPr lang="ja-JP" altLang="en-US" sz="3200" dirty="0">
              <a:solidFill>
                <a:srgbClr val="008000"/>
              </a:solidFill>
              <a:latin typeface="Franklin Gothic Medium" pitchFamily="34" charset="0"/>
            </a:endParaRPr>
          </a:p>
        </p:txBody>
      </p:sp>
      <p:pic>
        <p:nvPicPr>
          <p:cNvPr id="24" name="Picture 31" descr="\begin{align*}&#10;  \nu_\tau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947" y="5229200"/>
            <a:ext cx="803534" cy="576064"/>
          </a:xfrm>
          <a:prstGeom prst="rect">
            <a:avLst/>
          </a:prstGeom>
          <a:noFill/>
        </p:spPr>
      </p:pic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1907704" y="5301208"/>
            <a:ext cx="66595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 smtClean="0"/>
              <a:t>の「検出」（大気ニュートリノ由来）</a:t>
            </a:r>
            <a:endParaRPr lang="ja-JP" altLang="en-US" dirty="0"/>
          </a:p>
          <a:p>
            <a:pPr>
              <a:spcBef>
                <a:spcPct val="50000"/>
              </a:spcBef>
            </a:pPr>
            <a:r>
              <a:rPr lang="ja-JP" altLang="en-US" dirty="0" smtClean="0"/>
              <a:t>　　　</a:t>
            </a:r>
            <a:r>
              <a:rPr lang="ja-JP" altLang="en-US" dirty="0" err="1" smtClean="0"/>
              <a:t>が飛</a:t>
            </a:r>
            <a:r>
              <a:rPr lang="ja-JP" altLang="en-US" dirty="0" smtClean="0"/>
              <a:t>来しているとすれば、それが</a:t>
            </a:r>
            <a:r>
              <a:rPr lang="en-US" altLang="ja-JP" dirty="0" smtClean="0">
                <a:latin typeface="魚石行書" pitchFamily="1" charset="-128"/>
                <a:ea typeface="魚石行書" pitchFamily="1" charset="-128"/>
              </a:rPr>
              <a:t>τ</a:t>
            </a:r>
            <a:r>
              <a:rPr lang="ja-JP" altLang="en-US" dirty="0" smtClean="0"/>
              <a:t>を作るので、その崩壊物があるかどうかを見る。</a:t>
            </a:r>
            <a:endParaRPr lang="en-US" altLang="ja-JP" dirty="0" smtClean="0"/>
          </a:p>
          <a:p>
            <a:pPr>
              <a:spcBef>
                <a:spcPct val="50000"/>
              </a:spcBef>
            </a:pPr>
            <a:r>
              <a:rPr lang="ja-JP" altLang="en-US" dirty="0" smtClean="0"/>
              <a:t>他の全ての解析と無矛盾</a:t>
            </a:r>
            <a:endParaRPr lang="ja-JP" altLang="en-US" dirty="0"/>
          </a:p>
        </p:txBody>
      </p:sp>
      <p:pic>
        <p:nvPicPr>
          <p:cNvPr id="26" name="Picture 31" descr="\begin{align*}&#10;  \nu_\tau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805264"/>
            <a:ext cx="308896" cy="221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0" y="1556792"/>
            <a:ext cx="899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ニュートリノは質量を持つと　　　　　　　　　　　　　　考えるのが自然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179512" y="2780928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ただし、大変軽い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304800" y="3367088"/>
            <a:ext cx="868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ニュートリノ以外で一番軽い電子のせいぜい</a:t>
            </a:r>
            <a:r>
              <a:rPr lang="en-US" altLang="ja-JP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100</a:t>
            </a:r>
            <a:r>
              <a:rPr lang="ja-JP" altLang="en-US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万分の１</a:t>
            </a:r>
            <a:endParaRPr lang="ja-JP" altLang="en-US" sz="4000" i="0">
              <a:solidFill>
                <a:schemeClr val="accent2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3657600" y="5043488"/>
            <a:ext cx="472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latin typeface="HG創英角ｺﾞｼｯｸUB" pitchFamily="49" charset="-128"/>
                <a:ea typeface="HG創英角ｺﾞｼｯｸUB" pitchFamily="49" charset="-128"/>
              </a:rPr>
              <a:t>（多分 １億分の１くらい）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640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3.</a:t>
            </a:r>
            <a:r>
              <a:rPr lang="ja-JP" altLang="en-US" sz="3600" dirty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lang="ja-JP" altLang="en-US" sz="3600" dirty="0" smtClean="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前半のまとめ</a:t>
            </a:r>
            <a:endParaRPr lang="ja-JP" altLang="en-US" sz="3600" dirty="0">
              <a:solidFill>
                <a:srgbClr val="CC00CC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836712"/>
            <a:ext cx="6300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ニュートリノの観測から</a:t>
            </a:r>
            <a:endParaRPr lang="ja-JP" altLang="en-US" sz="32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0" y="0"/>
            <a:ext cx="2562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4400" i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なぜ </a:t>
            </a:r>
            <a:r>
              <a:rPr lang="en-US" altLang="ja-JP" sz="4400" i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ﾎﾟｯﾌﾟ体" pitchFamily="49" charset="-128"/>
                <a:ea typeface="HG創英角ﾎﾟｯﾌﾟ体" pitchFamily="49" charset="-128"/>
              </a:rPr>
              <a:t>??</a:t>
            </a:r>
          </a:p>
        </p:txBody>
      </p:sp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533400" y="1628775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シーソー模型、柳田、ゲルマン、ラモンド、スランスキー</a:t>
            </a:r>
          </a:p>
        </p:txBody>
      </p:sp>
      <p:sp>
        <p:nvSpPr>
          <p:cNvPr id="159753" name="Rectangle 9"/>
          <p:cNvSpPr>
            <a:spLocks noChangeArrowheads="1"/>
          </p:cNvSpPr>
          <p:nvPr/>
        </p:nvSpPr>
        <p:spPr bwMode="auto">
          <a:xfrm>
            <a:off x="533400" y="762000"/>
            <a:ext cx="6054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44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大統一理論の予兆？</a:t>
            </a:r>
            <a:endParaRPr lang="ja-JP" altLang="en-US" sz="4400" i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76200" y="22098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4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創英角ｺﾞｼｯｸUB" pitchFamily="49" charset="-128"/>
              </a:rPr>
              <a:t>n</a:t>
            </a:r>
            <a:r>
              <a:rPr lang="en-US" altLang="ja-JP" sz="4800" baseline="-2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創英角ﾎﾟｯﾌﾟ体" pitchFamily="49" charset="-128"/>
              </a:rPr>
              <a:t>R</a:t>
            </a: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838200" y="2424113"/>
            <a:ext cx="525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は存在しているが大変重い</a:t>
            </a: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685800" y="3186113"/>
            <a:ext cx="609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SU(3)</a:t>
            </a:r>
            <a:r>
              <a:rPr kumimoji="0"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×SU(2)×U(1)  </a:t>
            </a:r>
            <a:r>
              <a:rPr kumimoji="0" lang="ja-JP" altLang="en-US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の下で中性</a:t>
            </a:r>
          </a:p>
        </p:txBody>
      </p:sp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457200" y="3733800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3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SU(2) </a:t>
            </a:r>
            <a:r>
              <a:rPr kumimoji="0" lang="ja-JP" altLang="en-US" sz="3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に付随する質量はせいぜい </a:t>
            </a:r>
            <a:r>
              <a:rPr kumimoji="0" lang="en-US" altLang="ja-JP" sz="3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100</a:t>
            </a:r>
            <a:r>
              <a:rPr kumimoji="0" lang="en-US" altLang="ja-JP" sz="1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 </a:t>
            </a:r>
            <a:r>
              <a:rPr kumimoji="0" lang="en-US" altLang="ja-JP" sz="3200" i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charset="-128"/>
                <a:ea typeface="ＭＳ Ｐゴシック" charset="-128"/>
              </a:rPr>
              <a:t>GeV</a:t>
            </a:r>
          </a:p>
        </p:txBody>
      </p:sp>
      <p:sp>
        <p:nvSpPr>
          <p:cNvPr id="159758" name="Line 14"/>
          <p:cNvSpPr>
            <a:spLocks noChangeShapeType="1"/>
          </p:cNvSpPr>
          <p:nvPr/>
        </p:nvSpPr>
        <p:spPr bwMode="auto">
          <a:xfrm>
            <a:off x="762000" y="5334000"/>
            <a:ext cx="2514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3200400" y="52578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760" name="Line 16"/>
          <p:cNvSpPr>
            <a:spLocks noChangeShapeType="1"/>
          </p:cNvSpPr>
          <p:nvPr/>
        </p:nvSpPr>
        <p:spPr bwMode="auto">
          <a:xfrm flipH="1">
            <a:off x="3200400" y="52578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761" name="Line 17"/>
          <p:cNvSpPr>
            <a:spLocks noChangeShapeType="1"/>
          </p:cNvSpPr>
          <p:nvPr/>
        </p:nvSpPr>
        <p:spPr bwMode="auto">
          <a:xfrm>
            <a:off x="3276600" y="5334000"/>
            <a:ext cx="2514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762" name="Line 18"/>
          <p:cNvSpPr>
            <a:spLocks noChangeShapeType="1"/>
          </p:cNvSpPr>
          <p:nvPr/>
        </p:nvSpPr>
        <p:spPr bwMode="auto">
          <a:xfrm>
            <a:off x="1752600" y="4953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763" name="Line 19"/>
          <p:cNvSpPr>
            <a:spLocks noChangeShapeType="1"/>
          </p:cNvSpPr>
          <p:nvPr/>
        </p:nvSpPr>
        <p:spPr bwMode="auto">
          <a:xfrm>
            <a:off x="4800600" y="4953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73056" name="Object 0"/>
          <p:cNvGraphicFramePr>
            <a:graphicFrameLocks noChangeAspect="1"/>
          </p:cNvGraphicFramePr>
          <p:nvPr/>
        </p:nvGraphicFramePr>
        <p:xfrm>
          <a:off x="609600" y="5334000"/>
          <a:ext cx="584200" cy="431800"/>
        </p:xfrm>
        <a:graphic>
          <a:graphicData uri="http://schemas.openxmlformats.org/presentationml/2006/ole">
            <p:oleObj spid="_x0000_s187394" name="数式" r:id="rId3" imgW="291960" imgH="215640" progId="Equation.3">
              <p:embed/>
            </p:oleObj>
          </a:graphicData>
        </a:graphic>
      </p:graphicFrame>
      <p:graphicFrame>
        <p:nvGraphicFramePr>
          <p:cNvPr id="173057" name="Object 1"/>
          <p:cNvGraphicFramePr>
            <a:graphicFrameLocks noChangeAspect="1"/>
          </p:cNvGraphicFramePr>
          <p:nvPr/>
        </p:nvGraphicFramePr>
        <p:xfrm>
          <a:off x="5588000" y="5334000"/>
          <a:ext cx="584200" cy="431800"/>
        </p:xfrm>
        <a:graphic>
          <a:graphicData uri="http://schemas.openxmlformats.org/presentationml/2006/ole">
            <p:oleObj spid="_x0000_s187395" name="数式" r:id="rId4" imgW="291960" imgH="215640" progId="Equation.3">
              <p:embed/>
            </p:oleObj>
          </a:graphicData>
        </a:graphic>
      </p:graphicFrame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616200" y="5334000"/>
          <a:ext cx="584200" cy="431800"/>
        </p:xfrm>
        <a:graphic>
          <a:graphicData uri="http://schemas.openxmlformats.org/presentationml/2006/ole">
            <p:oleObj spid="_x0000_s187396" name="数式" r:id="rId5" imgW="291960" imgH="215640" progId="Equation.3">
              <p:embed/>
            </p:oleObj>
          </a:graphicData>
        </a:graphic>
      </p:graphicFrame>
      <p:graphicFrame>
        <p:nvGraphicFramePr>
          <p:cNvPr id="173059" name="Object 3"/>
          <p:cNvGraphicFramePr>
            <a:graphicFrameLocks noChangeAspect="1"/>
          </p:cNvGraphicFramePr>
          <p:nvPr/>
        </p:nvGraphicFramePr>
        <p:xfrm>
          <a:off x="4521200" y="4445000"/>
          <a:ext cx="584200" cy="508000"/>
        </p:xfrm>
        <a:graphic>
          <a:graphicData uri="http://schemas.openxmlformats.org/presentationml/2006/ole">
            <p:oleObj spid="_x0000_s187397" name="数式" r:id="rId6" imgW="291960" imgH="253800" progId="Equation.3">
              <p:embed/>
            </p:oleObj>
          </a:graphicData>
        </a:graphic>
      </p:graphicFrame>
      <p:graphicFrame>
        <p:nvGraphicFramePr>
          <p:cNvPr id="173060" name="Object 4"/>
          <p:cNvGraphicFramePr>
            <a:graphicFrameLocks noChangeAspect="1"/>
          </p:cNvGraphicFramePr>
          <p:nvPr/>
        </p:nvGraphicFramePr>
        <p:xfrm>
          <a:off x="1447800" y="4445000"/>
          <a:ext cx="584200" cy="508000"/>
        </p:xfrm>
        <a:graphic>
          <a:graphicData uri="http://schemas.openxmlformats.org/presentationml/2006/ole">
            <p:oleObj spid="_x0000_s187398" name="数式" r:id="rId7" imgW="291960" imgH="253800" progId="Equation.3">
              <p:embed/>
            </p:oleObj>
          </a:graphicData>
        </a:graphic>
      </p:graphicFrame>
      <p:sp>
        <p:nvSpPr>
          <p:cNvPr id="159770" name="Text Box 26"/>
          <p:cNvSpPr txBox="1">
            <a:spLocks noChangeArrowheads="1"/>
          </p:cNvSpPr>
          <p:nvPr/>
        </p:nvSpPr>
        <p:spPr bwMode="auto">
          <a:xfrm>
            <a:off x="3124200" y="5470525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10</a:t>
            </a:r>
            <a:r>
              <a:rPr kumimoji="0" lang="en-US" altLang="ja-JP" i="0" baseline="4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16</a:t>
            </a:r>
            <a:r>
              <a:rPr kumimoji="0" lang="en-US" altLang="ja-JP" i="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 </a:t>
            </a:r>
            <a:r>
              <a:rPr kumimoji="0"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GeV</a:t>
            </a:r>
            <a:endParaRPr kumimoji="0" lang="en-US" altLang="ja-JP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graphicFrame>
        <p:nvGraphicFramePr>
          <p:cNvPr id="173061" name="Object 5"/>
          <p:cNvGraphicFramePr>
            <a:graphicFrameLocks noChangeAspect="1"/>
          </p:cNvGraphicFramePr>
          <p:nvPr/>
        </p:nvGraphicFramePr>
        <p:xfrm>
          <a:off x="4648200" y="5969000"/>
          <a:ext cx="4419600" cy="889000"/>
        </p:xfrm>
        <a:graphic>
          <a:graphicData uri="http://schemas.openxmlformats.org/presentationml/2006/ole">
            <p:oleObj spid="_x0000_s187399" name="数式" r:id="rId8" imgW="2209680" imgH="444240" progId="Equation.3">
              <p:embed/>
            </p:oleObj>
          </a:graphicData>
        </a:graphic>
      </p:graphicFrame>
      <p:sp>
        <p:nvSpPr>
          <p:cNvPr id="159774" name="Rectangle 30"/>
          <p:cNvSpPr>
            <a:spLocks noChangeArrowheads="1"/>
          </p:cNvSpPr>
          <p:nvPr/>
        </p:nvSpPr>
        <p:spPr bwMode="auto">
          <a:xfrm>
            <a:off x="152400" y="2406650"/>
            <a:ext cx="914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6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HGP創英角ｺﾞｼｯｸUB" pitchFamily="50" charset="-128"/>
              </a:rPr>
              <a:t>-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1027"/>
          <p:cNvSpPr>
            <a:spLocks noChangeArrowheads="1"/>
          </p:cNvSpPr>
          <p:nvPr/>
        </p:nvSpPr>
        <p:spPr bwMode="auto">
          <a:xfrm>
            <a:off x="533400" y="0"/>
            <a:ext cx="586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ニュートリノの質量</a:t>
            </a:r>
            <a:endParaRPr lang="ja-JP" altLang="en-US" sz="4000" i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7702" name="Rectangle 1030"/>
          <p:cNvSpPr>
            <a:spLocks noChangeArrowheads="1"/>
          </p:cNvSpPr>
          <p:nvPr/>
        </p:nvSpPr>
        <p:spPr bwMode="auto">
          <a:xfrm>
            <a:off x="838200" y="942975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レプトン数の破れ</a:t>
            </a:r>
          </a:p>
        </p:txBody>
      </p:sp>
      <p:sp>
        <p:nvSpPr>
          <p:cNvPr id="157704" name="Rectangle 1032"/>
          <p:cNvSpPr>
            <a:spLocks noChangeArrowheads="1"/>
          </p:cNvSpPr>
          <p:nvPr/>
        </p:nvSpPr>
        <p:spPr bwMode="auto">
          <a:xfrm>
            <a:off x="838200" y="1873250"/>
            <a:ext cx="800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宇宙には物質しかないことの理由？</a:t>
            </a:r>
          </a:p>
        </p:txBody>
      </p:sp>
      <p:sp>
        <p:nvSpPr>
          <p:cNvPr id="157706" name="Rectangle 1034"/>
          <p:cNvSpPr>
            <a:spLocks noChangeArrowheads="1"/>
          </p:cNvSpPr>
          <p:nvPr/>
        </p:nvSpPr>
        <p:spPr bwMode="auto">
          <a:xfrm>
            <a:off x="152400" y="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50000"/>
              <a:buFont typeface="Wingdings" pitchFamily="2" charset="2"/>
              <a:buChar char="l"/>
            </a:pPr>
            <a:r>
              <a:rPr lang="en-US" altLang="ja-JP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</a:p>
        </p:txBody>
      </p:sp>
      <p:grpSp>
        <p:nvGrpSpPr>
          <p:cNvPr id="2" name="Group 1049"/>
          <p:cNvGrpSpPr>
            <a:grpSpLocks/>
          </p:cNvGrpSpPr>
          <p:nvPr/>
        </p:nvGrpSpPr>
        <p:grpSpPr bwMode="auto">
          <a:xfrm>
            <a:off x="76200" y="2895600"/>
            <a:ext cx="8991600" cy="3643313"/>
            <a:chOff x="48" y="1824"/>
            <a:chExt cx="5664" cy="2295"/>
          </a:xfrm>
        </p:grpSpPr>
        <p:sp>
          <p:nvSpPr>
            <p:cNvPr id="157707" name="Rectangle 1035"/>
            <p:cNvSpPr>
              <a:spLocks noChangeArrowheads="1"/>
            </p:cNvSpPr>
            <p:nvPr/>
          </p:nvSpPr>
          <p:spPr bwMode="auto">
            <a:xfrm>
              <a:off x="48" y="1824"/>
              <a:ext cx="56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600" i="0">
                  <a:solidFill>
                    <a:srgbClr val="99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宇宙には物質（バリオンとレプトン）のみ</a:t>
              </a:r>
              <a:endParaRPr lang="ja-JP" altLang="en-US" sz="3600" i="0">
                <a:solidFill>
                  <a:srgbClr val="9900FF"/>
                </a:solidFill>
                <a:latin typeface="HG創英角ｺﾞｼｯｸUB" pitchFamily="49" charset="-128"/>
                <a:ea typeface="HG創英角ｺﾞｼｯｸUB" pitchFamily="49" charset="-128"/>
              </a:endParaRPr>
            </a:p>
          </p:txBody>
        </p:sp>
        <p:sp>
          <p:nvSpPr>
            <p:cNvPr id="157711" name="AutoShape 1039"/>
            <p:cNvSpPr>
              <a:spLocks noChangeArrowheads="1"/>
            </p:cNvSpPr>
            <p:nvPr/>
          </p:nvSpPr>
          <p:spPr bwMode="auto">
            <a:xfrm>
              <a:off x="2256" y="2429"/>
              <a:ext cx="336" cy="288"/>
            </a:xfrm>
            <a:prstGeom prst="rightArrow">
              <a:avLst>
                <a:gd name="adj1" fmla="val 40278"/>
                <a:gd name="adj2" fmla="val 604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712" name="Rectangle 1040"/>
            <p:cNvSpPr>
              <a:spLocks noChangeArrowheads="1"/>
            </p:cNvSpPr>
            <p:nvPr/>
          </p:nvSpPr>
          <p:spPr bwMode="auto">
            <a:xfrm>
              <a:off x="2688" y="2381"/>
              <a:ext cx="302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宇宙初期にレプトン数が</a:t>
              </a:r>
            </a:p>
          </p:txBody>
        </p:sp>
        <p:sp>
          <p:nvSpPr>
            <p:cNvPr id="157714" name="Rectangle 1042"/>
            <p:cNvSpPr>
              <a:spLocks noChangeArrowheads="1"/>
            </p:cNvSpPr>
            <p:nvPr/>
          </p:nvSpPr>
          <p:spPr bwMode="auto">
            <a:xfrm>
              <a:off x="192" y="2381"/>
              <a:ext cx="21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レプトン数非保存</a:t>
              </a:r>
            </a:p>
          </p:txBody>
        </p:sp>
        <p:sp>
          <p:nvSpPr>
            <p:cNvPr id="157715" name="AutoShape 1043"/>
            <p:cNvSpPr>
              <a:spLocks noChangeArrowheads="1"/>
            </p:cNvSpPr>
            <p:nvPr/>
          </p:nvSpPr>
          <p:spPr bwMode="auto">
            <a:xfrm>
              <a:off x="2256" y="3197"/>
              <a:ext cx="336" cy="288"/>
            </a:xfrm>
            <a:prstGeom prst="rightArrow">
              <a:avLst>
                <a:gd name="adj1" fmla="val 40278"/>
                <a:gd name="adj2" fmla="val 604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716" name="Rectangle 1044"/>
            <p:cNvSpPr>
              <a:spLocks noChangeArrowheads="1"/>
            </p:cNvSpPr>
            <p:nvPr/>
          </p:nvSpPr>
          <p:spPr bwMode="auto">
            <a:xfrm>
              <a:off x="2688" y="3149"/>
              <a:ext cx="302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スファレロン過程で</a:t>
              </a:r>
            </a:p>
          </p:txBody>
        </p:sp>
        <p:sp>
          <p:nvSpPr>
            <p:cNvPr id="157717" name="Rectangle 1045"/>
            <p:cNvSpPr>
              <a:spLocks noChangeArrowheads="1"/>
            </p:cNvSpPr>
            <p:nvPr/>
          </p:nvSpPr>
          <p:spPr bwMode="auto">
            <a:xfrm>
              <a:off x="2688" y="2736"/>
              <a:ext cx="302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生成される</a:t>
              </a:r>
            </a:p>
          </p:txBody>
        </p:sp>
        <p:sp>
          <p:nvSpPr>
            <p:cNvPr id="157719" name="Rectangle 1047"/>
            <p:cNvSpPr>
              <a:spLocks noChangeArrowheads="1"/>
            </p:cNvSpPr>
            <p:nvPr/>
          </p:nvSpPr>
          <p:spPr bwMode="auto">
            <a:xfrm>
              <a:off x="2688" y="3504"/>
              <a:ext cx="302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ja-JP" altLang="en-US" sz="3200" i="0">
                  <a:solidFill>
                    <a:schemeClr val="accent2"/>
                  </a:solidFill>
                  <a:latin typeface="HG創英角ｺﾞｼｯｸUB" pitchFamily="49" charset="-128"/>
                  <a:ea typeface="HG創英角ｺﾞｼｯｸUB" pitchFamily="49" charset="-128"/>
                </a:rPr>
                <a:t>バリオン数に転嫁</a:t>
              </a:r>
            </a:p>
          </p:txBody>
        </p:sp>
        <p:sp>
          <p:nvSpPr>
            <p:cNvPr id="157720" name="Text Box 1048"/>
            <p:cNvSpPr txBox="1">
              <a:spLocks noChangeArrowheads="1"/>
            </p:cNvSpPr>
            <p:nvPr/>
          </p:nvSpPr>
          <p:spPr bwMode="auto">
            <a:xfrm>
              <a:off x="1152" y="3792"/>
              <a:ext cx="20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ja-JP" sz="2800" i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Leptogenesis</a:t>
              </a:r>
              <a:endParaRPr lang="en-US" altLang="ja-JP" sz="28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P創英角ｺﾞｼｯｸUB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578" y="2166336"/>
            <a:ext cx="6449422" cy="469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395536" y="26064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ニュートリノに質量があると、一般には</a:t>
            </a:r>
            <a:endParaRPr kumimoji="1"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  <a:p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レプトンフレーバーは保存しないので、</a:t>
            </a:r>
            <a:endParaRPr kumimoji="1"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827584" y="836712"/>
          <a:ext cx="2808312" cy="945656"/>
        </p:xfrm>
        <a:graphic>
          <a:graphicData uri="http://schemas.openxmlformats.org/presentationml/2006/ole">
            <p:oleObj spid="_x0000_s181250" name="数式" r:id="rId4" imgW="1244520" imgH="368280" progId="Equation.3">
              <p:embed/>
            </p:oleObj>
          </a:graphicData>
        </a:graphic>
      </p:graphicFrame>
      <p:graphicFrame>
        <p:nvGraphicFramePr>
          <p:cNvPr id="181251" name="Object 3"/>
          <p:cNvGraphicFramePr>
            <a:graphicFrameLocks noChangeAspect="1"/>
          </p:cNvGraphicFramePr>
          <p:nvPr/>
        </p:nvGraphicFramePr>
        <p:xfrm>
          <a:off x="323528" y="2204864"/>
          <a:ext cx="444500" cy="506412"/>
        </p:xfrm>
        <a:graphic>
          <a:graphicData uri="http://schemas.openxmlformats.org/presentationml/2006/ole">
            <p:oleObj spid="_x0000_s181251" name="数式" r:id="rId5" imgW="177480" imgH="177480" progId="Equation.3">
              <p:embed/>
            </p:oleObj>
          </a:graphicData>
        </a:graphic>
      </p:graphicFrame>
      <p:graphicFrame>
        <p:nvGraphicFramePr>
          <p:cNvPr id="181252" name="Object 4"/>
          <p:cNvGraphicFramePr>
            <a:graphicFrameLocks noChangeAspect="1"/>
          </p:cNvGraphicFramePr>
          <p:nvPr/>
        </p:nvGraphicFramePr>
        <p:xfrm>
          <a:off x="323528" y="1700808"/>
          <a:ext cx="508000" cy="542925"/>
        </p:xfrm>
        <a:graphic>
          <a:graphicData uri="http://schemas.openxmlformats.org/presentationml/2006/ole">
            <p:oleObj spid="_x0000_s181252" name="数式" r:id="rId6" imgW="203040" imgH="190440" progId="Equation.3">
              <p:embed/>
            </p:oleObj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899592" y="170080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G平成角ｺﾞｼｯｸ体W9" pitchFamily="49" charset="-128"/>
                <a:ea typeface="HG平成角ｺﾞｼｯｸ体W9" pitchFamily="49" charset="-128"/>
              </a:rPr>
              <a:t>1</a:t>
            </a:r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　＝　０＋０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592" y="21328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０ </a:t>
            </a:r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＝　１＋０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9872" y="17728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が起こりうる。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350100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荷電レプトンによる</a:t>
            </a:r>
            <a:endParaRPr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レプトンフレーバー</a:t>
            </a:r>
            <a:endParaRPr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破れの探索</a:t>
            </a:r>
            <a:endParaRPr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467544" y="314096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542088" y="1700808"/>
            <a:ext cx="260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err="1"/>
              <a:t>Annu</a:t>
            </a:r>
            <a:r>
              <a:rPr lang="en-US" altLang="ja-JP" sz="1000" dirty="0"/>
              <a:t>. Ref. </a:t>
            </a:r>
            <a:r>
              <a:rPr lang="en-US" altLang="ja-JP" sz="1000" dirty="0" err="1"/>
              <a:t>Nucl</a:t>
            </a:r>
            <a:r>
              <a:rPr lang="en-US" altLang="ja-JP" sz="1000" dirty="0"/>
              <a:t>. Part. Sci. 2008. 58:315-41</a:t>
            </a:r>
          </a:p>
          <a:p>
            <a:r>
              <a:rPr lang="en-US" altLang="ja-JP" sz="1000" dirty="0"/>
              <a:t>W. J. Marciano, </a:t>
            </a:r>
            <a:r>
              <a:rPr lang="en-US" altLang="ja-JP" sz="1000" dirty="0" err="1"/>
              <a:t>T.Mori</a:t>
            </a:r>
            <a:r>
              <a:rPr lang="en-US" altLang="ja-JP" sz="1000" dirty="0"/>
              <a:t>, and J. M. </a:t>
            </a:r>
            <a:r>
              <a:rPr lang="en-US" altLang="ja-JP" sz="1000" dirty="0" err="1"/>
              <a:t>Roney</a:t>
            </a:r>
            <a:endParaRPr lang="en-US" altLang="ja-JP" sz="10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152400" y="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Pct val="50000"/>
              <a:buFont typeface="Wingdings" pitchFamily="2" charset="2"/>
              <a:buChar char="l"/>
            </a:pPr>
            <a:r>
              <a:rPr lang="en-US" altLang="ja-JP" sz="36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 </a:t>
            </a: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533400" y="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ja-JP" altLang="en-US" sz="40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ニュートリノの質量を説明する模型</a:t>
            </a:r>
            <a:endParaRPr lang="ja-JP" altLang="en-US" sz="4000" i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58731" name="Rectangle 11"/>
          <p:cNvSpPr>
            <a:spLocks noChangeArrowheads="1"/>
          </p:cNvSpPr>
          <p:nvPr/>
        </p:nvSpPr>
        <p:spPr bwMode="auto">
          <a:xfrm>
            <a:off x="3429000" y="187325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chemeClr val="accent1"/>
                </a:solidFill>
                <a:latin typeface="HG創英角ﾎﾟｯﾌﾟ体" pitchFamily="49" charset="-128"/>
                <a:ea typeface="HG創英角ﾎﾟｯﾌﾟ体" pitchFamily="49" charset="-128"/>
              </a:rPr>
              <a:t>様々な予言</a:t>
            </a:r>
          </a:p>
        </p:txBody>
      </p:sp>
      <p:sp>
        <p:nvSpPr>
          <p:cNvPr id="158732" name="AutoShape 12"/>
          <p:cNvSpPr>
            <a:spLocks noChangeArrowheads="1"/>
          </p:cNvSpPr>
          <p:nvPr/>
        </p:nvSpPr>
        <p:spPr bwMode="auto">
          <a:xfrm>
            <a:off x="2209800" y="2057400"/>
            <a:ext cx="914400" cy="381000"/>
          </a:xfrm>
          <a:custGeom>
            <a:avLst/>
            <a:gdLst>
              <a:gd name="G0" fmla="+- 14138 0 0"/>
              <a:gd name="G1" fmla="+- 5400 0 0"/>
              <a:gd name="G2" fmla="+- 21600 0 5400"/>
              <a:gd name="G3" fmla="+- 10800 0 5400"/>
              <a:gd name="G4" fmla="+- 21600 0 14138"/>
              <a:gd name="G5" fmla="*/ G4 G3 10800"/>
              <a:gd name="G6" fmla="+- 21600 0 G5"/>
              <a:gd name="T0" fmla="*/ 14138 w 21600"/>
              <a:gd name="T1" fmla="*/ 0 h 21600"/>
              <a:gd name="T2" fmla="*/ 0 w 21600"/>
              <a:gd name="T3" fmla="*/ 10800 h 21600"/>
              <a:gd name="T4" fmla="*/ 14138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138" y="0"/>
                </a:moveTo>
                <a:lnTo>
                  <a:pt x="14138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4138" y="16200"/>
                </a:lnTo>
                <a:lnTo>
                  <a:pt x="14138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33400" y="4006850"/>
            <a:ext cx="8229600" cy="1463675"/>
            <a:chOff x="336" y="2524"/>
            <a:chExt cx="5184" cy="922"/>
          </a:xfrm>
        </p:grpSpPr>
        <p:sp>
          <p:nvSpPr>
            <p:cNvPr id="158728" name="Rectangle 8"/>
            <p:cNvSpPr>
              <a:spLocks noChangeArrowheads="1"/>
            </p:cNvSpPr>
            <p:nvPr/>
          </p:nvSpPr>
          <p:spPr bwMode="auto">
            <a:xfrm>
              <a:off x="336" y="2524"/>
              <a:ext cx="51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ニュートリノ、レプトン稀崩壊</a:t>
              </a:r>
            </a:p>
          </p:txBody>
        </p:sp>
        <p:sp>
          <p:nvSpPr>
            <p:cNvPr id="158733" name="Rectangle 13"/>
            <p:cNvSpPr>
              <a:spLocks noChangeArrowheads="1"/>
            </p:cNvSpPr>
            <p:nvPr/>
          </p:nvSpPr>
          <p:spPr bwMode="auto">
            <a:xfrm>
              <a:off x="336" y="3004"/>
              <a:ext cx="51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ja-JP" altLang="en-US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に関してもっと情報を</a:t>
              </a:r>
              <a:r>
                <a:rPr lang="en-US" altLang="ja-JP" sz="4000" i="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創英角ｺﾞｼｯｸUB" pitchFamily="49" charset="-128"/>
                  <a:ea typeface="HG創英角ｺﾞｼｯｸUB" pitchFamily="49" charset="-128"/>
                </a:rPr>
                <a:t>!!</a:t>
              </a:r>
            </a:p>
          </p:txBody>
        </p:sp>
      </p:grpSp>
      <p:sp>
        <p:nvSpPr>
          <p:cNvPr id="158734" name="Rectangle 14"/>
          <p:cNvSpPr>
            <a:spLocks noChangeArrowheads="1"/>
          </p:cNvSpPr>
          <p:nvPr/>
        </p:nvSpPr>
        <p:spPr bwMode="auto">
          <a:xfrm>
            <a:off x="838200" y="942975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標準理論の拡張</a:t>
            </a:r>
          </a:p>
        </p:txBody>
      </p:sp>
      <p:sp>
        <p:nvSpPr>
          <p:cNvPr id="158735" name="Rectangle 15"/>
          <p:cNvSpPr>
            <a:spLocks noChangeArrowheads="1"/>
          </p:cNvSpPr>
          <p:nvPr/>
        </p:nvSpPr>
        <p:spPr bwMode="auto">
          <a:xfrm>
            <a:off x="3429000" y="2757488"/>
            <a:ext cx="556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i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レプトン、フレーバー非保存過程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25538"/>
            <a:ext cx="7354887" cy="103663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3.1 </a:t>
            </a:r>
            <a:r>
              <a:rPr lang="ja-JP" altLang="en-US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近未来</a:t>
            </a:r>
          </a:p>
          <a:p>
            <a:pPr>
              <a:buFontTx/>
              <a:buNone/>
            </a:pPr>
            <a:r>
              <a:rPr lang="ja-JP" altLang="en-US" sz="2400">
                <a:solidFill>
                  <a:srgbClr val="0000FF"/>
                </a:solidFill>
                <a:latin typeface="ＤＦ特太ゴシック体" pitchFamily="1" charset="-128"/>
                <a:ea typeface="ＤＦ特太ゴシック体" pitchFamily="1" charset="-128"/>
              </a:rPr>
              <a:t>（動いているもの、動くのが確実なもの）</a:t>
            </a:r>
          </a:p>
          <a:p>
            <a:pPr>
              <a:buFontTx/>
              <a:buNone/>
            </a:pPr>
            <a:endParaRPr lang="ja-JP" altLang="en-US" sz="2400">
              <a:latin typeface="ＤＦ特太ゴシック体" pitchFamily="1" charset="-128"/>
              <a:ea typeface="ＤＦ特太ゴシック体" pitchFamily="1" charset="-128"/>
            </a:endParaRPr>
          </a:p>
          <a:p>
            <a:pPr>
              <a:buFontTx/>
              <a:buNone/>
            </a:pPr>
            <a:r>
              <a:rPr lang="ja-JP" altLang="en-US" sz="2800">
                <a:latin typeface="ＤＦ特太ゴシック体" pitchFamily="1" charset="-128"/>
                <a:ea typeface="ＤＦ特太ゴシック体" pitchFamily="1" charset="-128"/>
              </a:rPr>
              <a:t>　</a:t>
            </a:r>
            <a:endParaRPr lang="ja-JP" altLang="en-US" sz="2000">
              <a:solidFill>
                <a:srgbClr val="0000FF"/>
              </a:solidFill>
              <a:latin typeface="ＤＦ行書体" pitchFamily="1" charset="-128"/>
              <a:ea typeface="ＤＦ行書体" pitchFamily="1" charset="-128"/>
            </a:endParaRPr>
          </a:p>
        </p:txBody>
      </p:sp>
      <p:pic>
        <p:nvPicPr>
          <p:cNvPr id="76820" name="Picture 20" descr="\begin{align*}&#10;  \nu_\mu\rightarrow\nu_\tau, \sin^2\theta_{23}\sim 1, \delta m_{31}^2, \sim 3\times 10^{-3}\text{ eV}^2&#10;\end{align*}&#10;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636838"/>
            <a:ext cx="5975350" cy="379412"/>
          </a:xfrm>
          <a:noFill/>
          <a:ln/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50825" y="2060575"/>
            <a:ext cx="6408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  <a:ea typeface="HG創英角ｺﾞｼｯｸUB" pitchFamily="49" charset="-128"/>
              </a:rPr>
              <a:t>3.1.1 </a:t>
            </a:r>
            <a:r>
              <a:rPr lang="ja-JP" altLang="en-US" sz="2800">
                <a:solidFill>
                  <a:srgbClr val="FF0000"/>
                </a:solidFill>
                <a:ea typeface="HG創英角ｺﾞｼｯｸUB" pitchFamily="49" charset="-128"/>
              </a:rPr>
              <a:t>大気ニュートリノ異常の確認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50825" y="3789363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CC00CC"/>
                </a:solidFill>
                <a:latin typeface="Franklin Gothic Medium" pitchFamily="34" charset="0"/>
              </a:rPr>
              <a:t>Opera</a:t>
            </a:r>
            <a:r>
              <a:rPr lang="ja-JP" altLang="en-US" sz="3200">
                <a:solidFill>
                  <a:srgbClr val="008000"/>
                </a:solidFill>
                <a:latin typeface="Georgia" pitchFamily="18" charset="0"/>
              </a:rPr>
              <a:t>：</a:t>
            </a:r>
            <a:endParaRPr lang="ja-JP" altLang="en-US" sz="3200">
              <a:solidFill>
                <a:srgbClr val="008000"/>
              </a:solidFill>
              <a:latin typeface="Franklin Gothic Medium" pitchFamily="34" charset="0"/>
            </a:endParaRP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250825" y="4724400"/>
            <a:ext cx="813752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CC0099"/>
                </a:solidFill>
              </a:rPr>
              <a:t>T2K(Tokai to Kamioka), MINOS, </a:t>
            </a:r>
            <a:r>
              <a:rPr lang="ja-JP" altLang="en-US" sz="2800">
                <a:solidFill>
                  <a:srgbClr val="CC0099"/>
                </a:solidFill>
              </a:rPr>
              <a:t>（</a:t>
            </a:r>
            <a:r>
              <a:rPr lang="en-US" altLang="ja-JP" sz="2800">
                <a:solidFill>
                  <a:srgbClr val="CC0099"/>
                </a:solidFill>
              </a:rPr>
              <a:t>NOνA</a:t>
            </a:r>
            <a:r>
              <a:rPr lang="ja-JP" altLang="en-US" sz="2800">
                <a:solidFill>
                  <a:srgbClr val="CC0099"/>
                </a:solidFill>
              </a:rPr>
              <a:t>）</a:t>
            </a:r>
          </a:p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8000"/>
                </a:solidFill>
              </a:rPr>
              <a:t>K2K(KEK to Kamioka) </a:t>
            </a:r>
            <a:r>
              <a:rPr lang="ja-JP" altLang="en-US"/>
              <a:t>と基本は同じ振動実験。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5724525" y="5373688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4643438" y="4581525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993300"/>
                </a:solidFill>
                <a:latin typeface="ＤＦ特太ゴシック体" pitchFamily="1" charset="-128"/>
                <a:ea typeface="ＤＦ特太ゴシック体" pitchFamily="1" charset="-128"/>
              </a:rPr>
              <a:t>: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ja-JP" altLang="en-US" sz="4400">
                <a:solidFill>
                  <a:srgbClr val="CC00CC"/>
                </a:solidFill>
                <a:ea typeface="HGS創英角ﾎﾟｯﾌﾟ体" pitchFamily="50" charset="-128"/>
              </a:rPr>
              <a:t>３　次世代の実験</a:t>
            </a:r>
          </a:p>
        </p:txBody>
      </p:sp>
      <p:pic>
        <p:nvPicPr>
          <p:cNvPr id="76826" name="Picture 26" descr="\begin{align*}&#10;  \pi \rightarrow \mu+\nu_\mu&#10;\end{align*}&#10;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3284538"/>
            <a:ext cx="1728787" cy="314325"/>
          </a:xfrm>
          <a:noFill/>
          <a:ln/>
        </p:spPr>
      </p:pic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2700338" y="3284538"/>
            <a:ext cx="3529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によりニュートリノビームを作る</a:t>
            </a:r>
          </a:p>
        </p:txBody>
      </p:sp>
      <p:pic>
        <p:nvPicPr>
          <p:cNvPr id="76831" name="Picture 31" descr="\begin{align*}&#10;  \nu_\tau&#10;\end{align*}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3933825"/>
            <a:ext cx="431800" cy="309563"/>
          </a:xfrm>
          <a:prstGeom prst="rect">
            <a:avLst/>
          </a:prstGeom>
          <a:noFill/>
        </p:spPr>
      </p:pic>
      <p:sp>
        <p:nvSpPr>
          <p:cNvPr id="76832" name="Text Box 32"/>
          <p:cNvSpPr txBox="1">
            <a:spLocks noChangeArrowheads="1"/>
          </p:cNvSpPr>
          <p:nvPr/>
        </p:nvSpPr>
        <p:spPr bwMode="auto">
          <a:xfrm>
            <a:off x="2051050" y="3860800"/>
            <a:ext cx="66595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の検出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エネルギーの高いニュートリノを使うので振動のしっぽを見る感じ</a:t>
            </a:r>
          </a:p>
        </p:txBody>
      </p:sp>
      <p:pic>
        <p:nvPicPr>
          <p:cNvPr id="76836" name="Picture 36" descr="\begin{align*}&#10;  \theta_{23},\delta m^2_{31}&#10;\end{align*}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5661025"/>
            <a:ext cx="936625" cy="279400"/>
          </a:xfrm>
          <a:prstGeom prst="rect">
            <a:avLst/>
          </a:prstGeom>
          <a:noFill/>
        </p:spPr>
      </p:pic>
      <p:pic>
        <p:nvPicPr>
          <p:cNvPr id="76838" name="Picture 38" descr="\begin{align*}&#10;  \nu_\mu\rightarrow\nu_\mu&#10;\end{align*}&#10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5373688"/>
            <a:ext cx="1004888" cy="215900"/>
          </a:xfrm>
          <a:prstGeom prst="rect">
            <a:avLst/>
          </a:prstGeom>
          <a:noFill/>
        </p:spPr>
      </p:pic>
      <p:sp>
        <p:nvSpPr>
          <p:cNvPr id="76839" name="Text Box 39"/>
          <p:cNvSpPr txBox="1">
            <a:spLocks noChangeArrowheads="1"/>
          </p:cNvSpPr>
          <p:nvPr/>
        </p:nvSpPr>
        <p:spPr bwMode="auto">
          <a:xfrm>
            <a:off x="5867400" y="56610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精密測定</a:t>
            </a:r>
          </a:p>
        </p:txBody>
      </p:sp>
      <p:sp>
        <p:nvSpPr>
          <p:cNvPr id="76840" name="Text Box 40"/>
          <p:cNvSpPr txBox="1">
            <a:spLocks noChangeArrowheads="1"/>
          </p:cNvSpPr>
          <p:nvPr/>
        </p:nvSpPr>
        <p:spPr bwMode="auto">
          <a:xfrm>
            <a:off x="468313" y="60213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運がよければ</a:t>
            </a:r>
          </a:p>
        </p:txBody>
      </p:sp>
      <p:pic>
        <p:nvPicPr>
          <p:cNvPr id="76842" name="Picture 42" descr="\begin{align*}&#10;  \nu_\mu\rightarrow\nu_e&#10;\end{align*}&#10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6092825"/>
            <a:ext cx="1079500" cy="239713"/>
          </a:xfrm>
          <a:prstGeom prst="rect">
            <a:avLst/>
          </a:prstGeom>
          <a:noFill/>
        </p:spPr>
      </p:pic>
      <p:sp>
        <p:nvSpPr>
          <p:cNvPr id="76843" name="Text Box 43"/>
          <p:cNvSpPr txBox="1">
            <a:spLocks noChangeArrowheads="1"/>
          </p:cNvSpPr>
          <p:nvPr/>
        </p:nvSpPr>
        <p:spPr bwMode="auto">
          <a:xfrm>
            <a:off x="3348038" y="602138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により　　　も！？</a:t>
            </a:r>
          </a:p>
        </p:txBody>
      </p:sp>
      <p:pic>
        <p:nvPicPr>
          <p:cNvPr id="76845" name="Picture 45" descr="\begin{align*}&#10;  \theta_{13}&#10;\end{align*}&#10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6092825"/>
            <a:ext cx="360363" cy="26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altLang="ja-JP" sz="4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Future of </a:t>
            </a:r>
            <a:r>
              <a:rPr lang="en-US" altLang="ja-JP" sz="4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  <a:cs typeface="Arial" charset="0"/>
              </a:rPr>
              <a:t>n</a:t>
            </a:r>
            <a:r>
              <a:rPr lang="en-US" altLang="ja-JP" sz="4000" b="1" i="1" baseline="-25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  <a:cs typeface="Arial" charset="0"/>
              </a:rPr>
              <a:t>t</a:t>
            </a:r>
            <a:r>
              <a:rPr lang="en-US" altLang="ja-JP" sz="4000" b="1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 detection </a:t>
            </a:r>
          </a:p>
        </p:txBody>
      </p:sp>
      <p:pic>
        <p:nvPicPr>
          <p:cNvPr id="28" name="Picture 6" descr="Foto_Opera_18-feb-2006_0006_lowres"/>
          <p:cNvPicPr>
            <a:picLocks noChangeAspect="1" noChangeArrowheads="1"/>
          </p:cNvPicPr>
          <p:nvPr/>
        </p:nvPicPr>
        <p:blipFill>
          <a:blip r:embed="rId4" cstate="print"/>
          <a:srcRect t="-336"/>
          <a:stretch>
            <a:fillRect/>
          </a:stretch>
        </p:blipFill>
        <p:spPr bwMode="auto">
          <a:xfrm>
            <a:off x="571472" y="928670"/>
            <a:ext cx="3786182" cy="287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28" name="Rectangle 25"/>
          <p:cNvSpPr>
            <a:spLocks noChangeArrowheads="1"/>
          </p:cNvSpPr>
          <p:nvPr/>
        </p:nvSpPr>
        <p:spPr bwMode="auto">
          <a:xfrm>
            <a:off x="7546975" y="2122488"/>
            <a:ext cx="198438" cy="1525587"/>
          </a:xfrm>
          <a:prstGeom prst="rect">
            <a:avLst/>
          </a:prstGeom>
          <a:solidFill>
            <a:srgbClr val="E4E5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29" name="Rectangle 26"/>
          <p:cNvSpPr>
            <a:spLocks noChangeArrowheads="1"/>
          </p:cNvSpPr>
          <p:nvPr/>
        </p:nvSpPr>
        <p:spPr bwMode="auto">
          <a:xfrm>
            <a:off x="6502400" y="2122488"/>
            <a:ext cx="200025" cy="1525587"/>
          </a:xfrm>
          <a:prstGeom prst="rect">
            <a:avLst/>
          </a:prstGeom>
          <a:solidFill>
            <a:srgbClr val="E4E5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0" name="Rectangle 27"/>
          <p:cNvSpPr>
            <a:spLocks noChangeArrowheads="1"/>
          </p:cNvSpPr>
          <p:nvPr/>
        </p:nvSpPr>
        <p:spPr bwMode="auto">
          <a:xfrm>
            <a:off x="5719763" y="2125663"/>
            <a:ext cx="715962" cy="15335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lIns="159418" tIns="79710" rIns="159418" bIns="79710" anchor="ctr"/>
          <a:lstStyle/>
          <a:p>
            <a:pPr algn="ctr" defTabSz="1595438"/>
            <a:endParaRPr lang="fr-FR" altLang="ja-JP" sz="1700">
              <a:latin typeface="Times New Roman" pitchFamily="18" charset="0"/>
            </a:endParaRPr>
          </a:p>
        </p:txBody>
      </p:sp>
      <p:sp>
        <p:nvSpPr>
          <p:cNvPr id="77831" name="Rectangle 28"/>
          <p:cNvSpPr>
            <a:spLocks noChangeArrowheads="1"/>
          </p:cNvSpPr>
          <p:nvPr/>
        </p:nvSpPr>
        <p:spPr bwMode="auto">
          <a:xfrm>
            <a:off x="6777038" y="2125663"/>
            <a:ext cx="715962" cy="15335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2" name="Rectangle 29"/>
          <p:cNvSpPr>
            <a:spLocks noChangeArrowheads="1"/>
          </p:cNvSpPr>
          <p:nvPr/>
        </p:nvSpPr>
        <p:spPr bwMode="auto">
          <a:xfrm flipH="1">
            <a:off x="6435725" y="2109788"/>
            <a:ext cx="71438" cy="1549400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3" name="Rectangle 30"/>
          <p:cNvSpPr>
            <a:spLocks noChangeArrowheads="1"/>
          </p:cNvSpPr>
          <p:nvPr/>
        </p:nvSpPr>
        <p:spPr bwMode="auto">
          <a:xfrm flipH="1">
            <a:off x="6715125" y="2109788"/>
            <a:ext cx="69850" cy="1549400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4" name="Rectangle 31"/>
          <p:cNvSpPr>
            <a:spLocks noChangeArrowheads="1"/>
          </p:cNvSpPr>
          <p:nvPr/>
        </p:nvSpPr>
        <p:spPr bwMode="auto">
          <a:xfrm flipH="1">
            <a:off x="7756525" y="2109788"/>
            <a:ext cx="71438" cy="1549400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5" name="Rectangle 32"/>
          <p:cNvSpPr>
            <a:spLocks noChangeArrowheads="1"/>
          </p:cNvSpPr>
          <p:nvPr/>
        </p:nvSpPr>
        <p:spPr bwMode="auto">
          <a:xfrm flipH="1">
            <a:off x="7478713" y="2109788"/>
            <a:ext cx="68262" cy="1549400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36" name="Line 33"/>
          <p:cNvSpPr>
            <a:spLocks noChangeShapeType="1"/>
          </p:cNvSpPr>
          <p:nvPr/>
        </p:nvSpPr>
        <p:spPr bwMode="auto">
          <a:xfrm rot="5390439" flipH="1" flipV="1">
            <a:off x="7240588" y="2554287"/>
            <a:ext cx="19050" cy="9525"/>
          </a:xfrm>
          <a:prstGeom prst="line">
            <a:avLst/>
          </a:prstGeom>
          <a:noFill/>
          <a:ln w="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37" name="Line 34"/>
          <p:cNvSpPr>
            <a:spLocks noChangeShapeType="1"/>
          </p:cNvSpPr>
          <p:nvPr/>
        </p:nvSpPr>
        <p:spPr bwMode="auto">
          <a:xfrm rot="5390439" flipH="1" flipV="1">
            <a:off x="7346156" y="2229644"/>
            <a:ext cx="22225" cy="7938"/>
          </a:xfrm>
          <a:prstGeom prst="line">
            <a:avLst/>
          </a:prstGeom>
          <a:noFill/>
          <a:ln w="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38" name="Line 35"/>
          <p:cNvSpPr>
            <a:spLocks noChangeShapeType="1"/>
          </p:cNvSpPr>
          <p:nvPr/>
        </p:nvSpPr>
        <p:spPr bwMode="auto">
          <a:xfrm rot="5390439" flipH="1" flipV="1">
            <a:off x="6530182" y="2367756"/>
            <a:ext cx="512762" cy="917575"/>
          </a:xfrm>
          <a:prstGeom prst="line">
            <a:avLst/>
          </a:prstGeom>
          <a:noFill/>
          <a:ln w="28575" cap="sq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39" name="Line 36"/>
          <p:cNvSpPr>
            <a:spLocks noChangeShapeType="1"/>
          </p:cNvSpPr>
          <p:nvPr/>
        </p:nvSpPr>
        <p:spPr bwMode="auto">
          <a:xfrm rot="5390439" flipV="1">
            <a:off x="6959600" y="2452688"/>
            <a:ext cx="630237" cy="1887538"/>
          </a:xfrm>
          <a:prstGeom prst="line">
            <a:avLst/>
          </a:prstGeom>
          <a:noFill/>
          <a:ln w="12700" cap="sq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40" name="Line 37"/>
          <p:cNvSpPr>
            <a:spLocks noChangeShapeType="1"/>
          </p:cNvSpPr>
          <p:nvPr/>
        </p:nvSpPr>
        <p:spPr bwMode="auto">
          <a:xfrm rot="5390439" flipV="1">
            <a:off x="7129462" y="2282826"/>
            <a:ext cx="334963" cy="1928812"/>
          </a:xfrm>
          <a:prstGeom prst="line">
            <a:avLst/>
          </a:prstGeom>
          <a:noFill/>
          <a:ln w="12700" cap="sq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41" name="Line 38"/>
          <p:cNvSpPr>
            <a:spLocks noChangeShapeType="1"/>
          </p:cNvSpPr>
          <p:nvPr/>
        </p:nvSpPr>
        <p:spPr bwMode="auto">
          <a:xfrm rot="5390439" flipV="1">
            <a:off x="6284912" y="3092451"/>
            <a:ext cx="4763" cy="4762"/>
          </a:xfrm>
          <a:prstGeom prst="line">
            <a:avLst/>
          </a:prstGeom>
          <a:noFill/>
          <a:ln w="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42" name="Line 39"/>
          <p:cNvSpPr>
            <a:spLocks noChangeShapeType="1"/>
          </p:cNvSpPr>
          <p:nvPr/>
        </p:nvSpPr>
        <p:spPr bwMode="auto">
          <a:xfrm flipV="1">
            <a:off x="7245350" y="2049463"/>
            <a:ext cx="401638" cy="519112"/>
          </a:xfrm>
          <a:prstGeom prst="lin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3" name="Line 40"/>
          <p:cNvSpPr>
            <a:spLocks noChangeShapeType="1"/>
          </p:cNvSpPr>
          <p:nvPr/>
        </p:nvSpPr>
        <p:spPr bwMode="auto">
          <a:xfrm>
            <a:off x="7485063" y="2597150"/>
            <a:ext cx="74612" cy="1111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4" name="Line 41"/>
          <p:cNvSpPr>
            <a:spLocks noChangeShapeType="1"/>
          </p:cNvSpPr>
          <p:nvPr/>
        </p:nvSpPr>
        <p:spPr bwMode="auto">
          <a:xfrm>
            <a:off x="7493000" y="3287713"/>
            <a:ext cx="71438" cy="11112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5" name="Line 42"/>
          <p:cNvSpPr>
            <a:spLocks noChangeShapeType="1"/>
          </p:cNvSpPr>
          <p:nvPr/>
        </p:nvSpPr>
        <p:spPr bwMode="auto">
          <a:xfrm>
            <a:off x="7478713" y="3462338"/>
            <a:ext cx="87312" cy="28575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6" name="Line 43"/>
          <p:cNvSpPr>
            <a:spLocks noChangeShapeType="1"/>
          </p:cNvSpPr>
          <p:nvPr/>
        </p:nvSpPr>
        <p:spPr bwMode="auto">
          <a:xfrm>
            <a:off x="7766050" y="3340100"/>
            <a:ext cx="71438" cy="11113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7" name="Line 45"/>
          <p:cNvSpPr>
            <a:spLocks noChangeShapeType="1"/>
          </p:cNvSpPr>
          <p:nvPr/>
        </p:nvSpPr>
        <p:spPr bwMode="auto">
          <a:xfrm flipV="1">
            <a:off x="6715125" y="2830513"/>
            <a:ext cx="61913" cy="317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8" name="Line 46"/>
          <p:cNvSpPr>
            <a:spLocks noChangeShapeType="1"/>
          </p:cNvSpPr>
          <p:nvPr/>
        </p:nvSpPr>
        <p:spPr bwMode="auto">
          <a:xfrm flipV="1">
            <a:off x="6446838" y="2990850"/>
            <a:ext cx="47625" cy="25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9" name="Line 47"/>
          <p:cNvSpPr>
            <a:spLocks noChangeShapeType="1"/>
          </p:cNvSpPr>
          <p:nvPr/>
        </p:nvSpPr>
        <p:spPr bwMode="auto">
          <a:xfrm>
            <a:off x="6702425" y="3203575"/>
            <a:ext cx="71438" cy="25400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0" name="Line 48"/>
          <p:cNvSpPr>
            <a:spLocks noChangeShapeType="1"/>
          </p:cNvSpPr>
          <p:nvPr/>
        </p:nvSpPr>
        <p:spPr bwMode="auto">
          <a:xfrm>
            <a:off x="6435725" y="3127375"/>
            <a:ext cx="71438" cy="20638"/>
          </a:xfrm>
          <a:prstGeom prst="line">
            <a:avLst/>
          </a:prstGeom>
          <a:noFill/>
          <a:ln w="5715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1" name="Line 49"/>
          <p:cNvSpPr>
            <a:spLocks noChangeShapeType="1"/>
          </p:cNvSpPr>
          <p:nvPr/>
        </p:nvSpPr>
        <p:spPr bwMode="auto">
          <a:xfrm>
            <a:off x="6702425" y="3148013"/>
            <a:ext cx="74613" cy="15875"/>
          </a:xfrm>
          <a:prstGeom prst="line">
            <a:avLst/>
          </a:prstGeom>
          <a:noFill/>
          <a:ln w="7620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2" name="Line 50"/>
          <p:cNvSpPr>
            <a:spLocks noChangeShapeType="1"/>
          </p:cNvSpPr>
          <p:nvPr/>
        </p:nvSpPr>
        <p:spPr bwMode="auto">
          <a:xfrm>
            <a:off x="5984875" y="3081338"/>
            <a:ext cx="333375" cy="0"/>
          </a:xfrm>
          <a:prstGeom prst="lin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3" name="Line 51"/>
          <p:cNvSpPr>
            <a:spLocks noChangeShapeType="1"/>
          </p:cNvSpPr>
          <p:nvPr/>
        </p:nvSpPr>
        <p:spPr bwMode="auto">
          <a:xfrm>
            <a:off x="5719763" y="3081338"/>
            <a:ext cx="395287" cy="0"/>
          </a:xfrm>
          <a:prstGeom prst="lin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 type="stealth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4" name="Line 52"/>
          <p:cNvSpPr>
            <a:spLocks noChangeShapeType="1"/>
          </p:cNvSpPr>
          <p:nvPr/>
        </p:nvSpPr>
        <p:spPr bwMode="auto">
          <a:xfrm rot="-559664">
            <a:off x="6432550" y="3092450"/>
            <a:ext cx="74613" cy="23813"/>
          </a:xfrm>
          <a:prstGeom prst="line">
            <a:avLst/>
          </a:prstGeom>
          <a:noFill/>
          <a:ln w="57150">
            <a:solidFill>
              <a:srgbClr val="4D4D4D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5" name="Line 53"/>
          <p:cNvSpPr>
            <a:spLocks noChangeShapeType="1"/>
          </p:cNvSpPr>
          <p:nvPr/>
        </p:nvSpPr>
        <p:spPr bwMode="auto">
          <a:xfrm flipV="1">
            <a:off x="7245350" y="2200275"/>
            <a:ext cx="685800" cy="379413"/>
          </a:xfrm>
          <a:prstGeom prst="lin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6" name="Line 54"/>
          <p:cNvSpPr>
            <a:spLocks noChangeShapeType="1"/>
          </p:cNvSpPr>
          <p:nvPr/>
        </p:nvSpPr>
        <p:spPr bwMode="auto">
          <a:xfrm rot="2455691" flipV="1">
            <a:off x="7778750" y="2614613"/>
            <a:ext cx="57150" cy="26987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57" name="Line 55"/>
          <p:cNvSpPr>
            <a:spLocks noChangeShapeType="1"/>
          </p:cNvSpPr>
          <p:nvPr/>
        </p:nvSpPr>
        <p:spPr bwMode="auto">
          <a:xfrm rot="5390439" flipV="1">
            <a:off x="7698581" y="2110582"/>
            <a:ext cx="109537" cy="1016000"/>
          </a:xfrm>
          <a:prstGeom prst="line">
            <a:avLst/>
          </a:prstGeom>
          <a:noFill/>
          <a:ln w="28575" cap="sq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858" name="Line 56"/>
          <p:cNvSpPr>
            <a:spLocks noChangeShapeType="1"/>
          </p:cNvSpPr>
          <p:nvPr/>
        </p:nvSpPr>
        <p:spPr bwMode="auto">
          <a:xfrm>
            <a:off x="5719763" y="2559050"/>
            <a:ext cx="6985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77859" name="Object 1"/>
          <p:cNvGraphicFramePr>
            <a:graphicFrameLocks noChangeAspect="1"/>
          </p:cNvGraphicFramePr>
          <p:nvPr/>
        </p:nvGraphicFramePr>
        <p:xfrm>
          <a:off x="5835650" y="3067050"/>
          <a:ext cx="279400" cy="371475"/>
        </p:xfrm>
        <a:graphic>
          <a:graphicData uri="http://schemas.openxmlformats.org/presentationml/2006/ole">
            <p:oleObj spid="_x0000_s77859" name="Equation" r:id="rId5" imgW="177480" imgH="228600" progId="">
              <p:embed/>
            </p:oleObj>
          </a:graphicData>
        </a:graphic>
      </p:graphicFrame>
      <p:graphicFrame>
        <p:nvGraphicFramePr>
          <p:cNvPr id="77860" name="Object 2"/>
          <p:cNvGraphicFramePr>
            <a:graphicFrameLocks noChangeAspect="1"/>
          </p:cNvGraphicFramePr>
          <p:nvPr/>
        </p:nvGraphicFramePr>
        <p:xfrm>
          <a:off x="6872288" y="2311400"/>
          <a:ext cx="260350" cy="333375"/>
        </p:xfrm>
        <a:graphic>
          <a:graphicData uri="http://schemas.openxmlformats.org/presentationml/2006/ole">
            <p:oleObj spid="_x0000_s77860" name="Equation" r:id="rId6" imgW="164880" imgH="203040" progId="">
              <p:embed/>
            </p:oleObj>
          </a:graphicData>
        </a:graphic>
      </p:graphicFrame>
      <p:graphicFrame>
        <p:nvGraphicFramePr>
          <p:cNvPr id="77861" name="Object 3"/>
          <p:cNvGraphicFramePr>
            <a:graphicFrameLocks noChangeAspect="1"/>
          </p:cNvGraphicFramePr>
          <p:nvPr/>
        </p:nvGraphicFramePr>
        <p:xfrm>
          <a:off x="7905750" y="2624138"/>
          <a:ext cx="295275" cy="377825"/>
        </p:xfrm>
        <a:graphic>
          <a:graphicData uri="http://schemas.openxmlformats.org/presentationml/2006/ole">
            <p:oleObj spid="_x0000_s77861" name="Equation" r:id="rId7" imgW="190440" imgH="228600" progId="">
              <p:embed/>
            </p:oleObj>
          </a:graphicData>
        </a:graphic>
      </p:graphicFrame>
      <p:graphicFrame>
        <p:nvGraphicFramePr>
          <p:cNvPr id="77862" name="Object 4"/>
          <p:cNvGraphicFramePr>
            <a:graphicFrameLocks noChangeAspect="1"/>
          </p:cNvGraphicFramePr>
          <p:nvPr/>
        </p:nvGraphicFramePr>
        <p:xfrm>
          <a:off x="5822950" y="2251075"/>
          <a:ext cx="517525" cy="334963"/>
        </p:xfrm>
        <a:graphic>
          <a:graphicData uri="http://schemas.openxmlformats.org/presentationml/2006/ole">
            <p:oleObj spid="_x0000_s77862" name="Equation" r:id="rId8" imgW="330120" imgH="203040" progId="">
              <p:embed/>
            </p:oleObj>
          </a:graphicData>
        </a:graphic>
      </p:graphicFrame>
      <p:graphicFrame>
        <p:nvGraphicFramePr>
          <p:cNvPr id="77863" name="Object 5"/>
          <p:cNvGraphicFramePr>
            <a:graphicFrameLocks noChangeAspect="1"/>
          </p:cNvGraphicFramePr>
          <p:nvPr/>
        </p:nvGraphicFramePr>
        <p:xfrm>
          <a:off x="5888038" y="2605088"/>
          <a:ext cx="341312" cy="290512"/>
        </p:xfrm>
        <a:graphic>
          <a:graphicData uri="http://schemas.openxmlformats.org/presentationml/2006/ole">
            <p:oleObj spid="_x0000_s77863" name="Equation" r:id="rId9" imgW="215640" imgH="177480" progId="">
              <p:embed/>
            </p:oleObj>
          </a:graphicData>
        </a:graphic>
      </p:graphicFrame>
      <p:graphicFrame>
        <p:nvGraphicFramePr>
          <p:cNvPr id="77864" name="Object 6"/>
          <p:cNvGraphicFramePr>
            <a:graphicFrameLocks noChangeAspect="1"/>
          </p:cNvGraphicFramePr>
          <p:nvPr/>
        </p:nvGraphicFramePr>
        <p:xfrm>
          <a:off x="5214938" y="1538288"/>
          <a:ext cx="1677987" cy="628650"/>
        </p:xfrm>
        <a:graphic>
          <a:graphicData uri="http://schemas.openxmlformats.org/presentationml/2006/ole">
            <p:oleObj spid="_x0000_s77864" name="Equation" r:id="rId10" imgW="1066680" imgH="380880" progId="">
              <p:embed/>
            </p:oleObj>
          </a:graphicData>
        </a:graphic>
      </p:graphicFrame>
      <p:graphicFrame>
        <p:nvGraphicFramePr>
          <p:cNvPr id="77865" name="Object 7"/>
          <p:cNvGraphicFramePr>
            <a:graphicFrameLocks noChangeAspect="1"/>
          </p:cNvGraphicFramePr>
          <p:nvPr/>
        </p:nvGraphicFramePr>
        <p:xfrm>
          <a:off x="6996113" y="1212850"/>
          <a:ext cx="1276350" cy="628650"/>
        </p:xfrm>
        <a:graphic>
          <a:graphicData uri="http://schemas.openxmlformats.org/presentationml/2006/ole">
            <p:oleObj spid="_x0000_s77865" name="Equation" r:id="rId11" imgW="812520" imgH="380880" progId="">
              <p:embed/>
            </p:oleObj>
          </a:graphicData>
        </a:graphic>
      </p:graphicFrame>
      <p:sp>
        <p:nvSpPr>
          <p:cNvPr id="77866" name="AutoShape 64"/>
          <p:cNvSpPr>
            <a:spLocks noChangeArrowheads="1"/>
          </p:cNvSpPr>
          <p:nvPr/>
        </p:nvSpPr>
        <p:spPr bwMode="auto">
          <a:xfrm rot="10800000" flipH="1">
            <a:off x="6110288" y="1914525"/>
            <a:ext cx="455612" cy="153988"/>
          </a:xfrm>
          <a:custGeom>
            <a:avLst/>
            <a:gdLst>
              <a:gd name="T0" fmla="*/ 325447 w 21600"/>
              <a:gd name="T1" fmla="*/ 0 h 21600"/>
              <a:gd name="T2" fmla="*/ 195260 w 21600"/>
              <a:gd name="T3" fmla="*/ 51329 h 21600"/>
              <a:gd name="T4" fmla="*/ 0 w 21600"/>
              <a:gd name="T5" fmla="*/ 128330 h 21600"/>
              <a:gd name="T6" fmla="*/ 195260 w 21600"/>
              <a:gd name="T7" fmla="*/ 153988 h 21600"/>
              <a:gd name="T8" fmla="*/ 390519 w 21600"/>
              <a:gd name="T9" fmla="*/ 106936 h 21600"/>
              <a:gd name="T10" fmla="*/ 455613 w 21600"/>
              <a:gd name="T11" fmla="*/ 51329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67" name="AutoShape 65"/>
          <p:cNvSpPr>
            <a:spLocks noChangeArrowheads="1"/>
          </p:cNvSpPr>
          <p:nvPr/>
        </p:nvSpPr>
        <p:spPr bwMode="auto">
          <a:xfrm rot="10800000" flipH="1">
            <a:off x="6456363" y="1951038"/>
            <a:ext cx="452437" cy="117475"/>
          </a:xfrm>
          <a:custGeom>
            <a:avLst/>
            <a:gdLst>
              <a:gd name="T0" fmla="*/ 323179 w 21600"/>
              <a:gd name="T1" fmla="*/ 0 h 21600"/>
              <a:gd name="T2" fmla="*/ 193899 w 21600"/>
              <a:gd name="T3" fmla="*/ 39158 h 21600"/>
              <a:gd name="T4" fmla="*/ 0 w 21600"/>
              <a:gd name="T5" fmla="*/ 97901 h 21600"/>
              <a:gd name="T6" fmla="*/ 193899 w 21600"/>
              <a:gd name="T7" fmla="*/ 117475 h 21600"/>
              <a:gd name="T8" fmla="*/ 387798 w 21600"/>
              <a:gd name="T9" fmla="*/ 81580 h 21600"/>
              <a:gd name="T10" fmla="*/ 452438 w 21600"/>
              <a:gd name="T11" fmla="*/ 3915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77868" name="AutoShape 66"/>
          <p:cNvSpPr>
            <a:spLocks noChangeArrowheads="1"/>
          </p:cNvSpPr>
          <p:nvPr/>
        </p:nvSpPr>
        <p:spPr bwMode="auto">
          <a:xfrm>
            <a:off x="7600950" y="1827213"/>
            <a:ext cx="174625" cy="254000"/>
          </a:xfrm>
          <a:prstGeom prst="downArrow">
            <a:avLst>
              <a:gd name="adj1" fmla="val 50000"/>
              <a:gd name="adj2" fmla="val 36364"/>
            </a:avLst>
          </a:prstGeom>
          <a:solidFill>
            <a:srgbClr val="E4E5B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ja-JP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57188" y="857250"/>
            <a:ext cx="992187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OPERA</a:t>
            </a:r>
          </a:p>
        </p:txBody>
      </p:sp>
      <p:graphicFrame>
        <p:nvGraphicFramePr>
          <p:cNvPr id="110" name="表 109"/>
          <p:cNvGraphicFramePr>
            <a:graphicFrameLocks noGrp="1"/>
          </p:cNvGraphicFramePr>
          <p:nvPr/>
        </p:nvGraphicFramePr>
        <p:xfrm>
          <a:off x="214313" y="3857625"/>
          <a:ext cx="5857875" cy="2431100"/>
        </p:xfrm>
        <a:graphic>
          <a:graphicData uri="http://schemas.openxmlformats.org/drawingml/2006/table">
            <a:tbl>
              <a:tblPr/>
              <a:tblGrid>
                <a:gridCol w="1236662"/>
                <a:gridCol w="1692275"/>
                <a:gridCol w="1304925"/>
                <a:gridCol w="1624013"/>
              </a:tblGrid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Channels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=0.0025    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=0.0030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Background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charset="-128"/>
                          <a:sym typeface="Wingdings" pitchFamily="2" charset="2"/>
                        </a:rPr>
                        <a:t> m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sym typeface="Wingdings" pitchFamily="2" charset="2"/>
                        </a:rPr>
                        <a:t> e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sym typeface="Wingdings" pitchFamily="2" charset="2"/>
                        </a:rPr>
                        <a:t> h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sym typeface="Wingdings" pitchFamily="2" charset="2"/>
                        </a:rPr>
                        <a:t>-</a:t>
                      </a:r>
                      <a:endParaRPr kumimoji="1" lang="en-US" altLang="ja-JP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sym typeface="Wingdings" pitchFamily="2" charset="2"/>
                        </a:rPr>
                        <a:t> 3h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7906" name="テキスト ボックス 110"/>
          <p:cNvSpPr txBox="1">
            <a:spLocks noChangeArrowheads="1"/>
          </p:cNvSpPr>
          <p:nvPr/>
        </p:nvSpPr>
        <p:spPr bwMode="auto">
          <a:xfrm>
            <a:off x="2786063" y="6286500"/>
            <a:ext cx="2982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5 yrs with 4.5</a:t>
            </a:r>
            <a:r>
              <a:rPr lang="ja-JP" altLang="en-US"/>
              <a:t>・</a:t>
            </a:r>
            <a:r>
              <a:rPr lang="en-US" altLang="ja-JP"/>
              <a:t>10</a:t>
            </a:r>
            <a:r>
              <a:rPr lang="en-US" altLang="ja-JP" baseline="30000"/>
              <a:t>19</a:t>
            </a:r>
            <a:r>
              <a:rPr lang="en-US" altLang="ja-JP"/>
              <a:t> p.o.t./yr </a:t>
            </a:r>
          </a:p>
        </p:txBody>
      </p:sp>
      <p:sp>
        <p:nvSpPr>
          <p:cNvPr id="77907" name="テキスト ボックス 111"/>
          <p:cNvSpPr txBox="1">
            <a:spLocks noChangeArrowheads="1"/>
          </p:cNvSpPr>
          <p:nvPr/>
        </p:nvSpPr>
        <p:spPr bwMode="auto">
          <a:xfrm>
            <a:off x="6215063" y="4071938"/>
            <a:ext cx="26431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●6 weeks of CNGS beam in 2007 including 3 weeks of physics Run.</a:t>
            </a:r>
          </a:p>
          <a:p>
            <a:r>
              <a:rPr lang="en-US" altLang="ja-JP"/>
              <a:t>●Target brick installation complete in 2008.</a:t>
            </a:r>
          </a:p>
        </p:txBody>
      </p:sp>
      <p:sp>
        <p:nvSpPr>
          <p:cNvPr id="77908" name="テキスト ボックス 112"/>
          <p:cNvSpPr txBox="1">
            <a:spLocks noChangeArrowheads="1"/>
          </p:cNvSpPr>
          <p:nvPr/>
        </p:nvSpPr>
        <p:spPr bwMode="auto">
          <a:xfrm>
            <a:off x="4929188" y="714375"/>
            <a:ext cx="4214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sz="1400"/>
              <a:t>G.Wilquet, </a:t>
            </a:r>
            <a:r>
              <a:rPr lang="en-US" altLang="ja-JP" sz="1400"/>
              <a:t>EPS2007, M.Nakamura in this meeting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24863" cy="6226175"/>
          </a:xfrm>
          <a:noFill/>
          <a:ln/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011863" y="630872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Mark Messier (Nufact05)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7993063" cy="6057900"/>
          </a:xfrm>
          <a:noFill/>
          <a:ln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6011863" y="6308725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Mark Messier (Nufact05)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S12_39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6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S12_39_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6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0" y="333375"/>
            <a:ext cx="7235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  <a:ea typeface="HG創英角ｺﾞｼｯｸUB" pitchFamily="49" charset="-128"/>
              </a:rPr>
              <a:t>3.1.2 “</a:t>
            </a:r>
            <a:r>
              <a:rPr lang="ja-JP" altLang="en-US" sz="2800">
                <a:solidFill>
                  <a:srgbClr val="FF0000"/>
                </a:solidFill>
                <a:ea typeface="HG創英角ｺﾞｼｯｸUB" pitchFamily="49" charset="-128"/>
              </a:rPr>
              <a:t>最後”の混合角　　の測定</a:t>
            </a:r>
          </a:p>
        </p:txBody>
      </p:sp>
      <p:pic>
        <p:nvPicPr>
          <p:cNvPr id="84998" name="Picture 6" descr="\begin{align*}&#10;  \textcolor[rgb]{1,0,0}{\theta_{13}}&#10;\end{align*}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476250"/>
            <a:ext cx="431800" cy="319088"/>
          </a:xfrm>
          <a:prstGeom prst="rect">
            <a:avLst/>
          </a:prstGeom>
          <a:noFill/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39750" y="1052513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原子炉ニュートリノ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331913" y="1773238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ea typeface="HG創英角ｺﾞｼｯｸUB" pitchFamily="49" charset="-128"/>
              </a:rPr>
              <a:t>基線長　１ｋｍくらい</a:t>
            </a:r>
          </a:p>
        </p:txBody>
      </p:sp>
      <p:pic>
        <p:nvPicPr>
          <p:cNvPr id="85002" name="Picture 10" descr="\begin{align*}&#10;  P_{\nu_e\rightarrow\nu_e}=1-\sin^22\theta_{13}\sin^2\frac{\delta m_{31}^2L}{4E}&#10;\end{align*}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276475"/>
            <a:ext cx="3744913" cy="557213"/>
          </a:xfrm>
          <a:prstGeom prst="rect">
            <a:avLst/>
          </a:prstGeom>
          <a:noFill/>
        </p:spPr>
      </p:pic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995738" y="1773238"/>
            <a:ext cx="514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latin typeface="Franklin Gothic Medium" pitchFamily="34" charset="0"/>
                <a:ea typeface="HG創英角ｺﾞｼｯｸUB" pitchFamily="49" charset="-128"/>
              </a:rPr>
              <a:t>Near/Far 2 Detectors</a:t>
            </a:r>
            <a:r>
              <a:rPr lang="ja-JP" altLang="en-US" sz="2000">
                <a:latin typeface="Franklin Gothic Medium" pitchFamily="34" charset="0"/>
                <a:ea typeface="HG創英角ｺﾞｼｯｸUB" pitchFamily="49" charset="-128"/>
              </a:rPr>
              <a:t>　</a:t>
            </a:r>
            <a:r>
              <a:rPr lang="en-US" altLang="ja-JP" sz="2000">
                <a:latin typeface="Franklin Gothic Medium" pitchFamily="34" charset="0"/>
                <a:ea typeface="HG創英角ｺﾞｼｯｸUB" pitchFamily="49" charset="-128"/>
              </a:rPr>
              <a:t>to reduce systematics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1116013" y="314166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系統誤差　＝　混合角の測定限界　～　</a:t>
            </a:r>
            <a:r>
              <a:rPr lang="en-US" altLang="ja-JP" sz="2400">
                <a:solidFill>
                  <a:srgbClr val="0000FF"/>
                </a:solidFill>
                <a:ea typeface="HG創英角ｺﾞｼｯｸUB" pitchFamily="49" charset="-128"/>
              </a:rPr>
              <a:t>0.01</a:t>
            </a:r>
            <a:r>
              <a:rPr lang="ja-JP" altLang="en-US" sz="2400">
                <a:solidFill>
                  <a:srgbClr val="0000FF"/>
                </a:solidFill>
                <a:ea typeface="HG創英角ｺﾞｼｯｸUB" pitchFamily="49" charset="-128"/>
              </a:rPr>
              <a:t>　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S12_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6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6696075" cy="1397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2800">
                <a:latin typeface="ＤＦ特太ゴシック体" pitchFamily="1" charset="-128"/>
                <a:ea typeface="ＤＦ特太ゴシック体" pitchFamily="1" charset="-128"/>
              </a:rPr>
              <a:t>Precision</a:t>
            </a:r>
            <a:r>
              <a:rPr lang="en-US" altLang="ja-JP" sz="2800"/>
              <a:t> </a:t>
            </a:r>
            <a:r>
              <a:rPr lang="en-US" altLang="ja-JP" sz="2800">
                <a:latin typeface="ＤＦ特太ゴシック体" pitchFamily="1" charset="-128"/>
                <a:ea typeface="ＤＦ特太ゴシック体" pitchFamily="1" charset="-128"/>
              </a:rPr>
              <a:t>Measurement for </a:t>
            </a:r>
          </a:p>
          <a:p>
            <a:pPr>
              <a:buFontTx/>
              <a:buNone/>
            </a:pPr>
            <a:r>
              <a:rPr lang="ja-JP" altLang="en-US" sz="2800">
                <a:latin typeface="ＤＦ特太ゴシック体" pitchFamily="1" charset="-128"/>
                <a:ea typeface="ＤＦ特太ゴシック体" pitchFamily="1" charset="-128"/>
              </a:rPr>
              <a:t>特に　</a:t>
            </a:r>
            <a:r>
              <a:rPr lang="en-US" altLang="ja-JP" sz="2800">
                <a:latin typeface="ＤＦ特太ゴシック体" pitchFamily="1" charset="-128"/>
                <a:ea typeface="ＤＦ特太ゴシック体" pitchFamily="1" charset="-128"/>
              </a:rPr>
              <a:t>Determination of </a:t>
            </a:r>
          </a:p>
          <a:p>
            <a:pPr>
              <a:buFontTx/>
              <a:buNone/>
            </a:pPr>
            <a:r>
              <a:rPr lang="ja-JP" altLang="en-US">
                <a:latin typeface="ＤＦ特太ゴシック体" pitchFamily="1" charset="-128"/>
                <a:ea typeface="ＤＦ特太ゴシック体" pitchFamily="1" charset="-128"/>
              </a:rPr>
              <a:t>　</a:t>
            </a:r>
            <a:endParaRPr lang="ja-JP" altLang="en-US" sz="2400">
              <a:solidFill>
                <a:srgbClr val="0000FF"/>
              </a:solidFill>
              <a:latin typeface="ＤＦ行書体" pitchFamily="1" charset="-128"/>
              <a:ea typeface="ＤＦ行書体" pitchFamily="1" charset="-128"/>
            </a:endParaRPr>
          </a:p>
        </p:txBody>
      </p:sp>
      <p:pic>
        <p:nvPicPr>
          <p:cNvPr id="6758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1628775"/>
            <a:ext cx="11271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981075"/>
            <a:ext cx="15128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116013" y="2276475"/>
            <a:ext cx="561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地上でよく制御されたニュートリノビームを使う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50825" y="2852738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33CC"/>
                </a:solidFill>
                <a:latin typeface="cmmi10" pitchFamily="34" charset="0"/>
              </a:rPr>
              <a:t>Superbeam</a:t>
            </a:r>
            <a:r>
              <a:rPr lang="ja-JP" altLang="en-US" sz="2400">
                <a:solidFill>
                  <a:srgbClr val="0033CC"/>
                </a:solidFill>
                <a:latin typeface="cmmi10" pitchFamily="34" charset="0"/>
              </a:rPr>
              <a:t>　、　</a:t>
            </a:r>
            <a:r>
              <a:rPr lang="en-US" altLang="ja-JP" sz="2400">
                <a:solidFill>
                  <a:srgbClr val="0033CC"/>
                </a:solidFill>
                <a:latin typeface="cmmi10" pitchFamily="34" charset="0"/>
              </a:rPr>
              <a:t>Neutrino Factory</a:t>
            </a:r>
            <a:r>
              <a:rPr lang="ja-JP" altLang="en-US" sz="2400">
                <a:solidFill>
                  <a:srgbClr val="0033CC"/>
                </a:solidFill>
                <a:latin typeface="cmmi10" pitchFamily="34" charset="0"/>
              </a:rPr>
              <a:t>　、　</a:t>
            </a:r>
            <a:r>
              <a:rPr lang="en-US" altLang="ja-JP" sz="2400">
                <a:solidFill>
                  <a:srgbClr val="0033CC"/>
                </a:solidFill>
                <a:latin typeface="cmmi10" pitchFamily="34" charset="0"/>
              </a:rPr>
              <a:t>Beta Beam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50825" y="3573463"/>
            <a:ext cx="2952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latin typeface="Georgia" pitchFamily="18" charset="0"/>
              </a:rPr>
              <a:t>S</a:t>
            </a:r>
            <a:r>
              <a:rPr lang="en-US" altLang="ja-JP" sz="3200">
                <a:solidFill>
                  <a:srgbClr val="008000"/>
                </a:solidFill>
                <a:latin typeface="Georgia" pitchFamily="18" charset="0"/>
              </a:rPr>
              <a:t>uperbeam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755650" y="5300663"/>
            <a:ext cx="8137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8000"/>
                </a:solidFill>
              </a:rPr>
              <a:t>K2K(KEK to Kamioka) </a:t>
            </a:r>
            <a:r>
              <a:rPr lang="ja-JP" altLang="en-US"/>
              <a:t>と基本は同じ。</a:t>
            </a:r>
          </a:p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CC0099"/>
                </a:solidFill>
              </a:rPr>
              <a:t>T2KK,T2H, NOνA</a:t>
            </a:r>
          </a:p>
        </p:txBody>
      </p:sp>
      <p:pic>
        <p:nvPicPr>
          <p:cNvPr id="67594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4149725"/>
            <a:ext cx="36004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5724525" y="5373688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pic>
        <p:nvPicPr>
          <p:cNvPr id="67596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363" y="4652963"/>
            <a:ext cx="1303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6227763" y="4581525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993300"/>
                </a:solidFill>
                <a:ea typeface="HG創英角ﾎﾟｯﾌﾟ体" pitchFamily="49" charset="-128"/>
              </a:rPr>
              <a:t>振動の偽事象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4643438" y="4581525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993300"/>
                </a:solidFill>
                <a:latin typeface="ＤＦ特太ゴシック体" pitchFamily="1" charset="-128"/>
                <a:ea typeface="ＤＦ特太ゴシック体" pitchFamily="1" charset="-128"/>
              </a:rPr>
              <a:t>: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0"/>
            <a:ext cx="73548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3.1 </a:t>
            </a:r>
            <a:r>
              <a:rPr lang="ja-JP" altLang="en-US" sz="2800">
                <a:solidFill>
                  <a:srgbClr val="CC00CC"/>
                </a:solidFill>
                <a:latin typeface="HG創英角ﾎﾟｯﾌﾟ体" pitchFamily="49" charset="-128"/>
                <a:ea typeface="HG創英角ﾎﾟｯﾌﾟ体" pitchFamily="49" charset="-128"/>
              </a:rPr>
              <a:t>遠い未来</a:t>
            </a:r>
          </a:p>
          <a:p>
            <a:pPr marL="342900" indent="-342900">
              <a:spcBef>
                <a:spcPct val="20000"/>
              </a:spcBef>
            </a:pPr>
            <a:r>
              <a:rPr lang="ja-JP" altLang="en-US" sz="2400">
                <a:solidFill>
                  <a:srgbClr val="0000FF"/>
                </a:solidFill>
                <a:latin typeface="ＤＦ特太ゴシック体" pitchFamily="1" charset="-128"/>
                <a:ea typeface="ＤＦ特太ゴシック体" pitchFamily="1" charset="-128"/>
              </a:rPr>
              <a:t>（夢？幻？現実？）</a:t>
            </a:r>
          </a:p>
          <a:p>
            <a:pPr marL="342900" indent="-342900">
              <a:spcBef>
                <a:spcPct val="20000"/>
              </a:spcBef>
            </a:pPr>
            <a:endParaRPr lang="ja-JP" altLang="en-US" sz="2400">
              <a:latin typeface="ＤＦ特太ゴシック体" pitchFamily="1" charset="-128"/>
              <a:ea typeface="ＤＦ特太ゴシック体" pitchFamily="1" charset="-128"/>
            </a:endParaRPr>
          </a:p>
          <a:p>
            <a:pPr marL="342900" indent="-342900">
              <a:spcBef>
                <a:spcPct val="20000"/>
              </a:spcBef>
            </a:pPr>
            <a:r>
              <a:rPr lang="ja-JP" altLang="en-US" sz="2800">
                <a:latin typeface="ＤＦ特太ゴシック体" pitchFamily="1" charset="-128"/>
                <a:ea typeface="ＤＦ特太ゴシック体" pitchFamily="1" charset="-128"/>
              </a:rPr>
              <a:t>　</a:t>
            </a:r>
            <a:endParaRPr lang="ja-JP" altLang="en-US" sz="2000">
              <a:solidFill>
                <a:srgbClr val="0000FF"/>
              </a:solidFill>
              <a:latin typeface="ＤＦ行書体" pitchFamily="1" charset="-128"/>
              <a:ea typeface="ＤＦ行書体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520" y="260648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質量構造が</a:t>
            </a:r>
            <a:endParaRPr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  <a:latin typeface="HG平成角ｺﾞｼｯｸ体W9" pitchFamily="49" charset="-128"/>
                <a:ea typeface="HG平成角ｺﾞｼｯｸ体W9" pitchFamily="49" charset="-128"/>
              </a:rPr>
              <a:t>　ディラック型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1560" y="400506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HG平成角ｺﾞｼｯｸ体W9" pitchFamily="49" charset="-128"/>
                <a:ea typeface="HG平成角ｺﾞｼｯｸ体W9" pitchFamily="49" charset="-128"/>
              </a:rPr>
              <a:t>マヨラナ型</a:t>
            </a:r>
            <a:endParaRPr lang="en-US" altLang="ja-JP" sz="2400" dirty="0" smtClean="0">
              <a:solidFill>
                <a:srgbClr val="FF0000"/>
              </a:solidFill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611560" y="1124744"/>
          <a:ext cx="444500" cy="506413"/>
        </p:xfrm>
        <a:graphic>
          <a:graphicData uri="http://schemas.openxmlformats.org/presentationml/2006/ole">
            <p:oleObj spid="_x0000_s182277" name="数式" r:id="rId3" imgW="177480" imgH="177480" progId="Equation.3">
              <p:embed/>
            </p:oleObj>
          </a:graphicData>
        </a:graphic>
      </p:graphicFrame>
      <p:graphicFrame>
        <p:nvGraphicFramePr>
          <p:cNvPr id="182278" name="Object 6"/>
          <p:cNvGraphicFramePr>
            <a:graphicFrameLocks noChangeAspect="1"/>
          </p:cNvGraphicFramePr>
          <p:nvPr/>
        </p:nvGraphicFramePr>
        <p:xfrm>
          <a:off x="1659310" y="1107282"/>
          <a:ext cx="508000" cy="542925"/>
        </p:xfrm>
        <a:graphic>
          <a:graphicData uri="http://schemas.openxmlformats.org/presentationml/2006/ole">
            <p:oleObj spid="_x0000_s182278" name="数式" r:id="rId4" imgW="203040" imgH="190440" progId="Equation.3">
              <p:embed/>
            </p:oleObj>
          </a:graphicData>
        </a:graphic>
      </p:graphicFrame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2683248" y="1124744"/>
          <a:ext cx="476250" cy="506413"/>
        </p:xfrm>
        <a:graphic>
          <a:graphicData uri="http://schemas.openxmlformats.org/presentationml/2006/ole">
            <p:oleObj spid="_x0000_s182279" name="数式" r:id="rId5" imgW="190440" imgH="177480" progId="Equation.3">
              <p:embed/>
            </p:oleObj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0" y="1124744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ｺﾞｼｯｸUB" pitchFamily="49" charset="-128"/>
                <a:ea typeface="HG創英角ｺﾞｼｯｸUB" pitchFamily="49" charset="-128"/>
              </a:rPr>
              <a:t>　　　 ＋　　 ＋     </a:t>
            </a:r>
            <a:r>
              <a:rPr kumimoji="1" lang="en-US" altLang="ja-JP" sz="2400" dirty="0" smtClean="0">
                <a:latin typeface="HG創英角ｺﾞｼｯｸUB" pitchFamily="49" charset="-128"/>
                <a:ea typeface="HG創英角ｺﾞｼｯｸUB" pitchFamily="49" charset="-128"/>
              </a:rPr>
              <a:t>=</a:t>
            </a:r>
            <a:endParaRPr kumimoji="1" lang="ja-JP" altLang="en-US" sz="2400" dirty="0"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3683000" y="1143000"/>
          <a:ext cx="349250" cy="469900"/>
        </p:xfrm>
        <a:graphic>
          <a:graphicData uri="http://schemas.openxmlformats.org/presentationml/2006/ole">
            <p:oleObj spid="_x0000_s182280" name="数式" r:id="rId6" imgW="139680" imgH="164880" progId="Equation.3">
              <p:embed/>
            </p:oleObj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572000" y="11247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レプトン数：保存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graphicFrame>
        <p:nvGraphicFramePr>
          <p:cNvPr id="182281" name="Object 9"/>
          <p:cNvGraphicFramePr>
            <a:graphicFrameLocks noChangeAspect="1"/>
          </p:cNvGraphicFramePr>
          <p:nvPr/>
        </p:nvGraphicFramePr>
        <p:xfrm>
          <a:off x="1043608" y="1340768"/>
          <a:ext cx="2808287" cy="946150"/>
        </p:xfrm>
        <a:graphic>
          <a:graphicData uri="http://schemas.openxmlformats.org/presentationml/2006/ole">
            <p:oleObj spid="_x0000_s182281" name="数式" r:id="rId7" imgW="1244520" imgH="368280" progId="Equation.3">
              <p:embed/>
            </p:oleObj>
          </a:graphicData>
        </a:graphic>
      </p:graphicFrame>
      <p:graphicFrame>
        <p:nvGraphicFramePr>
          <p:cNvPr id="182282" name="Object 10"/>
          <p:cNvGraphicFramePr>
            <a:graphicFrameLocks noChangeAspect="1"/>
          </p:cNvGraphicFramePr>
          <p:nvPr/>
        </p:nvGraphicFramePr>
        <p:xfrm>
          <a:off x="467544" y="2276872"/>
          <a:ext cx="349250" cy="469900"/>
        </p:xfrm>
        <a:graphic>
          <a:graphicData uri="http://schemas.openxmlformats.org/presentationml/2006/ole">
            <p:oleObj spid="_x0000_s182282" name="数式" r:id="rId8" imgW="139680" imgH="164880" progId="Equation.3">
              <p:embed/>
            </p:oleObj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115616" y="227687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G平成角ｺﾞｼｯｸ体W9" pitchFamily="49" charset="-128"/>
                <a:ea typeface="HG平成角ｺﾞｼｯｸ体W9" pitchFamily="49" charset="-128"/>
              </a:rPr>
              <a:t>1</a:t>
            </a:r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　＝　１＋０　は起こりえる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graphicFrame>
        <p:nvGraphicFramePr>
          <p:cNvPr id="182283" name="Object 11"/>
          <p:cNvGraphicFramePr>
            <a:graphicFrameLocks noChangeAspect="1"/>
          </p:cNvGraphicFramePr>
          <p:nvPr/>
        </p:nvGraphicFramePr>
        <p:xfrm>
          <a:off x="539552" y="2780928"/>
          <a:ext cx="3581400" cy="717550"/>
        </p:xfrm>
        <a:graphic>
          <a:graphicData uri="http://schemas.openxmlformats.org/presentationml/2006/ole">
            <p:oleObj spid="_x0000_s182283" name="数式" r:id="rId9" imgW="1587240" imgH="279360" progId="Equation.3">
              <p:embed/>
            </p:oleObj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323528" y="3501008"/>
          <a:ext cx="349250" cy="469900"/>
        </p:xfrm>
        <a:graphic>
          <a:graphicData uri="http://schemas.openxmlformats.org/presentationml/2006/ole">
            <p:oleObj spid="_x0000_s182284" name="数式" r:id="rId10" imgW="139680" imgH="164880" progId="Equation.3">
              <p:embed/>
            </p:oleObj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827584" y="350100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０</a:t>
            </a:r>
            <a:r>
              <a:rPr kumimoji="1"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　＝　　　　１＋１　は起こりえない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67944" y="2780928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 smtClean="0">
                <a:latin typeface="HG平成角ｺﾞｼｯｸ体W9" pitchFamily="49" charset="-128"/>
                <a:ea typeface="HG平成角ｺﾞｼｯｸ体W9" pitchFamily="49" charset="-128"/>
              </a:rPr>
              <a:t>Neutrinoless</a:t>
            </a:r>
            <a:r>
              <a:rPr lang="en-US" altLang="ja-JP" sz="2000" dirty="0" smtClean="0">
                <a:latin typeface="HG平成角ｺﾞｼｯｸ体W9" pitchFamily="49" charset="-128"/>
                <a:ea typeface="HG平成角ｺﾞｼｯｸ体W9" pitchFamily="49" charset="-128"/>
              </a:rPr>
              <a:t> Double</a:t>
            </a:r>
            <a:r>
              <a:rPr lang="ja-JP" altLang="en-US" sz="2000" dirty="0" smtClean="0">
                <a:latin typeface="HG平成角ｺﾞｼｯｸ体W9" pitchFamily="49" charset="-128"/>
                <a:ea typeface="HG平成角ｺﾞｼｯｸ体W9" pitchFamily="49" charset="-128"/>
              </a:rPr>
              <a:t> </a:t>
            </a:r>
            <a:r>
              <a:rPr lang="en-US" altLang="ja-JP" sz="2000" dirty="0" smtClean="0">
                <a:latin typeface="HG平成角ｺﾞｼｯｸ体W9" pitchFamily="49" charset="-128"/>
                <a:ea typeface="HG平成角ｺﾞｼｯｸ体W9" pitchFamily="49" charset="-128"/>
              </a:rPr>
              <a:t>Beta Decay</a:t>
            </a:r>
          </a:p>
          <a:p>
            <a:r>
              <a:rPr lang="ja-JP" altLang="en-US" sz="2000" dirty="0" smtClean="0">
                <a:latin typeface="HG平成角ｺﾞｼｯｸ体W9" pitchFamily="49" charset="-128"/>
                <a:ea typeface="HG平成角ｺﾞｼｯｸ体W9" pitchFamily="49" charset="-128"/>
              </a:rPr>
              <a:t>ニュートリノを伴わない原子核の崩壊</a:t>
            </a:r>
            <a:endParaRPr kumimoji="1" lang="ja-JP" altLang="en-US" sz="20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3528" y="450912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全て保存しない。</a:t>
            </a:r>
            <a:endParaRPr lang="en-US" altLang="ja-JP" sz="2400" dirty="0" smtClean="0">
              <a:latin typeface="HG平成角ｺﾞｼｯｸ体W9" pitchFamily="49" charset="-128"/>
              <a:ea typeface="HG平成角ｺﾞｼｯｸ体W9" pitchFamily="49" charset="-128"/>
            </a:endParaRPr>
          </a:p>
          <a:p>
            <a:r>
              <a:rPr lang="en-US" altLang="ja-JP" sz="2400" dirty="0" err="1" smtClean="0">
                <a:latin typeface="HG平成角ｺﾞｼｯｸ体W9" pitchFamily="49" charset="-128"/>
                <a:ea typeface="HG平成角ｺﾞｼｯｸ体W9" pitchFamily="49" charset="-128"/>
              </a:rPr>
              <a:t>Neutrinoless</a:t>
            </a:r>
            <a:r>
              <a:rPr lang="en-US" altLang="ja-JP" sz="2400" dirty="0" smtClean="0">
                <a:latin typeface="HG平成角ｺﾞｼｯｸ体W9" pitchFamily="49" charset="-128"/>
                <a:ea typeface="HG平成角ｺﾞｼｯｸ体W9" pitchFamily="49" charset="-128"/>
              </a:rPr>
              <a:t> double beta decay</a:t>
            </a:r>
          </a:p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も可能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251520" y="6021288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79104" y="609329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平成角ｺﾞｼｯｸ体W9" pitchFamily="49" charset="-128"/>
                <a:ea typeface="HG平成角ｺﾞｼｯｸ体W9" pitchFamily="49" charset="-128"/>
              </a:rPr>
              <a:t>標準理論を越える物理の探索に大変重要</a:t>
            </a:r>
            <a:endParaRPr kumimoji="1" lang="ja-JP" altLang="en-US" sz="2400" dirty="0">
              <a:latin typeface="HG平成角ｺﾞｼｯｸ体W9" pitchFamily="49" charset="-128"/>
              <a:ea typeface="HG平成角ｺﾞｼｯｸ体W9" pitchFamily="49" charset="-128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11188" y="333375"/>
            <a:ext cx="3240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008000"/>
                </a:solidFill>
                <a:latin typeface="cmmi10" pitchFamily="34" charset="0"/>
              </a:rPr>
              <a:t>Neutrino Factory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995738" y="47625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rgbClr val="CC3300"/>
                </a:solidFill>
              </a:rPr>
              <a:t>S.Geer</a:t>
            </a:r>
          </a:p>
        </p:txBody>
      </p:sp>
      <p:pic>
        <p:nvPicPr>
          <p:cNvPr id="737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052513"/>
            <a:ext cx="4699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2060575"/>
            <a:ext cx="1828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059113" y="2060575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を見る。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187450" y="2781300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Charge</a:t>
            </a:r>
            <a:r>
              <a:rPr lang="ja-JP" altLang="en-US"/>
              <a:t>の区別。</a:t>
            </a:r>
          </a:p>
        </p:txBody>
      </p:sp>
      <p:pic>
        <p:nvPicPr>
          <p:cNvPr id="737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2708275"/>
            <a:ext cx="43926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348038" y="335756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Wrong</a:t>
            </a:r>
            <a:r>
              <a:rPr lang="ja-JP" altLang="en-US"/>
              <a:t>　</a:t>
            </a:r>
            <a:r>
              <a:rPr lang="en-US" altLang="ja-JP"/>
              <a:t>Sign</a:t>
            </a:r>
            <a:r>
              <a:rPr lang="ja-JP" altLang="en-US"/>
              <a:t>　</a:t>
            </a:r>
            <a:r>
              <a:rPr lang="en-US" altLang="ja-JP"/>
              <a:t>Muon</a:t>
            </a:r>
            <a:r>
              <a:rPr lang="ja-JP" altLang="en-US"/>
              <a:t>　と呼ぶ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1187450" y="3716338"/>
            <a:ext cx="67691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高いエネルギー　－＞　深非弾性散乱が主体　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　　　　　　　　　－＞　統計的にのみエネルギーを再構成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187450" y="4652963"/>
            <a:ext cx="6624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（</a:t>
            </a:r>
            <a:r>
              <a:rPr lang="en-US" altLang="ja-JP"/>
              <a:t>Charge</a:t>
            </a:r>
            <a:r>
              <a:rPr lang="ja-JP" altLang="en-US"/>
              <a:t>の区別が確かなら）「紛い物」はない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11188" y="333375"/>
            <a:ext cx="2305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008000"/>
                </a:solidFill>
                <a:latin typeface="cmmi10" pitchFamily="34" charset="0"/>
              </a:rPr>
              <a:t>Beta</a:t>
            </a:r>
            <a:r>
              <a:rPr lang="ja-JP" altLang="en-US" sz="2800">
                <a:solidFill>
                  <a:srgbClr val="008000"/>
                </a:solidFill>
                <a:latin typeface="cmmi10" pitchFamily="34" charset="0"/>
              </a:rPr>
              <a:t>　</a:t>
            </a:r>
            <a:r>
              <a:rPr lang="en-US" altLang="ja-JP" sz="2800">
                <a:solidFill>
                  <a:srgbClr val="008000"/>
                </a:solidFill>
                <a:latin typeface="cmmi10" pitchFamily="34" charset="0"/>
              </a:rPr>
              <a:t>Beam 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203575" y="476250"/>
            <a:ext cx="259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rgbClr val="CC3300"/>
                </a:solidFill>
              </a:rPr>
              <a:t>Zucchelli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00113" y="1125538"/>
            <a:ext cx="540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原子核のベータ崩壊から出てくるニュートリノを使う</a:t>
            </a:r>
          </a:p>
        </p:txBody>
      </p:sp>
      <p:pic>
        <p:nvPicPr>
          <p:cNvPr id="74757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700213"/>
            <a:ext cx="439261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116013" y="3068638"/>
            <a:ext cx="44640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低エネルギー　：：　</a:t>
            </a:r>
            <a:r>
              <a:rPr lang="en-US" altLang="ja-JP"/>
              <a:t>Quasi Elastic</a:t>
            </a:r>
            <a:r>
              <a:rPr lang="ja-JP" altLang="en-US"/>
              <a:t>が主体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　　　　　　　　　　－＞　比較的きれい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187450" y="4076700"/>
            <a:ext cx="410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技術的にはもっとも難しそう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4824412" cy="6477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>
                <a:solidFill>
                  <a:srgbClr val="008000"/>
                </a:solidFill>
                <a:latin typeface="ＤＦ特太ゴシック体" pitchFamily="1" charset="-128"/>
                <a:ea typeface="ＤＦ特太ゴシック体" pitchFamily="1" charset="-128"/>
              </a:rPr>
              <a:t>Electron Capture</a:t>
            </a:r>
            <a:r>
              <a:rPr lang="ja-JP" altLang="en-US">
                <a:solidFill>
                  <a:srgbClr val="008000"/>
                </a:solidFill>
                <a:latin typeface="ＤＦ特太ゴシック体" pitchFamily="1" charset="-128"/>
                <a:ea typeface="ＤＦ特太ゴシック体" pitchFamily="1" charset="-128"/>
              </a:rPr>
              <a:t>　</a:t>
            </a:r>
            <a:r>
              <a:rPr lang="en-US" altLang="ja-JP">
                <a:solidFill>
                  <a:srgbClr val="008000"/>
                </a:solidFill>
                <a:latin typeface="ＤＦ特太ゴシック体" pitchFamily="1" charset="-128"/>
                <a:ea typeface="ＤＦ特太ゴシック体" pitchFamily="1" charset="-128"/>
              </a:rPr>
              <a:t>Beam</a:t>
            </a:r>
          </a:p>
        </p:txBody>
      </p:sp>
      <p:pic>
        <p:nvPicPr>
          <p:cNvPr id="860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1916113"/>
            <a:ext cx="7315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827088" y="2852738"/>
            <a:ext cx="707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ja-JP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692275" y="4005263"/>
            <a:ext cx="6911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800">
                <a:latin typeface="ＤＨＰ平成ゴシックW5" pitchFamily="2" charset="-128"/>
                <a:ea typeface="ＤＨＰ平成ゴシックW5" pitchFamily="2" charset="-128"/>
              </a:rPr>
              <a:t>Neutrino Energy at Rest </a:t>
            </a:r>
            <a:r>
              <a:rPr lang="ja-JP" altLang="en-US" sz="2800">
                <a:latin typeface="ＤＨＰ平成ゴシックW5" pitchFamily="2" charset="-128"/>
                <a:ea typeface="ＤＨＰ平成ゴシックW5" pitchFamily="2" charset="-128"/>
              </a:rPr>
              <a:t>：</a:t>
            </a:r>
            <a:r>
              <a:rPr lang="en-US" altLang="ja-JP" sz="2800">
                <a:solidFill>
                  <a:srgbClr val="33CC33"/>
                </a:solidFill>
                <a:latin typeface="ＤＨＰ特太ゴシック体" pitchFamily="2" charset="-128"/>
                <a:ea typeface="ＤＨＰ特太ゴシック体" pitchFamily="2" charset="-128"/>
              </a:rPr>
              <a:t>Definite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663575" y="4756150"/>
            <a:ext cx="383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latin typeface="cmmib10" pitchFamily="34" charset="0"/>
              </a:rPr>
              <a:t>Boosting Mother Nuclei</a:t>
            </a:r>
          </a:p>
        </p:txBody>
      </p:sp>
      <p:pic>
        <p:nvPicPr>
          <p:cNvPr id="8602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4848225"/>
            <a:ext cx="10080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795963" y="4797425"/>
            <a:ext cx="522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latin typeface="cmmib10" pitchFamily="34" charset="0"/>
                <a:ea typeface="ＤＨＰ平成ゴシックW5" pitchFamily="2" charset="-128"/>
              </a:rPr>
              <a:t>by</a:t>
            </a:r>
          </a:p>
        </p:txBody>
      </p:sp>
      <p:pic>
        <p:nvPicPr>
          <p:cNvPr id="86026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125" y="4799013"/>
            <a:ext cx="7207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84213" y="5445125"/>
            <a:ext cx="81359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ja-JP" sz="3600">
                <a:solidFill>
                  <a:srgbClr val="CC0099"/>
                </a:solidFill>
                <a:latin typeface="HGP創英角ﾎﾟｯﾌﾟ体" pitchFamily="50" charset="-128"/>
                <a:ea typeface="HGP創英角ﾎﾟｯﾌﾟ体" pitchFamily="50" charset="-128"/>
              </a:rPr>
              <a:t>Control Neutrino Energy and Get Monoenergetic Neutrino Beam</a:t>
            </a:r>
          </a:p>
        </p:txBody>
      </p:sp>
      <p:pic>
        <p:nvPicPr>
          <p:cNvPr id="86028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6013" y="2781300"/>
            <a:ext cx="6451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9" name="Picture 1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250" y="4076700"/>
            <a:ext cx="381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30" name="Picture 1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2988" y="3573463"/>
            <a:ext cx="67230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5775325" y="482600"/>
            <a:ext cx="239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996600"/>
                </a:solidFill>
              </a:rPr>
              <a:t>J. Sato; Bernabeu </a:t>
            </a:r>
            <a:r>
              <a:rPr lang="en-US" altLang="ja-JP" i="1">
                <a:solidFill>
                  <a:srgbClr val="996600"/>
                </a:solidFill>
              </a:rPr>
              <a:t>et 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D:\Print\talk\021018_satou\three-generation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367213" cy="5334000"/>
          </a:xfrm>
          <a:prstGeom prst="rect">
            <a:avLst/>
          </a:prstGeom>
          <a:noFill/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ja-JP" altLang="en-US" sz="480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現代素粒子の標準理論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648200" y="18288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標準理論では無いことになっている</a:t>
            </a:r>
            <a:endParaRPr lang="ja-JP" altLang="en-US" i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662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GS創英角ｺﾞｼｯｸUB" pitchFamily="50" charset="-128"/>
              </a:rPr>
              <a:t>SU(3)</a:t>
            </a:r>
            <a:r>
              <a:rPr kumimoji="0" lang="en-US" altLang="ja-JP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×SU(2)×U(1)  </a:t>
            </a:r>
            <a:r>
              <a:rPr kumimoji="0" lang="ja-JP" altLang="en-US" sz="36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ゲージ群</a:t>
            </a:r>
          </a:p>
        </p:txBody>
      </p:sp>
      <p:sp>
        <p:nvSpPr>
          <p:cNvPr id="155657" name="AutoShape 9"/>
          <p:cNvSpPr>
            <a:spLocks noChangeArrowheads="1"/>
          </p:cNvSpPr>
          <p:nvPr/>
        </p:nvSpPr>
        <p:spPr bwMode="auto">
          <a:xfrm>
            <a:off x="3581400" y="1981200"/>
            <a:ext cx="990600" cy="152400"/>
          </a:xfrm>
          <a:prstGeom prst="leftArrow">
            <a:avLst>
              <a:gd name="adj1" fmla="val 50000"/>
              <a:gd name="adj2" fmla="val 162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ja-JP">
              <a:solidFill>
                <a:srgbClr val="FF0000"/>
              </a:solidFill>
            </a:endParaRPr>
          </a:p>
        </p:txBody>
      </p:sp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4343400" y="2438400"/>
            <a:ext cx="472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ニュートリノだけ左利き</a:t>
            </a:r>
            <a:endParaRPr lang="ja-JP" altLang="en-US" sz="3200" i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155659" name="AutoShape 11"/>
          <p:cNvSpPr>
            <a:spLocks noChangeArrowheads="1"/>
          </p:cNvSpPr>
          <p:nvPr/>
        </p:nvSpPr>
        <p:spPr bwMode="auto">
          <a:xfrm>
            <a:off x="6400800" y="3262313"/>
            <a:ext cx="685800" cy="914400"/>
          </a:xfrm>
          <a:prstGeom prst="upDownArrow">
            <a:avLst>
              <a:gd name="adj1" fmla="val 58796"/>
              <a:gd name="adj2" fmla="val 300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4343400" y="4359275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ニュートリノに質量は存在しない</a:t>
            </a:r>
            <a:endParaRPr lang="ja-JP" altLang="en-US" sz="3200" i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創英角ｺﾞｼｯｸUB" pitchFamily="49" charset="-128"/>
              <a:ea typeface="HG創英角ｺﾞｼｯｸUB" pitchFamily="49" charset="-128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D:\Print\talk\021018_satou\rea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800100"/>
            <a:ext cx="9010650" cy="5257800"/>
          </a:xfrm>
          <a:prstGeom prst="rect">
            <a:avLst/>
          </a:prstGeom>
          <a:noFill/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5105400" y="2286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kumimoji="0" lang="en-US" altLang="ja-JP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HGS創英角ｺﾞｼｯｸUB" pitchFamily="50" charset="-128"/>
              </a:rPr>
              <a:t>http://</a:t>
            </a:r>
            <a:endParaRPr kumimoji="0" lang="en-US" altLang="ja-JP" i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$\theta_{13}, \delt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50"/>
  <p:tag name="PICTUREFILESIZE" val="538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{red}$(Z,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56"/>
  <p:tag name="PICTUREFILESIZE" val="54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{blue}&#10;$\gamma_{\tiny m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27"/>
  <p:tag name="PICTUREFILESIZE" val="29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[named]{Maroon}&#10;$M(Z,A)+\Delta E = M(Z-1)+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318"/>
  <p:tag name="PICTUREFILESIZE" val="324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{red}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15"/>
  <p:tag name="PICTUREFILESIZE" val="26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textwidth=19cm&#10;\begin{document}&#10;\color[named]{Maroon}&#10;$M$ : Atom mass &#10;\hspace{5mm}$\Delta E$ : Binding energy&#10;\hspace{5mm} $(Q\ll M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519"/>
  <p:tag name="PICTUREFILESIZE" val="510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$\theta_{ij}, \delta m^2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75"/>
  <p:tag name="PICTUREFILESIZE" val="10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\color{blue}&#10;\begin{eqnarray}&#10;\pi^+&amp;\rightarrow &amp;\mu^+ + \nu_\mu\nonumber\\&#10;&amp;&amp;\color[named]{Maroon}\nonumber&#10;e^+ +\nu_e \ (\sim 0.1\%)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256"/>
  <p:tag name="PICTUREFILESIZE" val="280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[named]{Maroon}&#10;$\nu_\mu\rightarrow\nu_e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72"/>
  <p:tag name="PICTUREFILESIZE" val="51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\color{blue}$\mu^+\rightarrow e^+ +\nu_e + \bar\nu_\m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185"/>
  <p:tag name="PICTUREFILESIZE" val="109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\color{blue}$\nu_e\rightarrow\nu_\m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72"/>
  <p:tag name="PICTUREFILESIZE" val="51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 $\nu_\mu-&gt;\mu^-$ VS $\bar\nu_\mu -&gt;\mu^+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50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{blue}&#10;$^{18}$Ne$\rightarrow ^{18}$F$+e^++\nu_e$&#10;\\&#10;$^{6}$He$\rightarrow ^6$Li$+e^-+\bar\nu_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16m"/>
  <p:tag name="ORIGWIDTH" val="197"/>
  <p:tag name="PICTUREFILESIZE" val="246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graphicx}&#10;\usepackage{color}&#10;\begin{document}&#10;\color{red}&#10;\begin{eqnarray}&#10;(Z,A)+e^-\rightarrow (Z-1,A)+\nu_e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2400"/>
  <p:tag name="TIMEOUT" val="(none)"/>
  <p:tag name="BOXWIDTH" val="363"/>
  <p:tag name="BOXHEIGHT" val="268"/>
  <p:tag name="BOXFONT" val="10"/>
  <p:tag name="BOXWRAP" val="False"/>
  <p:tag name="WORKAROUNDTRANSPARENCYBUG" val="False"/>
  <p:tag name="ALLOWFONTSUBSTITUTION" val="False"/>
  <p:tag name="BITMAPFORMAT" val="png256"/>
  <p:tag name="ORIGWIDTH" val="288"/>
  <p:tag name="PICTUREFILESIZE" val="40806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11454</TotalTime>
  <Words>2802</Words>
  <Application>Microsoft Office PowerPoint</Application>
  <PresentationFormat>画面に合わせる (4:3)</PresentationFormat>
  <Paragraphs>800</Paragraphs>
  <Slides>94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94</vt:i4>
      </vt:variant>
    </vt:vector>
  </HeadingPairs>
  <TitlesOfParts>
    <vt:vector size="99" baseType="lpstr">
      <vt:lpstr>標準デザイン</vt:lpstr>
      <vt:lpstr>数式</vt:lpstr>
      <vt:lpstr>ﾋﾞｯﾄﾏｯﾌﾟ ｲﾒｰｼﾞ</vt:lpstr>
      <vt:lpstr>ｸﾘｯﾌﾟ</vt:lpstr>
      <vt:lpstr>Equation</vt:lpstr>
      <vt:lpstr>ニュートリノ</vt:lpstr>
      <vt:lpstr>現代素粒子の標準理論</vt:lpstr>
      <vt:lpstr>０．ニュートリノの歴史</vt:lpstr>
      <vt:lpstr>スライド 4</vt:lpstr>
      <vt:lpstr>スライド 5</vt:lpstr>
      <vt:lpstr>スライド 6</vt:lpstr>
      <vt:lpstr>レプトンフレーバー</vt:lpstr>
      <vt:lpstr>スライド 8</vt:lpstr>
      <vt:lpstr>スライド 9</vt:lpstr>
      <vt:lpstr>太陽の中が覗ける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大気ニュートリノ</vt:lpstr>
      <vt:lpstr>スライド 23</vt:lpstr>
      <vt:lpstr>スライド 24</vt:lpstr>
      <vt:lpstr>ところで</vt:lpstr>
      <vt:lpstr>ニュートリノの“大きさ”とは</vt:lpstr>
      <vt:lpstr>スライド 27</vt:lpstr>
      <vt:lpstr>太陽ニュートリノ欠損と</vt:lpstr>
      <vt:lpstr>スライド 29</vt:lpstr>
      <vt:lpstr>１．理論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2.1 太陽ニュートリノとKamland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SNO 391-day salt phase flux measurements</vt:lpstr>
      <vt:lpstr>ne and (nm+nt) fluxes</vt:lpstr>
      <vt:lpstr>スライド 55</vt:lpstr>
      <vt:lpstr>スライド 56</vt:lpstr>
      <vt:lpstr>Reactor neutrino results from KamLAND</vt:lpstr>
      <vt:lpstr>Allowed (Dm122, q12) parameter region</vt:lpstr>
      <vt:lpstr>2.2 大気ニュートリノと長基線実験</vt:lpstr>
      <vt:lpstr>スライド 60</vt:lpstr>
      <vt:lpstr>SK-I+II atmospheric neutrino data </vt:lpstr>
      <vt:lpstr>スライド 62</vt:lpstr>
      <vt:lpstr>スライド 63</vt:lpstr>
      <vt:lpstr>スライド 64</vt:lpstr>
      <vt:lpstr>スライド 65</vt:lpstr>
      <vt:lpstr>MINOS updated results</vt:lpstr>
      <vt:lpstr>Allowed Parameter Space</vt:lpstr>
      <vt:lpstr>スライド 68</vt:lpstr>
      <vt:lpstr>Double Chooz実験の最初の結果</vt:lpstr>
      <vt:lpstr>ne appearanceの研究結果 (nmne oscillation)  Phys. Rev. Lett. 107, 041801 (2011) – Published July 18, 2011  preprint : arXiv:1106.2822: “Indication of Electron Neutrino Appearance from anAccelerator-produced Off-axis Muon Neutrino Beam”  </vt:lpstr>
      <vt:lpstr>スライド 71</vt:lpstr>
      <vt:lpstr>ne appearance 探索の結果</vt:lpstr>
      <vt:lpstr>Allowed region of sin22θ13 &amp; Dm232</vt:lpstr>
      <vt:lpstr>Allowed region of sin22θ13 for δCP </vt:lpstr>
      <vt:lpstr>T2K報告の少し後に出たMINOS実験最新結果</vt:lpstr>
      <vt:lpstr>スライド 76</vt:lpstr>
      <vt:lpstr>スライド 77</vt:lpstr>
      <vt:lpstr>スライド 78</vt:lpstr>
      <vt:lpstr>スライド 79</vt:lpstr>
      <vt:lpstr>スライド 80</vt:lpstr>
      <vt:lpstr>スライド 81</vt:lpstr>
      <vt:lpstr>Future of nt detection </vt:lpstr>
      <vt:lpstr>スライド 83</vt:lpstr>
      <vt:lpstr>スライド 84</vt:lpstr>
      <vt:lpstr>スライド 85</vt:lpstr>
      <vt:lpstr>スライド 86</vt:lpstr>
      <vt:lpstr>スライド 87</vt:lpstr>
      <vt:lpstr>スライド 88</vt:lpstr>
      <vt:lpstr>スライド 89</vt:lpstr>
      <vt:lpstr>スライド 90</vt:lpstr>
      <vt:lpstr>スライド 91</vt:lpstr>
      <vt:lpstr>スライド 92</vt:lpstr>
      <vt:lpstr>現代素粒子の標準理論</vt:lpstr>
      <vt:lpstr>スライド 94</vt:lpstr>
    </vt:vector>
  </TitlesOfParts>
  <Company>埼玉大学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佐藤　丈</dc:creator>
  <cp:lastModifiedBy>佐藤　丈</cp:lastModifiedBy>
  <cp:revision>28</cp:revision>
  <dcterms:created xsi:type="dcterms:W3CDTF">2007-08-22T09:10:54Z</dcterms:created>
  <dcterms:modified xsi:type="dcterms:W3CDTF">2012-02-23T05:39:02Z</dcterms:modified>
</cp:coreProperties>
</file>