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256" r:id="rId2"/>
    <p:sldId id="257" r:id="rId3"/>
    <p:sldId id="290" r:id="rId4"/>
    <p:sldId id="291" r:id="rId5"/>
    <p:sldId id="292" r:id="rId6"/>
    <p:sldId id="279" r:id="rId7"/>
    <p:sldId id="280" r:id="rId8"/>
    <p:sldId id="281" r:id="rId9"/>
    <p:sldId id="282" r:id="rId10"/>
    <p:sldId id="284" r:id="rId11"/>
    <p:sldId id="283" r:id="rId12"/>
    <p:sldId id="285" r:id="rId13"/>
    <p:sldId id="287" r:id="rId14"/>
    <p:sldId id="286" r:id="rId15"/>
    <p:sldId id="288" r:id="rId16"/>
    <p:sldId id="289" r:id="rId17"/>
    <p:sldId id="258" r:id="rId18"/>
    <p:sldId id="259" r:id="rId19"/>
    <p:sldId id="260" r:id="rId20"/>
    <p:sldId id="261" r:id="rId21"/>
    <p:sldId id="262" r:id="rId22"/>
    <p:sldId id="263" r:id="rId23"/>
    <p:sldId id="265" r:id="rId24"/>
    <p:sldId id="266" r:id="rId25"/>
    <p:sldId id="277" r:id="rId26"/>
    <p:sldId id="278" r:id="rId27"/>
    <p:sldId id="267" r:id="rId28"/>
    <p:sldId id="264" r:id="rId29"/>
    <p:sldId id="268" r:id="rId30"/>
    <p:sldId id="269" r:id="rId31"/>
    <p:sldId id="270" r:id="rId32"/>
    <p:sldId id="271" r:id="rId33"/>
    <p:sldId id="272" r:id="rId34"/>
    <p:sldId id="273" r:id="rId35"/>
    <p:sldId id="274" r:id="rId36"/>
    <p:sldId id="275" r:id="rId37"/>
    <p:sldId id="276" r:id="rId38"/>
  </p:sldIdLst>
  <p:sldSz cx="10080625" cy="7559675"/>
  <p:notesSz cx="7559675" cy="106918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6" d="100"/>
          <a:sy n="76" d="100"/>
        </p:scale>
        <p:origin x="-1411" y="-72"/>
      </p:cViewPr>
      <p:guideLst>
        <p:guide orient="horz" pos="2381"/>
        <p:guide pos="3175"/>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14.wmf"/><Relationship Id="rId7" Type="http://schemas.openxmlformats.org/officeDocument/2006/relationships/image" Target="../media/image18.wmf"/><Relationship Id="rId12" Type="http://schemas.openxmlformats.org/officeDocument/2006/relationships/image" Target="../media/image23.wmf"/><Relationship Id="rId2" Type="http://schemas.openxmlformats.org/officeDocument/2006/relationships/image" Target="../media/image7.wmf"/><Relationship Id="rId1" Type="http://schemas.openxmlformats.org/officeDocument/2006/relationships/image" Target="../media/image13.wmf"/><Relationship Id="rId6" Type="http://schemas.openxmlformats.org/officeDocument/2006/relationships/image" Target="../media/image17.wmf"/><Relationship Id="rId11" Type="http://schemas.openxmlformats.org/officeDocument/2006/relationships/image" Target="../media/image22.wmf"/><Relationship Id="rId5" Type="http://schemas.openxmlformats.org/officeDocument/2006/relationships/image" Target="../media/image16.wmf"/><Relationship Id="rId10" Type="http://schemas.openxmlformats.org/officeDocument/2006/relationships/image" Target="../media/image21.wmf"/><Relationship Id="rId4" Type="http://schemas.openxmlformats.org/officeDocument/2006/relationships/image" Target="../media/image15.wmf"/><Relationship Id="rId9"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3276600" cy="5349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4281488" y="0"/>
            <a:ext cx="3276600" cy="534988"/>
          </a:xfrm>
          <a:prstGeom prst="rect">
            <a:avLst/>
          </a:prstGeom>
        </p:spPr>
        <p:txBody>
          <a:bodyPr vert="horz" lIns="91440" tIns="45720" rIns="91440" bIns="45720" rtlCol="0"/>
          <a:lstStyle>
            <a:lvl1pPr algn="r">
              <a:defRPr sz="1200"/>
            </a:lvl1pPr>
          </a:lstStyle>
          <a:p>
            <a:fld id="{733C6224-6777-4FD5-8366-767BA03AD3E8}" type="datetimeFigureOut">
              <a:rPr kumimoji="1" lang="ja-JP" altLang="en-US" smtClean="0"/>
              <a:pPr/>
              <a:t>2012/3/10</a:t>
            </a:fld>
            <a:endParaRPr kumimoji="1" lang="ja-JP" altLang="en-US"/>
          </a:p>
        </p:txBody>
      </p:sp>
      <p:sp>
        <p:nvSpPr>
          <p:cNvPr id="4" name="スライド イメージ プレースホルダ 3"/>
          <p:cNvSpPr>
            <a:spLocks noGrp="1" noRot="1" noChangeAspect="1"/>
          </p:cNvSpPr>
          <p:nvPr>
            <p:ph type="sldImg" idx="2"/>
          </p:nvPr>
        </p:nvSpPr>
        <p:spPr>
          <a:xfrm>
            <a:off x="1106488" y="801688"/>
            <a:ext cx="5346700" cy="40100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755650" y="5078413"/>
            <a:ext cx="6048375" cy="4811712"/>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10155238"/>
            <a:ext cx="3276600" cy="5349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4281488" y="10155238"/>
            <a:ext cx="3276600" cy="534987"/>
          </a:xfrm>
          <a:prstGeom prst="rect">
            <a:avLst/>
          </a:prstGeom>
        </p:spPr>
        <p:txBody>
          <a:bodyPr vert="horz" lIns="91440" tIns="45720" rIns="91440" bIns="45720" rtlCol="0" anchor="b"/>
          <a:lstStyle>
            <a:lvl1pPr algn="r">
              <a:defRPr sz="1200"/>
            </a:lvl1pPr>
          </a:lstStyle>
          <a:p>
            <a:fld id="{EE24C78B-5805-4A03-982B-2CEDDA0E9A00}"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E24C78B-5805-4A03-982B-2CEDDA0E9A00}" type="slidenum">
              <a:rPr kumimoji="1" lang="ja-JP" altLang="en-US" smtClean="0"/>
              <a:pPr/>
              <a:t>32</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301320"/>
            <a:ext cx="9071640" cy="1262160"/>
          </a:xfrm>
          <a:prstGeom prst="rect">
            <a:avLst/>
          </a:prstGeom>
        </p:spPr>
        <p:txBody>
          <a:bodyPr wrap="none" lIns="0" tIns="0" rIns="0" bIns="0" anchor="ctr"/>
          <a:lstStyle/>
          <a:p>
            <a:pPr algn="ctr"/>
            <a:r>
              <a:rPr lang="en-US"/>
              <a:t>タイトルテキストの書式を編集するにはクリックします。</a:t>
            </a:r>
            <a:endParaRPr/>
          </a:p>
        </p:txBody>
      </p:sp>
      <p:sp>
        <p:nvSpPr>
          <p:cNvPr id="6" name="PlaceHolder 2"/>
          <p:cNvSpPr>
            <a:spLocks noGrp="1"/>
          </p:cNvSpPr>
          <p:nvPr>
            <p:ph type="body"/>
          </p:nvPr>
        </p:nvSpPr>
        <p:spPr>
          <a:xfrm>
            <a:off x="504000" y="1769040"/>
            <a:ext cx="9071640" cy="4989240"/>
          </a:xfrm>
          <a:prstGeom prst="rect">
            <a:avLst/>
          </a:prstGeom>
        </p:spPr>
        <p:txBody>
          <a:bodyPr wrap="none" lIns="0" tIns="0" rIns="0" bIns="0"/>
          <a:lstStyle/>
          <a:p>
            <a:pPr>
              <a:buSzPct val="45000"/>
              <a:buFont typeface="StarSymbol"/>
              <a:buChar char=""/>
            </a:pPr>
            <a:r>
              <a:rPr lang="en-US"/>
              <a:t>アウトラインテキストの書式を編集するにはクリックします。</a:t>
            </a:r>
            <a:endParaRPr/>
          </a:p>
          <a:p>
            <a:pPr lvl="1">
              <a:buSzPct val="45000"/>
              <a:buFont typeface="StarSymbol"/>
              <a:buChar char=""/>
            </a:pPr>
            <a:r>
              <a:rPr lang="en-US"/>
              <a:t>2レベル目のアウトライン</a:t>
            </a:r>
            <a:endParaRPr/>
          </a:p>
          <a:p>
            <a:pPr lvl="2">
              <a:buSzPct val="75000"/>
              <a:buFont typeface="StarSymbol"/>
              <a:buChar char=""/>
            </a:pPr>
            <a:r>
              <a:rPr lang="en-US"/>
              <a:t>3レベル目のアウトライン</a:t>
            </a:r>
            <a:endParaRPr/>
          </a:p>
          <a:p>
            <a:pPr lvl="3">
              <a:buSzPct val="45000"/>
              <a:buFont typeface="StarSymbol"/>
              <a:buChar char=""/>
            </a:pPr>
            <a:r>
              <a:rPr lang="en-US"/>
              <a:t>4レベル目のアウトライン</a:t>
            </a:r>
            <a:endParaRPr/>
          </a:p>
          <a:p>
            <a:pPr lvl="4">
              <a:buSzPct val="75000"/>
              <a:buFont typeface="StarSymbol"/>
              <a:buChar char=""/>
            </a:pPr>
            <a:r>
              <a:rPr lang="en-US"/>
              <a:t>5レベル目のアウトライン</a:t>
            </a:r>
            <a:endParaRPr/>
          </a:p>
          <a:p>
            <a:pPr lvl="5">
              <a:buSzPct val="45000"/>
              <a:buFont typeface="StarSymbol"/>
              <a:buChar char=""/>
            </a:pPr>
            <a:r>
              <a:rPr lang="en-US"/>
              <a:t>6レベル目のアウトライン</a:t>
            </a:r>
            <a:endParaRPr/>
          </a:p>
          <a:p>
            <a:pPr lvl="6">
              <a:buSzPct val="45000"/>
              <a:buFont typeface="StarSymbol"/>
              <a:buChar char=""/>
            </a:pPr>
            <a:r>
              <a:rPr lang="en-US"/>
              <a:t>7レベル目のアウトライン</a:t>
            </a:r>
            <a:endParaRPr/>
          </a:p>
          <a:p>
            <a:pPr lvl="7">
              <a:buSzPct val="45000"/>
              <a:buFont typeface="StarSymbol"/>
              <a:buChar char=""/>
            </a:pPr>
            <a:r>
              <a:rPr lang="en-US"/>
              <a:t>8レベル目のアウトライン</a:t>
            </a:r>
            <a:endParaRPr/>
          </a:p>
          <a:p>
            <a:pPr lvl="8">
              <a:buSzPct val="45000"/>
              <a:buFont typeface="StarSymbol"/>
              <a:buChar char=""/>
            </a:pPr>
            <a:r>
              <a:rPr lang="en-US"/>
              <a:t>9レベル目のアウトライン</a:t>
            </a:r>
            <a:endParaRPr/>
          </a:p>
        </p:txBody>
      </p:sp>
      <p:sp>
        <p:nvSpPr>
          <p:cNvPr id="2" name="PlaceHolder 3"/>
          <p:cNvSpPr>
            <a:spLocks noGrp="1"/>
          </p:cNvSpPr>
          <p:nvPr>
            <p:ph type="dt"/>
          </p:nvPr>
        </p:nvSpPr>
        <p:spPr>
          <a:xfrm>
            <a:off x="504000" y="6887160"/>
            <a:ext cx="2348280" cy="521280"/>
          </a:xfrm>
          <a:prstGeom prst="rect">
            <a:avLst/>
          </a:prstGeom>
        </p:spPr>
        <p:txBody>
          <a:bodyPr wrap="none" lIns="0" tIns="0" rIns="0" bIns="0"/>
          <a:lstStyle/>
          <a:p>
            <a:r>
              <a:rPr lang="en-US"/>
              <a:t>&lt;日付/時刻&gt;</a:t>
            </a:r>
            <a:endParaRPr/>
          </a:p>
        </p:txBody>
      </p:sp>
      <p:sp>
        <p:nvSpPr>
          <p:cNvPr id="3" name="PlaceHolder 4"/>
          <p:cNvSpPr>
            <a:spLocks noGrp="1"/>
          </p:cNvSpPr>
          <p:nvPr>
            <p:ph type="ftr"/>
          </p:nvPr>
        </p:nvSpPr>
        <p:spPr>
          <a:xfrm>
            <a:off x="3447360" y="6887160"/>
            <a:ext cx="3195000" cy="521280"/>
          </a:xfrm>
          <a:prstGeom prst="rect">
            <a:avLst/>
          </a:prstGeom>
        </p:spPr>
        <p:txBody>
          <a:bodyPr wrap="none" lIns="0" tIns="0" rIns="0" bIns="0"/>
          <a:lstStyle/>
          <a:p>
            <a:pPr algn="ctr"/>
            <a:r>
              <a:rPr lang="en-US"/>
              <a:t>&lt;フッター&gt;</a:t>
            </a:r>
            <a:endParaRPr/>
          </a:p>
        </p:txBody>
      </p:sp>
      <p:sp>
        <p:nvSpPr>
          <p:cNvPr id="4" name="PlaceHolder 5"/>
          <p:cNvSpPr>
            <a:spLocks noGrp="1"/>
          </p:cNvSpPr>
          <p:nvPr>
            <p:ph type="sldNum"/>
          </p:nvPr>
        </p:nvSpPr>
        <p:spPr>
          <a:xfrm>
            <a:off x="7227000" y="6887160"/>
            <a:ext cx="2348280" cy="521280"/>
          </a:xfrm>
          <a:prstGeom prst="rect">
            <a:avLst/>
          </a:prstGeom>
        </p:spPr>
        <p:txBody>
          <a:bodyPr wrap="none" lIns="0" tIns="0" rIns="0" bIns="0"/>
          <a:lstStyle/>
          <a:p>
            <a:pPr algn="r"/>
            <a:fld id="{91D17101-D1A1-4101-8161-116141715111}" type="slidenum">
              <a:rPr lang="en-US"/>
              <a:pPr algn="r"/>
              <a:t>&lt;#&gt;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1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6.png"/></Relationships>
</file>

<file path=ppt/slides/_rels/slide2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24.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4.png"/><Relationship Id="rId3" Type="http://schemas.openxmlformats.org/officeDocument/2006/relationships/image" Target="../media/image75.png"/><Relationship Id="rId7" Type="http://schemas.openxmlformats.org/officeDocument/2006/relationships/image" Target="../media/image79.png"/><Relationship Id="rId12" Type="http://schemas.openxmlformats.org/officeDocument/2006/relationships/image" Target="../media/image83.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78.png"/><Relationship Id="rId11" Type="http://schemas.openxmlformats.org/officeDocument/2006/relationships/image" Target="../media/image82.png"/><Relationship Id="rId5" Type="http://schemas.openxmlformats.org/officeDocument/2006/relationships/image" Target="../media/image77.png"/><Relationship Id="rId10" Type="http://schemas.openxmlformats.org/officeDocument/2006/relationships/image" Target="../media/image59.png"/><Relationship Id="rId4" Type="http://schemas.openxmlformats.org/officeDocument/2006/relationships/image" Target="../media/image76.png"/><Relationship Id="rId9" Type="http://schemas.openxmlformats.org/officeDocument/2006/relationships/image" Target="../media/image81.png"/></Relationships>
</file>

<file path=ppt/slides/_rels/slide2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2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35.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xml"/><Relationship Id="rId4" Type="http://schemas.openxmlformats.org/officeDocument/2006/relationships/image" Target="../media/image103.png"/></Relationships>
</file>

<file path=ppt/slides/_rels/slide36.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oleObject" Target="../embeddings/oleObject1.bin"/><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oleObject" Target="../embeddings/oleObject14.bin"/><Relationship Id="rId3" Type="http://schemas.openxmlformats.org/officeDocument/2006/relationships/oleObject" Target="../embeddings/oleObject5.bin"/><Relationship Id="rId7" Type="http://schemas.openxmlformats.org/officeDocument/2006/relationships/oleObject" Target="../embeddings/oleObject9.bin"/><Relationship Id="rId12" Type="http://schemas.openxmlformats.org/officeDocument/2006/relationships/oleObject" Target="../embeddings/oleObject13.bin"/><Relationship Id="rId17" Type="http://schemas.openxmlformats.org/officeDocument/2006/relationships/oleObject" Target="../embeddings/oleObject18.bin"/><Relationship Id="rId2" Type="http://schemas.openxmlformats.org/officeDocument/2006/relationships/slideLayout" Target="../slideLayouts/slideLayout2.xml"/><Relationship Id="rId16" Type="http://schemas.openxmlformats.org/officeDocument/2006/relationships/oleObject" Target="../embeddings/oleObject17.bin"/><Relationship Id="rId1" Type="http://schemas.openxmlformats.org/officeDocument/2006/relationships/vmlDrawing" Target="../drawings/vmlDrawing2.vml"/><Relationship Id="rId6" Type="http://schemas.openxmlformats.org/officeDocument/2006/relationships/oleObject" Target="../embeddings/oleObject8.bin"/><Relationship Id="rId11" Type="http://schemas.openxmlformats.org/officeDocument/2006/relationships/image" Target="../media/image12.png"/><Relationship Id="rId5" Type="http://schemas.openxmlformats.org/officeDocument/2006/relationships/oleObject" Target="../embeddings/oleObject7.bin"/><Relationship Id="rId15" Type="http://schemas.openxmlformats.org/officeDocument/2006/relationships/oleObject" Target="../embeddings/oleObject16.bin"/><Relationship Id="rId10" Type="http://schemas.openxmlformats.org/officeDocument/2006/relationships/oleObject" Target="../embeddings/oleObject12.bin"/><Relationship Id="rId4" Type="http://schemas.openxmlformats.org/officeDocument/2006/relationships/oleObject" Target="../embeddings/oleObject6.bin"/><Relationship Id="rId9" Type="http://schemas.openxmlformats.org/officeDocument/2006/relationships/oleObject" Target="../embeddings/oleObject11.bin"/><Relationship Id="rId14" Type="http://schemas.openxmlformats.org/officeDocument/2006/relationships/oleObject" Target="../embeddings/oleObject15.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9.bin"/><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1.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stomShape 1"/>
          <p:cNvSpPr/>
          <p:nvPr/>
        </p:nvSpPr>
        <p:spPr>
          <a:xfrm>
            <a:off x="740880" y="600840"/>
            <a:ext cx="8607600" cy="1171800"/>
          </a:xfrm>
          <a:prstGeom prst="rect">
            <a:avLst/>
          </a:prstGeom>
        </p:spPr>
        <p:txBody>
          <a:bodyPr wrap="none" lIns="0" tIns="0" rIns="0" bIns="0" anchor="ctr"/>
          <a:lstStyle/>
          <a:p>
            <a:pPr algn="ctr"/>
            <a:r>
              <a:rPr lang="en-US" sz="3200" dirty="0" err="1">
                <a:latin typeface="HGP創英角ｺﾞｼｯｸUB" pitchFamily="50" charset="-128"/>
                <a:ea typeface="HGP創英角ｺﾞｼｯｸUB" pitchFamily="50" charset="-128"/>
              </a:rPr>
              <a:t>ニュートリノ研究の理論的展望</a:t>
            </a:r>
            <a:endParaRPr sz="3200" dirty="0">
              <a:latin typeface="HGP創英角ｺﾞｼｯｸUB" pitchFamily="50" charset="-128"/>
              <a:ea typeface="HGP創英角ｺﾞｼｯｸUB" pitchFamily="50" charset="-128"/>
            </a:endParaRPr>
          </a:p>
        </p:txBody>
      </p:sp>
      <p:sp>
        <p:nvSpPr>
          <p:cNvPr id="6" name="CustomShape 2"/>
          <p:cNvSpPr/>
          <p:nvPr/>
        </p:nvSpPr>
        <p:spPr>
          <a:xfrm>
            <a:off x="740880" y="2146680"/>
            <a:ext cx="8607600" cy="5076000"/>
          </a:xfrm>
          <a:prstGeom prst="rect">
            <a:avLst/>
          </a:prstGeom>
        </p:spPr>
        <p:txBody>
          <a:bodyPr wrap="none" lIns="0" tIns="0" rIns="0" bIns="0" anchor="ctr"/>
          <a:lstStyle/>
          <a:p>
            <a:pPr algn="ctr"/>
            <a:r>
              <a:rPr lang="en-US"/>
              <a:t>佐藤丈　埼玉大学</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287784" y="1475581"/>
            <a:ext cx="4945768" cy="4680520"/>
          </a:xfrm>
          <a:prstGeom prst="rect">
            <a:avLst/>
          </a:prstGeom>
          <a:noFill/>
          <a:ln w="9525">
            <a:noFill/>
            <a:miter lim="800000"/>
            <a:headEnd/>
            <a:tailEnd/>
          </a:ln>
        </p:spPr>
      </p:pic>
      <p:pic>
        <p:nvPicPr>
          <p:cNvPr id="5" name="Picture 5"/>
          <p:cNvPicPr>
            <a:picLocks noChangeAspect="1" noChangeArrowheads="1"/>
          </p:cNvPicPr>
          <p:nvPr/>
        </p:nvPicPr>
        <p:blipFill>
          <a:blip r:embed="rId3" cstate="print"/>
          <a:srcRect l="243" r="90962"/>
          <a:stretch>
            <a:fillRect/>
          </a:stretch>
        </p:blipFill>
        <p:spPr bwMode="auto">
          <a:xfrm>
            <a:off x="304742" y="395478"/>
            <a:ext cx="611428" cy="555100"/>
          </a:xfrm>
          <a:prstGeom prst="rect">
            <a:avLst/>
          </a:prstGeom>
          <a:noFill/>
          <a:ln w="9525">
            <a:noFill/>
            <a:miter lim="800000"/>
            <a:headEnd/>
            <a:tailEnd/>
          </a:ln>
        </p:spPr>
      </p:pic>
      <p:sp>
        <p:nvSpPr>
          <p:cNvPr id="6" name="テキスト ボックス 5"/>
          <p:cNvSpPr txBox="1"/>
          <p:nvPr/>
        </p:nvSpPr>
        <p:spPr>
          <a:xfrm>
            <a:off x="863848" y="539477"/>
            <a:ext cx="9001000" cy="369332"/>
          </a:xfrm>
          <a:prstGeom prst="rect">
            <a:avLst/>
          </a:prstGeom>
          <a:noFill/>
        </p:spPr>
        <p:txBody>
          <a:bodyPr wrap="square" rtlCol="0">
            <a:spAutoFit/>
          </a:bodyPr>
          <a:lstStyle/>
          <a:p>
            <a:r>
              <a:rPr kumimoji="1" lang="ja-JP" altLang="en-US" dirty="0" smtClean="0">
                <a:latin typeface="HGPｺﾞｼｯｸM" pitchFamily="50" charset="-128"/>
                <a:ea typeface="HGPｺﾞｼｯｸM" pitchFamily="50" charset="-128"/>
              </a:rPr>
              <a:t>の値。現在分かっているパラメタの値を代入したもの。</a:t>
            </a:r>
            <a:r>
              <a:rPr kumimoji="1" lang="en-US" altLang="ja-JP" dirty="0" err="1" smtClean="0">
                <a:latin typeface="HGPｺﾞｼｯｸM" pitchFamily="50" charset="-128"/>
                <a:ea typeface="HGPｺﾞｼｯｸM" pitchFamily="50" charset="-128"/>
              </a:rPr>
              <a:t>Majorana</a:t>
            </a:r>
            <a:r>
              <a:rPr lang="ja-JP" altLang="en-US" dirty="0" smtClean="0">
                <a:latin typeface="HGPｺﾞｼｯｸM" pitchFamily="50" charset="-128"/>
                <a:ea typeface="HGPｺﾞｼｯｸM" pitchFamily="50" charset="-128"/>
              </a:rPr>
              <a:t>位相</a:t>
            </a:r>
            <a:r>
              <a:rPr kumimoji="1" lang="ja-JP" altLang="en-US" dirty="0" smtClean="0">
                <a:latin typeface="HGPｺﾞｼｯｸM" pitchFamily="50" charset="-128"/>
                <a:ea typeface="HGPｺﾞｼｯｸM" pitchFamily="50" charset="-128"/>
              </a:rPr>
              <a:t>などはすべての値を振る</a:t>
            </a:r>
            <a:endParaRPr kumimoji="1" lang="ja-JP" altLang="en-US" dirty="0">
              <a:latin typeface="HGPｺﾞｼｯｸM" pitchFamily="50" charset="-128"/>
              <a:ea typeface="HGPｺﾞｼｯｸM" pitchFamily="50" charset="-128"/>
            </a:endParaRPr>
          </a:p>
        </p:txBody>
      </p:sp>
      <p:sp>
        <p:nvSpPr>
          <p:cNvPr id="7" name="テキスト ボックス 6"/>
          <p:cNvSpPr txBox="1"/>
          <p:nvPr/>
        </p:nvSpPr>
        <p:spPr>
          <a:xfrm>
            <a:off x="5040312" y="1619597"/>
            <a:ext cx="5040313" cy="1477328"/>
          </a:xfrm>
          <a:prstGeom prst="rect">
            <a:avLst/>
          </a:prstGeom>
          <a:noFill/>
        </p:spPr>
        <p:txBody>
          <a:bodyPr wrap="square" rtlCol="0">
            <a:spAutoFit/>
          </a:bodyPr>
          <a:lstStyle/>
          <a:p>
            <a:r>
              <a:rPr kumimoji="1" lang="ja-JP" altLang="en-US" dirty="0" smtClean="0">
                <a:latin typeface="HGPｺﾞｼｯｸM" pitchFamily="50" charset="-128"/>
                <a:ea typeface="HGPｺﾞｼｯｸM" pitchFamily="50" charset="-128"/>
              </a:rPr>
              <a:t>質量パターンについても結論を下せるかもしれない。</a:t>
            </a:r>
            <a:endParaRPr kumimoji="1" lang="en-US" altLang="ja-JP" dirty="0" smtClean="0">
              <a:latin typeface="HGPｺﾞｼｯｸM" pitchFamily="50" charset="-128"/>
              <a:ea typeface="HGPｺﾞｼｯｸM" pitchFamily="50" charset="-128"/>
            </a:endParaRPr>
          </a:p>
          <a:p>
            <a:endParaRPr lang="en-US" altLang="ja-JP" dirty="0" smtClean="0">
              <a:latin typeface="HGPｺﾞｼｯｸM" pitchFamily="50" charset="-128"/>
              <a:ea typeface="HGPｺﾞｼｯｸM" pitchFamily="50" charset="-128"/>
            </a:endParaRPr>
          </a:p>
          <a:p>
            <a:r>
              <a:rPr kumimoji="1" lang="ja-JP" altLang="en-US" dirty="0" smtClean="0">
                <a:latin typeface="HGPｺﾞｼｯｸM" pitchFamily="50" charset="-128"/>
                <a:ea typeface="HGPｺﾞｼｯｸM" pitchFamily="50" charset="-128"/>
              </a:rPr>
              <a:t>ただし、レプトン数が破れていることが本質なので、模型によっては、もっと違う機構により同じ現象が引き起こされることもある。</a:t>
            </a:r>
            <a:endParaRPr kumimoji="1" lang="ja-JP" altLang="en-US" dirty="0">
              <a:latin typeface="HGPｺﾞｼｯｸM" pitchFamily="50" charset="-128"/>
              <a:ea typeface="HGPｺﾞｼｯｸM" pitchFamily="50"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87784" y="251445"/>
            <a:ext cx="3384376" cy="646331"/>
          </a:xfrm>
          <a:prstGeom prst="rect">
            <a:avLst/>
          </a:prstGeom>
          <a:noFill/>
        </p:spPr>
        <p:txBody>
          <a:bodyPr wrap="square" rtlCol="0">
            <a:spAutoFit/>
          </a:bodyPr>
          <a:lstStyle/>
          <a:p>
            <a:r>
              <a:rPr lang="en-US" altLang="ja-JP" sz="3600" dirty="0" err="1" smtClean="0">
                <a:solidFill>
                  <a:srgbClr val="FF0000"/>
                </a:solidFill>
                <a:latin typeface="HGP創英角ﾎﾟｯﾌﾟ体" pitchFamily="50" charset="-128"/>
                <a:ea typeface="HGP創英角ﾎﾟｯﾌﾟ体" pitchFamily="50" charset="-128"/>
              </a:rPr>
              <a:t>Leptogenesis</a:t>
            </a:r>
            <a:endParaRPr kumimoji="1" lang="ja-JP" altLang="en-US" sz="3600" dirty="0">
              <a:latin typeface="HGPｺﾞｼｯｸE" pitchFamily="50" charset="-128"/>
              <a:ea typeface="HGPｺﾞｼｯｸE" pitchFamily="50" charset="-128"/>
            </a:endParaRPr>
          </a:p>
        </p:txBody>
      </p:sp>
      <p:sp>
        <p:nvSpPr>
          <p:cNvPr id="4" name="テキスト ボックス 3"/>
          <p:cNvSpPr txBox="1"/>
          <p:nvPr/>
        </p:nvSpPr>
        <p:spPr>
          <a:xfrm>
            <a:off x="287784" y="899517"/>
            <a:ext cx="5040313" cy="461665"/>
          </a:xfrm>
          <a:prstGeom prst="rect">
            <a:avLst/>
          </a:prstGeom>
          <a:noFill/>
        </p:spPr>
        <p:txBody>
          <a:bodyPr wrap="square" rtlCol="0">
            <a:spAutoFit/>
          </a:bodyPr>
          <a:lstStyle/>
          <a:p>
            <a:r>
              <a:rPr lang="ja-JP" altLang="en-US" sz="2400" dirty="0" smtClean="0">
                <a:latin typeface="HGPｺﾞｼｯｸM" pitchFamily="50" charset="-128"/>
                <a:ea typeface="HGPｺﾞｼｯｸM" pitchFamily="50" charset="-128"/>
              </a:rPr>
              <a:t>宇宙のバリオン数生成</a:t>
            </a:r>
            <a:endParaRPr kumimoji="1" lang="en-US" altLang="ja-JP" sz="2400" dirty="0" smtClean="0">
              <a:latin typeface="HGPｺﾞｼｯｸM" pitchFamily="50" charset="-128"/>
              <a:ea typeface="HGPｺﾞｼｯｸM" pitchFamily="50" charset="-128"/>
            </a:endParaRPr>
          </a:p>
        </p:txBody>
      </p:sp>
      <p:sp>
        <p:nvSpPr>
          <p:cNvPr id="5" name="テキスト ボックス 4"/>
          <p:cNvSpPr txBox="1"/>
          <p:nvPr/>
        </p:nvSpPr>
        <p:spPr>
          <a:xfrm>
            <a:off x="3744168" y="251445"/>
            <a:ext cx="5040313" cy="307777"/>
          </a:xfrm>
          <a:prstGeom prst="rect">
            <a:avLst/>
          </a:prstGeom>
          <a:noFill/>
        </p:spPr>
        <p:txBody>
          <a:bodyPr wrap="square" rtlCol="0">
            <a:spAutoFit/>
          </a:bodyPr>
          <a:lstStyle/>
          <a:p>
            <a:r>
              <a:rPr lang="en-US" altLang="ja-JP" sz="1400" dirty="0" err="1" smtClean="0">
                <a:solidFill>
                  <a:schemeClr val="accent6">
                    <a:lumMod val="50000"/>
                  </a:schemeClr>
                </a:solidFill>
                <a:latin typeface="HGPｺﾞｼｯｸM" pitchFamily="50" charset="-128"/>
                <a:ea typeface="HGPｺﾞｼｯｸM" pitchFamily="50" charset="-128"/>
              </a:rPr>
              <a:t>Fukugita,Yanagida</a:t>
            </a:r>
            <a:endParaRPr kumimoji="1" lang="en-US" altLang="ja-JP" sz="1400" dirty="0" smtClean="0">
              <a:solidFill>
                <a:schemeClr val="accent6">
                  <a:lumMod val="50000"/>
                </a:schemeClr>
              </a:solidFill>
              <a:latin typeface="HGPｺﾞｼｯｸM" pitchFamily="50" charset="-128"/>
              <a:ea typeface="HGPｺﾞｼｯｸM" pitchFamily="50" charset="-128"/>
            </a:endParaRPr>
          </a:p>
        </p:txBody>
      </p:sp>
      <p:sp>
        <p:nvSpPr>
          <p:cNvPr id="6" name="テキスト ボックス 5"/>
          <p:cNvSpPr txBox="1"/>
          <p:nvPr/>
        </p:nvSpPr>
        <p:spPr>
          <a:xfrm>
            <a:off x="719832" y="1403573"/>
            <a:ext cx="9001000" cy="707886"/>
          </a:xfrm>
          <a:prstGeom prst="rect">
            <a:avLst/>
          </a:prstGeom>
          <a:noFill/>
        </p:spPr>
        <p:txBody>
          <a:bodyPr wrap="square" rtlCol="0">
            <a:spAutoFit/>
          </a:bodyPr>
          <a:lstStyle/>
          <a:p>
            <a:r>
              <a:rPr lang="ja-JP" altLang="en-US" sz="2000" dirty="0" smtClean="0">
                <a:latin typeface="HGPｺﾞｼｯｸM" pitchFamily="50" charset="-128"/>
                <a:ea typeface="HGPｺﾞｼｯｸM" pitchFamily="50" charset="-128"/>
              </a:rPr>
              <a:t>宇宙にはバリオンしかないことの説明　一般に　</a:t>
            </a:r>
            <a:r>
              <a:rPr lang="en-US" altLang="ja-JP" sz="2000" dirty="0" err="1" smtClean="0">
                <a:solidFill>
                  <a:srgbClr val="FF0000"/>
                </a:solidFill>
                <a:latin typeface="HGP創英角ﾎﾟｯﾌﾟ体" pitchFamily="50" charset="-128"/>
                <a:ea typeface="HGP創英角ﾎﾟｯﾌﾟ体" pitchFamily="50" charset="-128"/>
              </a:rPr>
              <a:t>Baryogenesis</a:t>
            </a:r>
            <a:endParaRPr lang="ja-JP" altLang="en-US" sz="2000" dirty="0" smtClean="0">
              <a:latin typeface="HGPｺﾞｼｯｸE" pitchFamily="50" charset="-128"/>
              <a:ea typeface="HGPｺﾞｼｯｸE" pitchFamily="50" charset="-128"/>
            </a:endParaRPr>
          </a:p>
          <a:p>
            <a:endParaRPr kumimoji="1" lang="en-US" altLang="ja-JP" sz="2000" dirty="0" smtClean="0">
              <a:latin typeface="HGPｺﾞｼｯｸM" pitchFamily="50" charset="-128"/>
              <a:ea typeface="HGPｺﾞｼｯｸM" pitchFamily="50" charset="-128"/>
            </a:endParaRPr>
          </a:p>
        </p:txBody>
      </p:sp>
      <p:sp>
        <p:nvSpPr>
          <p:cNvPr id="7" name="テキスト ボックス 6"/>
          <p:cNvSpPr txBox="1"/>
          <p:nvPr/>
        </p:nvSpPr>
        <p:spPr>
          <a:xfrm>
            <a:off x="-1" y="1907629"/>
            <a:ext cx="10080625" cy="1015663"/>
          </a:xfrm>
          <a:prstGeom prst="rect">
            <a:avLst/>
          </a:prstGeom>
          <a:noFill/>
        </p:spPr>
        <p:txBody>
          <a:bodyPr wrap="square" rtlCol="0">
            <a:spAutoFit/>
          </a:bodyPr>
          <a:lstStyle/>
          <a:p>
            <a:r>
              <a:rPr lang="ja-JP" altLang="en-US" sz="2000" dirty="0" smtClean="0">
                <a:latin typeface="HGPｺﾞｼｯｸM" pitchFamily="50" charset="-128"/>
                <a:ea typeface="HGPｺﾞｼｯｸM" pitchFamily="50" charset="-128"/>
              </a:rPr>
              <a:t>宇宙誕生時にバリオンと反バリオンが同数存在したとしても</a:t>
            </a:r>
            <a:endParaRPr lang="en-US" altLang="ja-JP" sz="2000" dirty="0" smtClean="0">
              <a:latin typeface="HGPｺﾞｼｯｸM" pitchFamily="50" charset="-128"/>
              <a:ea typeface="HGPｺﾞｼｯｸM" pitchFamily="50" charset="-128"/>
            </a:endParaRPr>
          </a:p>
          <a:p>
            <a:r>
              <a:rPr lang="ja-JP" altLang="en-US" sz="2000" dirty="0" smtClean="0">
                <a:latin typeface="HGPｺﾞｼｯｸM" pitchFamily="50" charset="-128"/>
                <a:ea typeface="HGPｺﾞｼｯｸM" pitchFamily="50" charset="-128"/>
              </a:rPr>
              <a:t>　　以下の条件</a:t>
            </a:r>
            <a:r>
              <a:rPr lang="en-US" altLang="ja-JP" sz="2000" dirty="0" smtClean="0">
                <a:latin typeface="HGPｺﾞｼｯｸM" pitchFamily="50" charset="-128"/>
                <a:ea typeface="HGPｺﾞｼｯｸM" pitchFamily="50" charset="-128"/>
              </a:rPr>
              <a:t>(Sakharov</a:t>
            </a:r>
            <a:r>
              <a:rPr lang="ja-JP" altLang="en-US" sz="2000" dirty="0" smtClean="0">
                <a:latin typeface="HGPｺﾞｼｯｸM" pitchFamily="50" charset="-128"/>
                <a:ea typeface="HGPｺﾞｼｯｸM" pitchFamily="50" charset="-128"/>
              </a:rPr>
              <a:t>の３条件）を満たせば宇宙の発展においてバリオン数が多くなりうる</a:t>
            </a:r>
            <a:endParaRPr lang="ja-JP" altLang="en-US" sz="2000" dirty="0" smtClean="0">
              <a:latin typeface="HGPｺﾞｼｯｸE" pitchFamily="50" charset="-128"/>
              <a:ea typeface="HGPｺﾞｼｯｸE" pitchFamily="50" charset="-128"/>
            </a:endParaRPr>
          </a:p>
          <a:p>
            <a:endParaRPr kumimoji="1" lang="en-US" altLang="ja-JP" sz="2000" dirty="0" smtClean="0">
              <a:latin typeface="HGPｺﾞｼｯｸM" pitchFamily="50" charset="-128"/>
              <a:ea typeface="HGPｺﾞｼｯｸM" pitchFamily="50" charset="-128"/>
            </a:endParaRPr>
          </a:p>
        </p:txBody>
      </p:sp>
      <p:sp>
        <p:nvSpPr>
          <p:cNvPr id="8" name="テキスト ボックス 7"/>
          <p:cNvSpPr txBox="1"/>
          <p:nvPr/>
        </p:nvSpPr>
        <p:spPr>
          <a:xfrm>
            <a:off x="0" y="2915741"/>
            <a:ext cx="4680272" cy="2554545"/>
          </a:xfrm>
          <a:prstGeom prst="rect">
            <a:avLst/>
          </a:prstGeom>
          <a:noFill/>
        </p:spPr>
        <p:txBody>
          <a:bodyPr wrap="square" rtlCol="0">
            <a:spAutoFit/>
          </a:bodyPr>
          <a:lstStyle/>
          <a:p>
            <a:r>
              <a:rPr lang="en-US" altLang="ja-JP" sz="2800" dirty="0" smtClean="0">
                <a:solidFill>
                  <a:srgbClr val="FF0000"/>
                </a:solidFill>
                <a:latin typeface="HGP創英角ﾎﾟｯﾌﾟ体" pitchFamily="50" charset="-128"/>
                <a:ea typeface="HGP創英角ﾎﾟｯﾌﾟ体" pitchFamily="50" charset="-128"/>
              </a:rPr>
              <a:t>Sakharov</a:t>
            </a:r>
            <a:r>
              <a:rPr lang="ja-JP" altLang="en-US" sz="2800" dirty="0" smtClean="0">
                <a:solidFill>
                  <a:srgbClr val="FF0000"/>
                </a:solidFill>
                <a:latin typeface="HGP創英角ﾎﾟｯﾌﾟ体" pitchFamily="50" charset="-128"/>
                <a:ea typeface="HGP創英角ﾎﾟｯﾌﾟ体" pitchFamily="50" charset="-128"/>
              </a:rPr>
              <a:t>の３条件</a:t>
            </a:r>
            <a:endParaRPr lang="en-US" altLang="ja-JP" sz="2800" dirty="0" smtClean="0">
              <a:solidFill>
                <a:srgbClr val="FF0000"/>
              </a:solidFill>
              <a:latin typeface="HGP創英角ﾎﾟｯﾌﾟ体" pitchFamily="50" charset="-128"/>
              <a:ea typeface="HGP創英角ﾎﾟｯﾌﾟ体" pitchFamily="50" charset="-128"/>
            </a:endParaRPr>
          </a:p>
          <a:p>
            <a:r>
              <a:rPr lang="ja-JP" altLang="en-US" sz="2800" dirty="0" smtClean="0">
                <a:solidFill>
                  <a:srgbClr val="FF0000"/>
                </a:solidFill>
                <a:latin typeface="HGP創英角ﾎﾟｯﾌﾟ体" pitchFamily="50" charset="-128"/>
                <a:ea typeface="HGP創英角ﾎﾟｯﾌﾟ体" pitchFamily="50" charset="-128"/>
              </a:rPr>
              <a:t>　</a:t>
            </a:r>
            <a:r>
              <a:rPr lang="ja-JP" altLang="en-US" sz="2800" dirty="0" smtClean="0">
                <a:latin typeface="HGPｺﾞｼｯｸM" pitchFamily="50" charset="-128"/>
                <a:ea typeface="HGPｺﾞｼｯｸM" pitchFamily="50" charset="-128"/>
              </a:rPr>
              <a:t>１　バリオン数が破れている</a:t>
            </a:r>
            <a:endParaRPr lang="en-US" altLang="ja-JP" sz="2800" dirty="0" smtClean="0">
              <a:latin typeface="HGPｺﾞｼｯｸM" pitchFamily="50" charset="-128"/>
              <a:ea typeface="HGPｺﾞｼｯｸM" pitchFamily="50" charset="-128"/>
            </a:endParaRPr>
          </a:p>
          <a:p>
            <a:r>
              <a:rPr lang="ja-JP" altLang="en-US" sz="2800" dirty="0" smtClean="0">
                <a:latin typeface="HGPｺﾞｼｯｸM" pitchFamily="50" charset="-128"/>
                <a:ea typeface="HGPｺﾞｼｯｸM" pitchFamily="50" charset="-128"/>
              </a:rPr>
              <a:t>　２　</a:t>
            </a:r>
            <a:r>
              <a:rPr lang="en-US" altLang="ja-JP" sz="2800" dirty="0" smtClean="0">
                <a:latin typeface="HGPｺﾞｼｯｸM" pitchFamily="50" charset="-128"/>
                <a:ea typeface="HGPｺﾞｼｯｸM" pitchFamily="50" charset="-128"/>
              </a:rPr>
              <a:t>CP</a:t>
            </a:r>
            <a:r>
              <a:rPr lang="ja-JP" altLang="en-US" sz="2800" dirty="0" smtClean="0">
                <a:latin typeface="HGPｺﾞｼｯｸM" pitchFamily="50" charset="-128"/>
                <a:ea typeface="HGPｺﾞｼｯｸM" pitchFamily="50" charset="-128"/>
              </a:rPr>
              <a:t>＆</a:t>
            </a:r>
            <a:r>
              <a:rPr lang="en-US" altLang="ja-JP" sz="2800" dirty="0" smtClean="0">
                <a:latin typeface="HGPｺﾞｼｯｸM" pitchFamily="50" charset="-128"/>
                <a:ea typeface="HGPｺﾞｼｯｸM" pitchFamily="50" charset="-128"/>
              </a:rPr>
              <a:t>C</a:t>
            </a:r>
            <a:r>
              <a:rPr lang="ja-JP" altLang="en-US" sz="2800" dirty="0" smtClean="0">
                <a:latin typeface="HGPｺﾞｼｯｸM" pitchFamily="50" charset="-128"/>
                <a:ea typeface="HGPｺﾞｼｯｸM" pitchFamily="50" charset="-128"/>
              </a:rPr>
              <a:t>が破れている</a:t>
            </a:r>
            <a:endParaRPr lang="en-US" altLang="ja-JP" sz="2800" dirty="0" smtClean="0">
              <a:latin typeface="HGPｺﾞｼｯｸM" pitchFamily="50" charset="-128"/>
              <a:ea typeface="HGPｺﾞｼｯｸM" pitchFamily="50" charset="-128"/>
            </a:endParaRPr>
          </a:p>
          <a:p>
            <a:r>
              <a:rPr lang="ja-JP" altLang="en-US" sz="2800" dirty="0" smtClean="0">
                <a:latin typeface="HGPｺﾞｼｯｸM" pitchFamily="50" charset="-128"/>
                <a:ea typeface="HGPｺﾞｼｯｸM" pitchFamily="50" charset="-128"/>
              </a:rPr>
              <a:t>　３　熱欲から離脱</a:t>
            </a:r>
            <a:endParaRPr lang="en-US" altLang="ja-JP" sz="2800" dirty="0" smtClean="0">
              <a:latin typeface="HGPｺﾞｼｯｸM" pitchFamily="50" charset="-128"/>
              <a:ea typeface="HGPｺﾞｼｯｸM" pitchFamily="50" charset="-128"/>
            </a:endParaRPr>
          </a:p>
          <a:p>
            <a:r>
              <a:rPr lang="ja-JP" altLang="en-US" sz="2800" dirty="0" smtClean="0">
                <a:solidFill>
                  <a:srgbClr val="FF0000"/>
                </a:solidFill>
                <a:latin typeface="HGP創英角ﾎﾟｯﾌﾟ体" pitchFamily="50" charset="-128"/>
                <a:ea typeface="HGP創英角ﾎﾟｯﾌﾟ体" pitchFamily="50" charset="-128"/>
              </a:rPr>
              <a:t>　</a:t>
            </a:r>
          </a:p>
          <a:p>
            <a:endParaRPr kumimoji="1" lang="en-US" altLang="ja-JP" sz="2000" dirty="0" smtClean="0">
              <a:latin typeface="HGPｺﾞｼｯｸM" pitchFamily="50" charset="-128"/>
              <a:ea typeface="HGPｺﾞｼｯｸM" pitchFamily="50" charset="-128"/>
            </a:endParaRPr>
          </a:p>
        </p:txBody>
      </p:sp>
      <p:sp>
        <p:nvSpPr>
          <p:cNvPr id="9" name="正方形/長方形 8"/>
          <p:cNvSpPr/>
          <p:nvPr/>
        </p:nvSpPr>
        <p:spPr>
          <a:xfrm>
            <a:off x="2304008" y="5075981"/>
            <a:ext cx="5961888" cy="769441"/>
          </a:xfrm>
          <a:prstGeom prst="rect">
            <a:avLst/>
          </a:prstGeom>
        </p:spPr>
        <p:txBody>
          <a:bodyPr wrap="none">
            <a:spAutoFit/>
          </a:bodyPr>
          <a:lstStyle/>
          <a:p>
            <a:r>
              <a:rPr lang="en-US" altLang="ja-JP" sz="2400" dirty="0" err="1" smtClean="0">
                <a:latin typeface="HGPｺﾞｼｯｸM" pitchFamily="50" charset="-128"/>
                <a:ea typeface="HGPｺﾞｼｯｸM" pitchFamily="50" charset="-128"/>
              </a:rPr>
              <a:t>Spharelon</a:t>
            </a:r>
            <a:r>
              <a:rPr lang="ja-JP" altLang="en-US" sz="2400" dirty="0" smtClean="0">
                <a:latin typeface="HGPｺﾞｼｯｸM" pitchFamily="50" charset="-128"/>
                <a:ea typeface="HGPｺﾞｼｯｸM" pitchFamily="50" charset="-128"/>
              </a:rPr>
              <a:t>過程＝</a:t>
            </a:r>
            <a:r>
              <a:rPr lang="en-US" altLang="ja-JP" sz="2400" dirty="0" smtClean="0">
                <a:latin typeface="HGPｺﾞｼｯｸM" pitchFamily="50" charset="-128"/>
                <a:ea typeface="HGPｺﾞｼｯｸM" pitchFamily="50" charset="-128"/>
              </a:rPr>
              <a:t>B+L</a:t>
            </a:r>
            <a:r>
              <a:rPr lang="ja-JP" altLang="en-US" sz="2400" dirty="0" smtClean="0">
                <a:latin typeface="HGPｺﾞｼｯｸM" pitchFamily="50" charset="-128"/>
                <a:ea typeface="HGPｺﾞｼｯｸM" pitchFamily="50" charset="-128"/>
              </a:rPr>
              <a:t>を０にする過程の発見後</a:t>
            </a:r>
            <a:endParaRPr lang="en-US" altLang="ja-JP" sz="2400" dirty="0" smtClean="0">
              <a:latin typeface="HGPｺﾞｼｯｸM" pitchFamily="50" charset="-128"/>
              <a:ea typeface="HGPｺﾞｼｯｸM" pitchFamily="50" charset="-128"/>
            </a:endParaRPr>
          </a:p>
          <a:p>
            <a:pPr algn="ctr"/>
            <a:r>
              <a:rPr lang="en-US" altLang="ja-JP" sz="2000" dirty="0" smtClean="0">
                <a:latin typeface="HGPｺﾞｼｯｸM" pitchFamily="50" charset="-128"/>
                <a:ea typeface="HGPｺﾞｼｯｸM" pitchFamily="50" charset="-128"/>
              </a:rPr>
              <a:t>L</a:t>
            </a:r>
            <a:r>
              <a:rPr lang="ja-JP" altLang="en-US" sz="2000" dirty="0" smtClean="0">
                <a:latin typeface="HGPｺﾞｼｯｸM" pitchFamily="50" charset="-128"/>
                <a:ea typeface="HGPｺﾞｼｯｸM" pitchFamily="50" charset="-128"/>
              </a:rPr>
              <a:t>の一部を消して</a:t>
            </a:r>
            <a:r>
              <a:rPr lang="en-US" altLang="ja-JP" sz="2000" dirty="0" smtClean="0">
                <a:latin typeface="HGPｺﾞｼｯｸM" pitchFamily="50" charset="-128"/>
                <a:ea typeface="HGPｺﾞｼｯｸM" pitchFamily="50" charset="-128"/>
              </a:rPr>
              <a:t>-B</a:t>
            </a:r>
            <a:r>
              <a:rPr lang="ja-JP" altLang="en-US" sz="2000" dirty="0" smtClean="0">
                <a:latin typeface="HGPｺﾞｼｯｸM" pitchFamily="50" charset="-128"/>
                <a:ea typeface="HGPｺﾞｼｯｸM" pitchFamily="50" charset="-128"/>
              </a:rPr>
              <a:t>を作ることで</a:t>
            </a:r>
            <a:r>
              <a:rPr lang="en-US" altLang="ja-JP" sz="2000" dirty="0" smtClean="0">
                <a:latin typeface="HGPｺﾞｼｯｸM" pitchFamily="50" charset="-128"/>
                <a:ea typeface="HGPｺﾞｼｯｸM" pitchFamily="50" charset="-128"/>
              </a:rPr>
              <a:t>B+L=0</a:t>
            </a:r>
            <a:r>
              <a:rPr lang="ja-JP" altLang="en-US" sz="2000" dirty="0" smtClean="0">
                <a:latin typeface="HGPｺﾞｼｯｸM" pitchFamily="50" charset="-128"/>
                <a:ea typeface="HGPｺﾞｼｯｸM" pitchFamily="50" charset="-128"/>
              </a:rPr>
              <a:t>とする</a:t>
            </a:r>
            <a:endParaRPr lang="ja-JP" altLang="en-US" sz="2000" dirty="0"/>
          </a:p>
        </p:txBody>
      </p:sp>
      <p:sp>
        <p:nvSpPr>
          <p:cNvPr id="10" name="テキスト ボックス 9"/>
          <p:cNvSpPr txBox="1"/>
          <p:nvPr/>
        </p:nvSpPr>
        <p:spPr>
          <a:xfrm>
            <a:off x="5400353" y="2987749"/>
            <a:ext cx="4680272" cy="2554545"/>
          </a:xfrm>
          <a:prstGeom prst="rect">
            <a:avLst/>
          </a:prstGeom>
          <a:noFill/>
        </p:spPr>
        <p:txBody>
          <a:bodyPr wrap="square" rtlCol="0">
            <a:spAutoFit/>
          </a:bodyPr>
          <a:lstStyle/>
          <a:p>
            <a:r>
              <a:rPr lang="en-US" altLang="ja-JP" sz="2800" dirty="0" smtClean="0">
                <a:solidFill>
                  <a:srgbClr val="FF0000"/>
                </a:solidFill>
                <a:latin typeface="HGP創英角ﾎﾟｯﾌﾟ体" pitchFamily="50" charset="-128"/>
                <a:ea typeface="HGP創英角ﾎﾟｯﾌﾟ体" pitchFamily="50" charset="-128"/>
              </a:rPr>
              <a:t>Sakharov</a:t>
            </a:r>
            <a:r>
              <a:rPr lang="ja-JP" altLang="en-US" sz="2800" dirty="0" smtClean="0">
                <a:solidFill>
                  <a:srgbClr val="FF0000"/>
                </a:solidFill>
                <a:latin typeface="HGP創英角ﾎﾟｯﾌﾟ体" pitchFamily="50" charset="-128"/>
                <a:ea typeface="HGP創英角ﾎﾟｯﾌﾟ体" pitchFamily="50" charset="-128"/>
              </a:rPr>
              <a:t>の３条件</a:t>
            </a:r>
            <a:r>
              <a:rPr lang="ja-JP" altLang="en-US" sz="2800" baseline="30000" dirty="0" smtClean="0">
                <a:solidFill>
                  <a:srgbClr val="FF0000"/>
                </a:solidFill>
                <a:latin typeface="HGP創英角ﾎﾟｯﾌﾟ体" pitchFamily="50" charset="-128"/>
                <a:ea typeface="HGP創英角ﾎﾟｯﾌﾟ体" pitchFamily="50" charset="-128"/>
              </a:rPr>
              <a:t>＊</a:t>
            </a:r>
            <a:endParaRPr lang="en-US" altLang="ja-JP" sz="2800" baseline="30000" dirty="0" smtClean="0">
              <a:solidFill>
                <a:srgbClr val="FF0000"/>
              </a:solidFill>
              <a:latin typeface="HGP創英角ﾎﾟｯﾌﾟ体" pitchFamily="50" charset="-128"/>
              <a:ea typeface="HGP創英角ﾎﾟｯﾌﾟ体" pitchFamily="50" charset="-128"/>
            </a:endParaRPr>
          </a:p>
          <a:p>
            <a:r>
              <a:rPr lang="ja-JP" altLang="en-US" sz="2800" dirty="0" smtClean="0">
                <a:solidFill>
                  <a:srgbClr val="FF0000"/>
                </a:solidFill>
                <a:latin typeface="HGP創英角ﾎﾟｯﾌﾟ体" pitchFamily="50" charset="-128"/>
                <a:ea typeface="HGP創英角ﾎﾟｯﾌﾟ体" pitchFamily="50" charset="-128"/>
              </a:rPr>
              <a:t>　</a:t>
            </a:r>
            <a:r>
              <a:rPr lang="ja-JP" altLang="en-US" sz="2800" dirty="0" smtClean="0">
                <a:latin typeface="HGPｺﾞｼｯｸM" pitchFamily="50" charset="-128"/>
                <a:ea typeface="HGPｺﾞｼｯｸM" pitchFamily="50" charset="-128"/>
              </a:rPr>
              <a:t>１　レプトン数が破れている</a:t>
            </a:r>
            <a:endParaRPr lang="en-US" altLang="ja-JP" sz="2800" dirty="0" smtClean="0">
              <a:latin typeface="HGPｺﾞｼｯｸM" pitchFamily="50" charset="-128"/>
              <a:ea typeface="HGPｺﾞｼｯｸM" pitchFamily="50" charset="-128"/>
            </a:endParaRPr>
          </a:p>
          <a:p>
            <a:r>
              <a:rPr lang="ja-JP" altLang="en-US" sz="2800" dirty="0" smtClean="0">
                <a:latin typeface="HGPｺﾞｼｯｸM" pitchFamily="50" charset="-128"/>
                <a:ea typeface="HGPｺﾞｼｯｸM" pitchFamily="50" charset="-128"/>
              </a:rPr>
              <a:t>　２　</a:t>
            </a:r>
            <a:r>
              <a:rPr lang="en-US" altLang="ja-JP" sz="2800" dirty="0" smtClean="0">
                <a:latin typeface="HGPｺﾞｼｯｸM" pitchFamily="50" charset="-128"/>
                <a:ea typeface="HGPｺﾞｼｯｸM" pitchFamily="50" charset="-128"/>
              </a:rPr>
              <a:t>CP</a:t>
            </a:r>
            <a:r>
              <a:rPr lang="ja-JP" altLang="en-US" sz="2800" dirty="0" smtClean="0">
                <a:latin typeface="HGPｺﾞｼｯｸM" pitchFamily="50" charset="-128"/>
                <a:ea typeface="HGPｺﾞｼｯｸM" pitchFamily="50" charset="-128"/>
              </a:rPr>
              <a:t>＆</a:t>
            </a:r>
            <a:r>
              <a:rPr lang="en-US" altLang="ja-JP" sz="2800" dirty="0" smtClean="0">
                <a:latin typeface="HGPｺﾞｼｯｸM" pitchFamily="50" charset="-128"/>
                <a:ea typeface="HGPｺﾞｼｯｸM" pitchFamily="50" charset="-128"/>
              </a:rPr>
              <a:t>C</a:t>
            </a:r>
            <a:r>
              <a:rPr lang="ja-JP" altLang="en-US" sz="2800" dirty="0" smtClean="0">
                <a:latin typeface="HGPｺﾞｼｯｸM" pitchFamily="50" charset="-128"/>
                <a:ea typeface="HGPｺﾞｼｯｸM" pitchFamily="50" charset="-128"/>
              </a:rPr>
              <a:t>が破れている</a:t>
            </a:r>
            <a:endParaRPr lang="en-US" altLang="ja-JP" sz="2800" dirty="0" smtClean="0">
              <a:latin typeface="HGPｺﾞｼｯｸM" pitchFamily="50" charset="-128"/>
              <a:ea typeface="HGPｺﾞｼｯｸM" pitchFamily="50" charset="-128"/>
            </a:endParaRPr>
          </a:p>
          <a:p>
            <a:r>
              <a:rPr lang="ja-JP" altLang="en-US" sz="2800" dirty="0" smtClean="0">
                <a:latin typeface="HGPｺﾞｼｯｸM" pitchFamily="50" charset="-128"/>
                <a:ea typeface="HGPｺﾞｼｯｸM" pitchFamily="50" charset="-128"/>
              </a:rPr>
              <a:t>　３　熱欲から離脱</a:t>
            </a:r>
            <a:endParaRPr lang="en-US" altLang="ja-JP" sz="2800" dirty="0" smtClean="0">
              <a:latin typeface="HGPｺﾞｼｯｸM" pitchFamily="50" charset="-128"/>
              <a:ea typeface="HGPｺﾞｼｯｸM" pitchFamily="50" charset="-128"/>
            </a:endParaRPr>
          </a:p>
          <a:p>
            <a:r>
              <a:rPr lang="ja-JP" altLang="en-US" sz="2800" dirty="0" smtClean="0">
                <a:solidFill>
                  <a:srgbClr val="FF0000"/>
                </a:solidFill>
                <a:latin typeface="HGP創英角ﾎﾟｯﾌﾟ体" pitchFamily="50" charset="-128"/>
                <a:ea typeface="HGP創英角ﾎﾟｯﾌﾟ体" pitchFamily="50" charset="-128"/>
              </a:rPr>
              <a:t>　</a:t>
            </a:r>
          </a:p>
          <a:p>
            <a:endParaRPr kumimoji="1" lang="en-US" altLang="ja-JP" sz="2000" dirty="0" smtClean="0">
              <a:latin typeface="HGPｺﾞｼｯｸM" pitchFamily="50" charset="-128"/>
              <a:ea typeface="HGPｺﾞｼｯｸM" pitchFamily="50" charset="-128"/>
            </a:endParaRPr>
          </a:p>
        </p:txBody>
      </p:sp>
      <p:sp>
        <p:nvSpPr>
          <p:cNvPr id="11" name="右矢印 10"/>
          <p:cNvSpPr/>
          <p:nvPr/>
        </p:nvSpPr>
        <p:spPr>
          <a:xfrm>
            <a:off x="4536256" y="3779837"/>
            <a:ext cx="43204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下矢印 11"/>
          <p:cNvSpPr/>
          <p:nvPr/>
        </p:nvSpPr>
        <p:spPr>
          <a:xfrm rot="10800000">
            <a:off x="4680272" y="4571925"/>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719832" y="6156101"/>
            <a:ext cx="4857420" cy="523220"/>
          </a:xfrm>
          <a:prstGeom prst="rect">
            <a:avLst/>
          </a:prstGeom>
        </p:spPr>
        <p:txBody>
          <a:bodyPr wrap="none">
            <a:spAutoFit/>
          </a:bodyPr>
          <a:lstStyle/>
          <a:p>
            <a:r>
              <a:rPr lang="en-US" altLang="ja-JP" sz="2800" dirty="0" err="1" smtClean="0">
                <a:solidFill>
                  <a:schemeClr val="tx2"/>
                </a:solidFill>
                <a:latin typeface="HGP創英角ﾎﾟｯﾌﾟ体" pitchFamily="50" charset="-128"/>
                <a:ea typeface="HGP創英角ﾎﾟｯﾌﾟ体" pitchFamily="50" charset="-128"/>
              </a:rPr>
              <a:t>Majorana</a:t>
            </a:r>
            <a:r>
              <a:rPr lang="ja-JP" altLang="en-US" sz="2800" dirty="0" smtClean="0">
                <a:solidFill>
                  <a:schemeClr val="tx2"/>
                </a:solidFill>
                <a:latin typeface="HGP創英角ﾎﾟｯﾌﾟ体" pitchFamily="50" charset="-128"/>
                <a:ea typeface="HGP創英角ﾎﾟｯﾌﾟ体" pitchFamily="50" charset="-128"/>
              </a:rPr>
              <a:t>質量項＝１の種！！</a:t>
            </a:r>
            <a:endParaRPr lang="en-US" altLang="ja-JP" sz="2800" dirty="0" smtClean="0">
              <a:solidFill>
                <a:schemeClr val="tx2"/>
              </a:solidFill>
              <a:latin typeface="HGP創英角ﾎﾟｯﾌﾟ体" pitchFamily="50" charset="-128"/>
              <a:ea typeface="HGP創英角ﾎﾟｯﾌﾟ体" pitchFamily="50"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59792" y="323453"/>
            <a:ext cx="9217024" cy="830997"/>
          </a:xfrm>
          <a:prstGeom prst="rect">
            <a:avLst/>
          </a:prstGeom>
          <a:noFill/>
        </p:spPr>
        <p:txBody>
          <a:bodyPr wrap="square" rtlCol="0">
            <a:spAutoFit/>
          </a:bodyPr>
          <a:lstStyle/>
          <a:p>
            <a:r>
              <a:rPr kumimoji="1" lang="en-US" altLang="ja-JP" sz="2400" dirty="0" smtClean="0">
                <a:latin typeface="HGP創英ﾌﾟﾚｾﾞﾝｽEB" pitchFamily="18" charset="-128"/>
                <a:ea typeface="HGP創英ﾌﾟﾚｾﾞﾝｽEB" pitchFamily="18" charset="-128"/>
              </a:rPr>
              <a:t>RH</a:t>
            </a:r>
            <a:r>
              <a:rPr kumimoji="1" lang="ja-JP" altLang="en-US" sz="2400" dirty="0" smtClean="0">
                <a:latin typeface="HGP創英ﾌﾟﾚｾﾞﾝｽEB" pitchFamily="18" charset="-128"/>
                <a:ea typeface="HGP創英ﾌﾟﾚｾﾞﾝｽEB" pitchFamily="18" charset="-128"/>
              </a:rPr>
              <a:t>ニュートリノは</a:t>
            </a:r>
            <a:r>
              <a:rPr kumimoji="1" lang="en-US" altLang="ja-JP" sz="2400" dirty="0" err="1" smtClean="0">
                <a:latin typeface="HGP創英ﾌﾟﾚｾﾞﾝｽEB" pitchFamily="18" charset="-128"/>
                <a:ea typeface="HGP創英ﾌﾟﾚｾﾞﾝｽEB" pitchFamily="18" charset="-128"/>
              </a:rPr>
              <a:t>Majorana</a:t>
            </a:r>
            <a:r>
              <a:rPr kumimoji="1" lang="ja-JP" altLang="en-US" sz="2400" dirty="0" smtClean="0">
                <a:latin typeface="HGP創英ﾌﾟﾚｾﾞﾝｽEB" pitchFamily="18" charset="-128"/>
                <a:ea typeface="HGP創英ﾌﾟﾚｾﾞﾝｽEB" pitchFamily="18" charset="-128"/>
              </a:rPr>
              <a:t>粒子（粒子＝反粒子）なのでレプトンにも</a:t>
            </a:r>
            <a:endParaRPr kumimoji="1" lang="en-US" altLang="ja-JP" sz="2400" dirty="0" smtClean="0">
              <a:latin typeface="HGP創英ﾌﾟﾚｾﾞﾝｽEB" pitchFamily="18" charset="-128"/>
              <a:ea typeface="HGP創英ﾌﾟﾚｾﾞﾝｽEB" pitchFamily="18" charset="-128"/>
            </a:endParaRPr>
          </a:p>
          <a:p>
            <a:r>
              <a:rPr kumimoji="1" lang="ja-JP" altLang="en-US" sz="2400" dirty="0" smtClean="0">
                <a:latin typeface="HGP創英ﾌﾟﾚｾﾞﾝｽEB" pitchFamily="18" charset="-128"/>
                <a:ea typeface="HGP創英ﾌﾟﾚｾﾞﾝｽEB" pitchFamily="18" charset="-128"/>
              </a:rPr>
              <a:t>反レプトンにも崩壊できる。崩壊率に違いがあればレプトン数が生成される</a:t>
            </a:r>
            <a:endParaRPr kumimoji="1" lang="ja-JP" altLang="en-US" sz="2400" dirty="0">
              <a:latin typeface="HGP創英ﾌﾟﾚｾﾞﾝｽEB" pitchFamily="18" charset="-128"/>
              <a:ea typeface="HGP創英ﾌﾟﾚｾﾞﾝｽEB" pitchFamily="18" charset="-128"/>
            </a:endParaRPr>
          </a:p>
        </p:txBody>
      </p:sp>
      <p:pic>
        <p:nvPicPr>
          <p:cNvPr id="11269" name="Picture 5"/>
          <p:cNvPicPr>
            <a:picLocks noChangeAspect="1" noChangeArrowheads="1"/>
          </p:cNvPicPr>
          <p:nvPr/>
        </p:nvPicPr>
        <p:blipFill>
          <a:blip r:embed="rId2" cstate="print"/>
          <a:srcRect/>
          <a:stretch>
            <a:fillRect/>
          </a:stretch>
        </p:blipFill>
        <p:spPr bwMode="auto">
          <a:xfrm>
            <a:off x="785368" y="2843733"/>
            <a:ext cx="9295257" cy="1919288"/>
          </a:xfrm>
          <a:prstGeom prst="rect">
            <a:avLst/>
          </a:prstGeom>
          <a:noFill/>
          <a:ln w="9525">
            <a:noFill/>
            <a:miter lim="800000"/>
            <a:headEnd/>
            <a:tailEnd/>
          </a:ln>
        </p:spPr>
      </p:pic>
      <p:pic>
        <p:nvPicPr>
          <p:cNvPr id="11270" name="Picture 6"/>
          <p:cNvPicPr>
            <a:picLocks noChangeAspect="1" noChangeArrowheads="1"/>
          </p:cNvPicPr>
          <p:nvPr/>
        </p:nvPicPr>
        <p:blipFill>
          <a:blip r:embed="rId3" cstate="print"/>
          <a:srcRect/>
          <a:stretch>
            <a:fillRect/>
          </a:stretch>
        </p:blipFill>
        <p:spPr bwMode="auto">
          <a:xfrm>
            <a:off x="6264448" y="1331565"/>
            <a:ext cx="3238024" cy="1622108"/>
          </a:xfrm>
          <a:prstGeom prst="rect">
            <a:avLst/>
          </a:prstGeom>
          <a:noFill/>
          <a:ln w="9525">
            <a:noFill/>
            <a:miter lim="800000"/>
            <a:headEnd/>
            <a:tailEnd/>
          </a:ln>
        </p:spPr>
      </p:pic>
      <p:pic>
        <p:nvPicPr>
          <p:cNvPr id="11271" name="Picture 7"/>
          <p:cNvPicPr>
            <a:picLocks noChangeAspect="1" noChangeArrowheads="1"/>
          </p:cNvPicPr>
          <p:nvPr/>
        </p:nvPicPr>
        <p:blipFill>
          <a:blip r:embed="rId4" cstate="print"/>
          <a:srcRect/>
          <a:stretch>
            <a:fillRect/>
          </a:stretch>
        </p:blipFill>
        <p:spPr bwMode="auto">
          <a:xfrm>
            <a:off x="647824" y="1547589"/>
            <a:ext cx="3627120" cy="666750"/>
          </a:xfrm>
          <a:prstGeom prst="rect">
            <a:avLst/>
          </a:prstGeom>
          <a:noFill/>
          <a:ln w="9525">
            <a:noFill/>
            <a:miter lim="800000"/>
            <a:headEnd/>
            <a:tailEnd/>
          </a:ln>
        </p:spPr>
      </p:pic>
      <p:sp>
        <p:nvSpPr>
          <p:cNvPr id="9" name="二方向矢印 8"/>
          <p:cNvSpPr/>
          <p:nvPr/>
        </p:nvSpPr>
        <p:spPr>
          <a:xfrm rot="10997353">
            <a:off x="5774498" y="2135633"/>
            <a:ext cx="432048" cy="504056"/>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4824288" y="2051645"/>
            <a:ext cx="1152128" cy="400110"/>
          </a:xfrm>
          <a:prstGeom prst="rect">
            <a:avLst/>
          </a:prstGeom>
          <a:noFill/>
        </p:spPr>
        <p:txBody>
          <a:bodyPr wrap="square" rtlCol="0">
            <a:spAutoFit/>
          </a:bodyPr>
          <a:lstStyle/>
          <a:p>
            <a:r>
              <a:rPr kumimoji="1" lang="ja-JP" altLang="en-US" sz="2000" dirty="0" smtClean="0">
                <a:solidFill>
                  <a:srgbClr val="0070C0"/>
                </a:solidFill>
                <a:latin typeface="HG創英ﾌﾟﾚｾﾞﾝｽEB" pitchFamily="17" charset="-128"/>
                <a:ea typeface="HG創英ﾌﾟﾚｾﾞﾝｽEB" pitchFamily="17" charset="-128"/>
              </a:rPr>
              <a:t>干渉項</a:t>
            </a:r>
            <a:endParaRPr kumimoji="1" lang="ja-JP" altLang="en-US" sz="2000" dirty="0">
              <a:solidFill>
                <a:srgbClr val="0070C0"/>
              </a:solidFill>
              <a:latin typeface="HG創英ﾌﾟﾚｾﾞﾝｽEB" pitchFamily="17" charset="-128"/>
              <a:ea typeface="HG創英ﾌﾟﾚｾﾞﾝｽEB" pitchFamily="17" charset="-128"/>
            </a:endParaRPr>
          </a:p>
        </p:txBody>
      </p:sp>
      <p:sp>
        <p:nvSpPr>
          <p:cNvPr id="11" name="テキスト ボックス 10"/>
          <p:cNvSpPr txBox="1"/>
          <p:nvPr/>
        </p:nvSpPr>
        <p:spPr>
          <a:xfrm>
            <a:off x="5688384" y="1115541"/>
            <a:ext cx="5256584" cy="369332"/>
          </a:xfrm>
          <a:prstGeom prst="rect">
            <a:avLst/>
          </a:prstGeom>
          <a:noFill/>
        </p:spPr>
        <p:txBody>
          <a:bodyPr wrap="square" rtlCol="0">
            <a:spAutoFit/>
          </a:bodyPr>
          <a:lstStyle/>
          <a:p>
            <a:r>
              <a:rPr lang="ja-JP" altLang="en-US" dirty="0" smtClean="0">
                <a:solidFill>
                  <a:schemeClr val="accent6">
                    <a:lumMod val="50000"/>
                  </a:schemeClr>
                </a:solidFill>
                <a:latin typeface="HG創英ﾌﾟﾚｾﾞﾝｽEB" pitchFamily="17" charset="-128"/>
                <a:ea typeface="HG創英ﾌﾟﾚｾﾞﾝｽEB" pitchFamily="17" charset="-128"/>
              </a:rPr>
              <a:t>クオークとの散乱など他にも種はある</a:t>
            </a:r>
            <a:endParaRPr kumimoji="1" lang="ja-JP" altLang="en-US" sz="2400" dirty="0">
              <a:latin typeface="HGP創英角ｺﾞｼｯｸUB" pitchFamily="50" charset="-128"/>
              <a:ea typeface="HGP創英角ｺﾞｼｯｸUB" pitchFamily="50" charset="-128"/>
            </a:endParaRPr>
          </a:p>
        </p:txBody>
      </p:sp>
      <p:pic>
        <p:nvPicPr>
          <p:cNvPr id="11272" name="Picture 8"/>
          <p:cNvPicPr>
            <a:picLocks noChangeAspect="1" noChangeArrowheads="1"/>
          </p:cNvPicPr>
          <p:nvPr/>
        </p:nvPicPr>
        <p:blipFill>
          <a:blip r:embed="rId5" cstate="print"/>
          <a:srcRect/>
          <a:stretch>
            <a:fillRect/>
          </a:stretch>
        </p:blipFill>
        <p:spPr bwMode="auto">
          <a:xfrm>
            <a:off x="4320232" y="4931965"/>
            <a:ext cx="5263515" cy="457200"/>
          </a:xfrm>
          <a:prstGeom prst="rect">
            <a:avLst/>
          </a:prstGeom>
          <a:noFill/>
          <a:ln w="9525">
            <a:noFill/>
            <a:miter lim="800000"/>
            <a:headEnd/>
            <a:tailEnd/>
          </a:ln>
        </p:spPr>
      </p:pic>
      <p:pic>
        <p:nvPicPr>
          <p:cNvPr id="11273" name="Picture 9"/>
          <p:cNvPicPr>
            <a:picLocks noChangeAspect="1" noChangeArrowheads="1"/>
          </p:cNvPicPr>
          <p:nvPr/>
        </p:nvPicPr>
        <p:blipFill>
          <a:blip r:embed="rId6" cstate="print"/>
          <a:srcRect/>
          <a:stretch>
            <a:fillRect/>
          </a:stretch>
        </p:blipFill>
        <p:spPr bwMode="auto">
          <a:xfrm>
            <a:off x="791840" y="5508029"/>
            <a:ext cx="5807869" cy="871538"/>
          </a:xfrm>
          <a:prstGeom prst="rect">
            <a:avLst/>
          </a:prstGeom>
          <a:noFill/>
          <a:ln w="9525">
            <a:noFill/>
            <a:miter lim="800000"/>
            <a:headEnd/>
            <a:tailEnd/>
          </a:ln>
        </p:spPr>
      </p:pic>
      <p:sp>
        <p:nvSpPr>
          <p:cNvPr id="15" name="テキスト ボックス 14"/>
          <p:cNvSpPr txBox="1"/>
          <p:nvPr/>
        </p:nvSpPr>
        <p:spPr>
          <a:xfrm>
            <a:off x="1079872" y="6372125"/>
            <a:ext cx="7632848" cy="830997"/>
          </a:xfrm>
          <a:prstGeom prst="rect">
            <a:avLst/>
          </a:prstGeom>
          <a:noFill/>
        </p:spPr>
        <p:txBody>
          <a:bodyPr wrap="square" rtlCol="0">
            <a:spAutoFit/>
          </a:bodyPr>
          <a:lstStyle/>
          <a:p>
            <a:r>
              <a:rPr kumimoji="1" lang="en-US" altLang="ja-JP" sz="2400" dirty="0" smtClean="0">
                <a:latin typeface="HGP創英ﾌﾟﾚｾﾞﾝｽEB" pitchFamily="18" charset="-128"/>
                <a:ea typeface="HGP創英ﾌﾟﾚｾﾞﾝｽEB" pitchFamily="18" charset="-128"/>
              </a:rPr>
              <a:t>RH</a:t>
            </a:r>
            <a:r>
              <a:rPr kumimoji="1" lang="ja-JP" altLang="en-US" sz="2400" dirty="0" smtClean="0">
                <a:latin typeface="HGP創英ﾌﾟﾚｾﾞﾝｽEB" pitchFamily="18" charset="-128"/>
                <a:ea typeface="HGP創英ﾌﾟﾚｾﾞﾝｽEB" pitchFamily="18" charset="-128"/>
              </a:rPr>
              <a:t>ニュートリノが</a:t>
            </a:r>
            <a:r>
              <a:rPr lang="ja-JP" altLang="en-US" sz="2400" dirty="0" smtClean="0">
                <a:latin typeface="HGP創英ﾌﾟﾚｾﾞﾝｽEB" pitchFamily="18" charset="-128"/>
                <a:ea typeface="HGP創英ﾌﾟﾚｾﾞﾝｽEB" pitchFamily="18" charset="-128"/>
              </a:rPr>
              <a:t>持つ</a:t>
            </a:r>
            <a:r>
              <a:rPr kumimoji="1" lang="en-US" altLang="ja-JP" sz="2400" dirty="0" err="1" smtClean="0">
                <a:latin typeface="HGP創英ﾌﾟﾚｾﾞﾝｽEB" pitchFamily="18" charset="-128"/>
                <a:ea typeface="HGP創英ﾌﾟﾚｾﾞﾝｽEB" pitchFamily="18" charset="-128"/>
              </a:rPr>
              <a:t>Majorana</a:t>
            </a:r>
            <a:r>
              <a:rPr kumimoji="1" lang="ja-JP" altLang="en-US" sz="2400" dirty="0" smtClean="0">
                <a:latin typeface="HGP創英ﾌﾟﾚｾﾞﾝｽEB" pitchFamily="18" charset="-128"/>
                <a:ea typeface="HGP創英ﾌﾟﾚｾﾞﾝｽEB" pitchFamily="18" charset="-128"/>
              </a:rPr>
              <a:t>位相（</a:t>
            </a:r>
            <a:r>
              <a:rPr kumimoji="1" lang="en-US" altLang="ja-JP" sz="2400" dirty="0" smtClean="0">
                <a:latin typeface="HGP創英ﾌﾟﾚｾﾞﾝｽEB" pitchFamily="18" charset="-128"/>
                <a:ea typeface="HGP創英ﾌﾟﾚｾﾞﾝｽEB" pitchFamily="18" charset="-128"/>
              </a:rPr>
              <a:t>CP</a:t>
            </a:r>
            <a:r>
              <a:rPr kumimoji="1" lang="ja-JP" altLang="en-US" sz="2400" dirty="0" smtClean="0">
                <a:latin typeface="HGP創英ﾌﾟﾚｾﾞﾝｽEB" pitchFamily="18" charset="-128"/>
                <a:ea typeface="HGP創英ﾌﾟﾚｾﾞﾝｽEB" pitchFamily="18" charset="-128"/>
              </a:rPr>
              <a:t>を破る）に依存</a:t>
            </a:r>
            <a:endParaRPr kumimoji="1" lang="en-US" altLang="ja-JP" sz="2400" dirty="0" smtClean="0">
              <a:latin typeface="HGP創英ﾌﾟﾚｾﾞﾝｽEB" pitchFamily="18" charset="-128"/>
              <a:ea typeface="HGP創英ﾌﾟﾚｾﾞﾝｽEB" pitchFamily="18" charset="-128"/>
            </a:endParaRPr>
          </a:p>
          <a:p>
            <a:r>
              <a:rPr lang="ja-JP" altLang="en-US" sz="2400" dirty="0" smtClean="0">
                <a:latin typeface="HGP創英ﾌﾟﾚｾﾞﾝｽEB" pitchFamily="18" charset="-128"/>
                <a:ea typeface="HGP創英ﾌﾟﾚｾﾞﾝｽEB" pitchFamily="18" charset="-128"/>
              </a:rPr>
              <a:t>それらしいパラメタで現在のバリオン数を説明できる</a:t>
            </a:r>
            <a:endParaRPr kumimoji="1" lang="ja-JP" altLang="en-US" sz="2400" dirty="0">
              <a:latin typeface="HGP創英ﾌﾟﾚｾﾞﾝｽEB" pitchFamily="18" charset="-128"/>
              <a:ea typeface="HGP創英ﾌﾟﾚｾﾞﾝｽEB" pitchFamily="18"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19832" y="251445"/>
            <a:ext cx="4968552" cy="646331"/>
          </a:xfrm>
          <a:prstGeom prst="rect">
            <a:avLst/>
          </a:prstGeom>
          <a:noFill/>
        </p:spPr>
        <p:txBody>
          <a:bodyPr wrap="square" rtlCol="0">
            <a:spAutoFit/>
          </a:bodyPr>
          <a:lstStyle/>
          <a:p>
            <a:r>
              <a:rPr lang="ja-JP" altLang="en-US" sz="3600" dirty="0" smtClean="0">
                <a:latin typeface="HGP創英角ｺﾞｼｯｸUB" pitchFamily="50" charset="-128"/>
                <a:ea typeface="HGP創英角ｺﾞｼｯｸUB" pitchFamily="50" charset="-128"/>
              </a:rPr>
              <a:t>模型作り</a:t>
            </a:r>
            <a:endParaRPr kumimoji="1" lang="ja-JP" altLang="en-US" sz="3600" dirty="0">
              <a:latin typeface="HGP創英角ｺﾞｼｯｸUB" pitchFamily="50" charset="-128"/>
              <a:ea typeface="HGP創英角ｺﾞｼｯｸUB" pitchFamily="50" charset="-128"/>
            </a:endParaRPr>
          </a:p>
        </p:txBody>
      </p:sp>
      <p:sp>
        <p:nvSpPr>
          <p:cNvPr id="3" name="円/楕円 2"/>
          <p:cNvSpPr/>
          <p:nvPr/>
        </p:nvSpPr>
        <p:spPr>
          <a:xfrm>
            <a:off x="287784" y="467469"/>
            <a:ext cx="288032"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431800" y="899517"/>
            <a:ext cx="9217024" cy="461665"/>
          </a:xfrm>
          <a:prstGeom prst="rect">
            <a:avLst/>
          </a:prstGeom>
          <a:noFill/>
        </p:spPr>
        <p:txBody>
          <a:bodyPr wrap="square" rtlCol="0">
            <a:spAutoFit/>
          </a:bodyPr>
          <a:lstStyle/>
          <a:p>
            <a:r>
              <a:rPr kumimoji="1" lang="ja-JP" altLang="en-US" sz="2400" dirty="0" smtClean="0">
                <a:latin typeface="HGPｺﾞｼｯｸM" pitchFamily="50" charset="-128"/>
                <a:ea typeface="HGPｺﾞｼｯｸM" pitchFamily="50" charset="-128"/>
              </a:rPr>
              <a:t>クオーク</a:t>
            </a:r>
            <a:r>
              <a:rPr kumimoji="1" lang="en-US" altLang="ja-JP" sz="2400" dirty="0" smtClean="0">
                <a:latin typeface="HGPｺﾞｼｯｸM" pitchFamily="50" charset="-128"/>
                <a:ea typeface="HGPｺﾞｼｯｸM" pitchFamily="50" charset="-128"/>
              </a:rPr>
              <a:t>/</a:t>
            </a:r>
            <a:r>
              <a:rPr kumimoji="1" lang="ja-JP" altLang="en-US" sz="2400" dirty="0" smtClean="0">
                <a:latin typeface="HGPｺﾞｼｯｸM" pitchFamily="50" charset="-128"/>
                <a:ea typeface="HGPｺﾞｼｯｸM" pitchFamily="50" charset="-128"/>
              </a:rPr>
              <a:t>レプトンともに世代の構造が出そろった。</a:t>
            </a:r>
            <a:endParaRPr kumimoji="1" lang="en-US" altLang="ja-JP" sz="2400" dirty="0" smtClean="0">
              <a:latin typeface="HGPｺﾞｼｯｸM" pitchFamily="50" charset="-128"/>
              <a:ea typeface="HGPｺﾞｼｯｸM" pitchFamily="50" charset="-128"/>
            </a:endParaRPr>
          </a:p>
        </p:txBody>
      </p:sp>
      <p:sp>
        <p:nvSpPr>
          <p:cNvPr id="5" name="テキスト ボックス 4"/>
          <p:cNvSpPr txBox="1"/>
          <p:nvPr/>
        </p:nvSpPr>
        <p:spPr>
          <a:xfrm>
            <a:off x="2159992" y="1547589"/>
            <a:ext cx="5832648" cy="830997"/>
          </a:xfrm>
          <a:prstGeom prst="rect">
            <a:avLst/>
          </a:prstGeom>
          <a:noFill/>
        </p:spPr>
        <p:txBody>
          <a:bodyPr wrap="square" rtlCol="0">
            <a:spAutoFit/>
          </a:bodyPr>
          <a:lstStyle/>
          <a:p>
            <a:r>
              <a:rPr lang="ja-JP" altLang="en-US" sz="2400" dirty="0" smtClean="0">
                <a:latin typeface="HGP創英ﾌﾟﾚｾﾞﾝｽEB" pitchFamily="18" charset="-128"/>
                <a:ea typeface="HGP創英ﾌﾟﾚｾﾞﾝｽEB" pitchFamily="18" charset="-128"/>
              </a:rPr>
              <a:t>構造を「説明」したい。</a:t>
            </a:r>
            <a:endParaRPr lang="en-US" altLang="ja-JP" sz="2400" dirty="0" smtClean="0">
              <a:latin typeface="HGP創英ﾌﾟﾚｾﾞﾝｽEB" pitchFamily="18" charset="-128"/>
              <a:ea typeface="HGP創英ﾌﾟﾚｾﾞﾝｽEB" pitchFamily="18" charset="-128"/>
            </a:endParaRPr>
          </a:p>
          <a:p>
            <a:r>
              <a:rPr lang="ja-JP" altLang="en-US" sz="2400" dirty="0" smtClean="0">
                <a:latin typeface="HGP創英ﾌﾟﾚｾﾞﾝｽEB" pitchFamily="18" charset="-128"/>
                <a:ea typeface="HGP創英ﾌﾟﾚｾﾞﾝｽEB" pitchFamily="18" charset="-128"/>
              </a:rPr>
              <a:t>＝世代を特徴付ける対称性を考える</a:t>
            </a:r>
            <a:endParaRPr kumimoji="1" lang="ja-JP" altLang="en-US" sz="2400" dirty="0">
              <a:latin typeface="HGP創英ﾌﾟﾚｾﾞﾝｽEB" pitchFamily="18" charset="-128"/>
              <a:ea typeface="HGP創英ﾌﾟﾚｾﾞﾝｽEB" pitchFamily="18" charset="-128"/>
            </a:endParaRPr>
          </a:p>
        </p:txBody>
      </p:sp>
      <p:sp>
        <p:nvSpPr>
          <p:cNvPr id="6" name="テキスト ボックス 5"/>
          <p:cNvSpPr txBox="1"/>
          <p:nvPr/>
        </p:nvSpPr>
        <p:spPr>
          <a:xfrm>
            <a:off x="215776" y="2771725"/>
            <a:ext cx="1368152" cy="461665"/>
          </a:xfrm>
          <a:prstGeom prst="rect">
            <a:avLst/>
          </a:prstGeom>
          <a:noFill/>
        </p:spPr>
        <p:txBody>
          <a:bodyPr wrap="square" rtlCol="0">
            <a:spAutoFit/>
          </a:bodyPr>
          <a:lstStyle/>
          <a:p>
            <a:r>
              <a:rPr kumimoji="1" lang="ja-JP" altLang="en-US" sz="2400" dirty="0" smtClean="0">
                <a:latin typeface="HGP創英角ｺﾞｼｯｸUB" pitchFamily="50" charset="-128"/>
                <a:ea typeface="HGP創英角ｺﾞｼｯｸUB" pitchFamily="50" charset="-128"/>
              </a:rPr>
              <a:t>ただし、</a:t>
            </a:r>
            <a:endParaRPr kumimoji="1" lang="ja-JP" altLang="en-US" sz="2400" dirty="0">
              <a:latin typeface="HGP創英角ｺﾞｼｯｸUB" pitchFamily="50" charset="-128"/>
              <a:ea typeface="HGP創英角ｺﾞｼｯｸUB" pitchFamily="50" charset="-128"/>
            </a:endParaRPr>
          </a:p>
        </p:txBody>
      </p:sp>
      <p:sp>
        <p:nvSpPr>
          <p:cNvPr id="7" name="テキスト ボックス 6"/>
          <p:cNvSpPr txBox="1"/>
          <p:nvPr/>
        </p:nvSpPr>
        <p:spPr>
          <a:xfrm>
            <a:off x="503808" y="3275781"/>
            <a:ext cx="9217024" cy="830997"/>
          </a:xfrm>
          <a:prstGeom prst="rect">
            <a:avLst/>
          </a:prstGeom>
          <a:noFill/>
        </p:spPr>
        <p:txBody>
          <a:bodyPr wrap="square" rtlCol="0">
            <a:spAutoFit/>
          </a:bodyPr>
          <a:lstStyle/>
          <a:p>
            <a:r>
              <a:rPr lang="ja-JP" altLang="en-US" sz="2400" dirty="0" smtClean="0">
                <a:latin typeface="HGPｺﾞｼｯｸM" pitchFamily="50" charset="-128"/>
                <a:ea typeface="HGPｺﾞｼｯｸM" pitchFamily="50" charset="-128"/>
              </a:rPr>
              <a:t>世代ごとの質量構造が、全く違う</a:t>
            </a:r>
            <a:endParaRPr lang="en-US" altLang="ja-JP" sz="2400" dirty="0" smtClean="0">
              <a:latin typeface="HGPｺﾞｼｯｸM" pitchFamily="50" charset="-128"/>
              <a:ea typeface="HGPｺﾞｼｯｸM" pitchFamily="50" charset="-128"/>
            </a:endParaRPr>
          </a:p>
          <a:p>
            <a:r>
              <a:rPr kumimoji="1" lang="ja-JP" altLang="en-US" sz="2400" dirty="0" smtClean="0">
                <a:latin typeface="HGPｺﾞｼｯｸM" pitchFamily="50" charset="-128"/>
                <a:ea typeface="HGPｺﾞｼｯｸM" pitchFamily="50" charset="-128"/>
              </a:rPr>
              <a:t>クオークとレプトンで世代の混合の仕方が全く違う</a:t>
            </a:r>
            <a:endParaRPr kumimoji="1" lang="ja-JP" altLang="en-US" sz="2400" dirty="0">
              <a:latin typeface="HGPｺﾞｼｯｸM" pitchFamily="50" charset="-128"/>
              <a:ea typeface="HGPｺﾞｼｯｸM" pitchFamily="50" charset="-128"/>
            </a:endParaRPr>
          </a:p>
        </p:txBody>
      </p:sp>
      <p:sp>
        <p:nvSpPr>
          <p:cNvPr id="8" name="右矢印 7"/>
          <p:cNvSpPr/>
          <p:nvPr/>
        </p:nvSpPr>
        <p:spPr>
          <a:xfrm>
            <a:off x="791840" y="1763613"/>
            <a:ext cx="100811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287784" y="4643933"/>
            <a:ext cx="9576816" cy="461665"/>
          </a:xfrm>
          <a:prstGeom prst="rect">
            <a:avLst/>
          </a:prstGeom>
          <a:noFill/>
        </p:spPr>
        <p:txBody>
          <a:bodyPr wrap="square" rtlCol="0">
            <a:spAutoFit/>
          </a:bodyPr>
          <a:lstStyle/>
          <a:p>
            <a:r>
              <a:rPr kumimoji="1" lang="ja-JP" altLang="en-US" sz="2400" dirty="0" smtClean="0">
                <a:latin typeface="HGPｺﾞｼｯｸM" pitchFamily="50" charset="-128"/>
                <a:ea typeface="HGPｺﾞｼｯｸM" pitchFamily="50" charset="-128"/>
              </a:rPr>
              <a:t>単純な</a:t>
            </a:r>
            <a:r>
              <a:rPr kumimoji="1" lang="en-US" altLang="ja-JP" sz="2400" dirty="0" smtClean="0">
                <a:latin typeface="HGPｺﾞｼｯｸM" pitchFamily="50" charset="-128"/>
                <a:ea typeface="HGPｺﾞｼｯｸM" pitchFamily="50" charset="-128"/>
              </a:rPr>
              <a:t>SO(10)</a:t>
            </a:r>
            <a:r>
              <a:rPr kumimoji="1" lang="ja-JP" altLang="en-US" sz="2400" dirty="0" smtClean="0">
                <a:latin typeface="HGPｺﾞｼｯｸM" pitchFamily="50" charset="-128"/>
                <a:ea typeface="HGPｺﾞｼｯｸM" pitchFamily="50" charset="-128"/>
              </a:rPr>
              <a:t>模型のような、一世代を単純に統一した模型は成立しない</a:t>
            </a:r>
            <a:endParaRPr kumimoji="1" lang="ja-JP" altLang="en-US" sz="2400" dirty="0">
              <a:latin typeface="HGPｺﾞｼｯｸM" pitchFamily="50" charset="-128"/>
              <a:ea typeface="HGPｺﾞｼｯｸM" pitchFamily="50" charset="-128"/>
            </a:endParaRPr>
          </a:p>
        </p:txBody>
      </p:sp>
      <p:sp>
        <p:nvSpPr>
          <p:cNvPr id="10" name="右矢印 9"/>
          <p:cNvSpPr/>
          <p:nvPr/>
        </p:nvSpPr>
        <p:spPr>
          <a:xfrm rot="5400000">
            <a:off x="3294180" y="4157817"/>
            <a:ext cx="432048" cy="3961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503808" y="5147989"/>
            <a:ext cx="5112568" cy="338554"/>
          </a:xfrm>
          <a:prstGeom prst="rect">
            <a:avLst/>
          </a:prstGeom>
          <a:noFill/>
        </p:spPr>
        <p:txBody>
          <a:bodyPr wrap="square" rtlCol="0">
            <a:spAutoFit/>
          </a:bodyPr>
          <a:lstStyle/>
          <a:p>
            <a:r>
              <a:rPr kumimoji="1" lang="ja-JP" altLang="en-US" sz="1600" dirty="0" smtClean="0">
                <a:solidFill>
                  <a:schemeClr val="accent6">
                    <a:lumMod val="50000"/>
                  </a:schemeClr>
                </a:solidFill>
                <a:latin typeface="HG創英ﾌﾟﾚｾﾞﾝｽEB" pitchFamily="17" charset="-128"/>
                <a:ea typeface="HG創英ﾌﾟﾚｾﾞﾝｽEB" pitchFamily="17" charset="-128"/>
              </a:rPr>
              <a:t>せっかく</a:t>
            </a:r>
            <a:r>
              <a:rPr kumimoji="1" lang="en-US" altLang="ja-JP" sz="1600" dirty="0" smtClean="0">
                <a:solidFill>
                  <a:schemeClr val="accent6">
                    <a:lumMod val="50000"/>
                  </a:schemeClr>
                </a:solidFill>
                <a:latin typeface="HG創英ﾌﾟﾚｾﾞﾝｽEB" pitchFamily="17" charset="-128"/>
                <a:ea typeface="HG創英ﾌﾟﾚｾﾞﾝｽEB" pitchFamily="17" charset="-128"/>
              </a:rPr>
              <a:t>RH</a:t>
            </a:r>
            <a:r>
              <a:rPr kumimoji="1" lang="ja-JP" altLang="en-US" sz="1600" dirty="0" smtClean="0">
                <a:solidFill>
                  <a:schemeClr val="accent6">
                    <a:lumMod val="50000"/>
                  </a:schemeClr>
                </a:solidFill>
                <a:latin typeface="HG創英ﾌﾟﾚｾﾞﾝｽEB" pitchFamily="17" charset="-128"/>
                <a:ea typeface="HG創英ﾌﾟﾚｾﾞﾝｽEB" pitchFamily="17" charset="-128"/>
              </a:rPr>
              <a:t>ニュートリノを導入したのに</a:t>
            </a:r>
            <a:endParaRPr kumimoji="1" lang="ja-JP" altLang="en-US" sz="1600" dirty="0">
              <a:solidFill>
                <a:schemeClr val="accent6">
                  <a:lumMod val="50000"/>
                </a:schemeClr>
              </a:solidFill>
              <a:latin typeface="HG創英ﾌﾟﾚｾﾞﾝｽEB" pitchFamily="17" charset="-128"/>
              <a:ea typeface="HG創英ﾌﾟﾚｾﾞﾝｽEB" pitchFamily="17" charset="-128"/>
            </a:endParaRPr>
          </a:p>
        </p:txBody>
      </p:sp>
      <p:sp>
        <p:nvSpPr>
          <p:cNvPr id="12" name="テキスト ボックス 11"/>
          <p:cNvSpPr txBox="1"/>
          <p:nvPr/>
        </p:nvSpPr>
        <p:spPr>
          <a:xfrm>
            <a:off x="359792" y="5652045"/>
            <a:ext cx="9217024" cy="461665"/>
          </a:xfrm>
          <a:prstGeom prst="rect">
            <a:avLst/>
          </a:prstGeom>
          <a:noFill/>
        </p:spPr>
        <p:txBody>
          <a:bodyPr wrap="square" rtlCol="0">
            <a:spAutoFit/>
          </a:bodyPr>
          <a:lstStyle/>
          <a:p>
            <a:r>
              <a:rPr kumimoji="1" lang="en-US" altLang="ja-JP" sz="2400" dirty="0" smtClean="0">
                <a:latin typeface="HGPｺﾞｼｯｸM" pitchFamily="50" charset="-128"/>
                <a:ea typeface="HGPｺﾞｼｯｸM" pitchFamily="50" charset="-128"/>
              </a:rPr>
              <a:t>SU(5)</a:t>
            </a:r>
            <a:r>
              <a:rPr kumimoji="1" lang="ja-JP" altLang="en-US" sz="2400" dirty="0" smtClean="0">
                <a:latin typeface="HGPｺﾞｼｯｸM" pitchFamily="50" charset="-128"/>
                <a:ea typeface="HGPｺﾞｼｯｸM" pitchFamily="50" charset="-128"/>
              </a:rPr>
              <a:t>は成立する</a:t>
            </a:r>
            <a:endParaRPr kumimoji="1" lang="ja-JP" altLang="en-US" sz="2400" dirty="0">
              <a:latin typeface="HGPｺﾞｼｯｸM" pitchFamily="50" charset="-128"/>
              <a:ea typeface="HGPｺﾞｼｯｸM" pitchFamily="50" charset="-128"/>
            </a:endParaRPr>
          </a:p>
        </p:txBody>
      </p:sp>
      <p:sp>
        <p:nvSpPr>
          <p:cNvPr id="13" name="テキスト ボックス 12"/>
          <p:cNvSpPr txBox="1"/>
          <p:nvPr/>
        </p:nvSpPr>
        <p:spPr>
          <a:xfrm>
            <a:off x="2015976" y="6084093"/>
            <a:ext cx="7704856" cy="830997"/>
          </a:xfrm>
          <a:prstGeom prst="rect">
            <a:avLst/>
          </a:prstGeom>
          <a:noFill/>
        </p:spPr>
        <p:txBody>
          <a:bodyPr wrap="square" rtlCol="0">
            <a:spAutoFit/>
          </a:bodyPr>
          <a:lstStyle/>
          <a:p>
            <a:r>
              <a:rPr kumimoji="1" lang="ja-JP" altLang="en-US" sz="2400" dirty="0" smtClean="0">
                <a:latin typeface="HGP平成角ｺﾞｼｯｸ体W5" pitchFamily="50" charset="-128"/>
                <a:ea typeface="HGP平成角ｺﾞｼｯｸ体W5" pitchFamily="50" charset="-128"/>
              </a:rPr>
              <a:t>クオーク二重項とレプトン二重項は別の</a:t>
            </a:r>
            <a:r>
              <a:rPr kumimoji="1" lang="en-US" altLang="ja-JP" sz="2400" dirty="0" smtClean="0">
                <a:latin typeface="HGP平成角ｺﾞｼｯｸ体W5" pitchFamily="50" charset="-128"/>
                <a:ea typeface="HGP平成角ｺﾞｼｯｸ体W5" pitchFamily="50" charset="-128"/>
              </a:rPr>
              <a:t>SU(5)</a:t>
            </a:r>
            <a:r>
              <a:rPr kumimoji="1" lang="ja-JP" altLang="en-US" sz="2400" dirty="0" smtClean="0">
                <a:latin typeface="HGP平成角ｺﾞｼｯｸ体W5" pitchFamily="50" charset="-128"/>
                <a:ea typeface="HGP平成角ｺﾞｼｯｸ体W5" pitchFamily="50" charset="-128"/>
              </a:rPr>
              <a:t>多重項に入る</a:t>
            </a:r>
            <a:endParaRPr kumimoji="1" lang="en-US" altLang="ja-JP" sz="2400" dirty="0" smtClean="0">
              <a:latin typeface="HGP平成角ｺﾞｼｯｸ体W5" pitchFamily="50" charset="-128"/>
              <a:ea typeface="HGP平成角ｺﾞｼｯｸ体W5" pitchFamily="50" charset="-128"/>
            </a:endParaRPr>
          </a:p>
          <a:p>
            <a:r>
              <a:rPr lang="ja-JP" altLang="en-US" sz="2400" dirty="0" smtClean="0">
                <a:latin typeface="HGP平成角ｺﾞｼｯｸ体W5" pitchFamily="50" charset="-128"/>
                <a:ea typeface="HGP平成角ｺﾞｼｯｸ体W5" pitchFamily="50" charset="-128"/>
              </a:rPr>
              <a:t>　　　世代の混合の由来は別</a:t>
            </a:r>
            <a:endParaRPr kumimoji="1" lang="ja-JP" altLang="en-US" sz="2400" dirty="0">
              <a:latin typeface="HGP平成角ｺﾞｼｯｸ体W5" pitchFamily="50" charset="-128"/>
              <a:ea typeface="HGP平成角ｺﾞｼｯｸ体W5" pitchFamily="50" charset="-128"/>
            </a:endParaRPr>
          </a:p>
        </p:txBody>
      </p:sp>
      <p:sp>
        <p:nvSpPr>
          <p:cNvPr id="14" name="右矢印 13"/>
          <p:cNvSpPr/>
          <p:nvPr/>
        </p:nvSpPr>
        <p:spPr>
          <a:xfrm>
            <a:off x="1151880" y="6516141"/>
            <a:ext cx="72008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727944" y="323453"/>
            <a:ext cx="6552728" cy="461665"/>
          </a:xfrm>
          <a:prstGeom prst="rect">
            <a:avLst/>
          </a:prstGeom>
          <a:noFill/>
        </p:spPr>
        <p:txBody>
          <a:bodyPr wrap="square" rtlCol="0">
            <a:spAutoFit/>
          </a:bodyPr>
          <a:lstStyle/>
          <a:p>
            <a:r>
              <a:rPr lang="ja-JP" altLang="en-US" sz="2400" dirty="0" smtClean="0">
                <a:latin typeface="HGP創英ﾌﾟﾚｾﾞﾝｽEB" pitchFamily="18" charset="-128"/>
                <a:ea typeface="HGP創英ﾌﾟﾚｾﾞﾝｽEB" pitchFamily="18" charset="-128"/>
              </a:rPr>
              <a:t>質量と混合角の関係に、階層性に注目</a:t>
            </a:r>
            <a:endParaRPr kumimoji="1" lang="en-US" altLang="ja-JP" sz="2400" dirty="0" smtClean="0">
              <a:latin typeface="HGP創英ﾌﾟﾚｾﾞﾝｽEB" pitchFamily="18" charset="-128"/>
              <a:ea typeface="HGP創英ﾌﾟﾚｾﾞﾝｽEB" pitchFamily="18" charset="-128"/>
            </a:endParaRPr>
          </a:p>
        </p:txBody>
      </p:sp>
      <p:sp>
        <p:nvSpPr>
          <p:cNvPr id="6" name="テキスト ボックス 5"/>
          <p:cNvSpPr txBox="1"/>
          <p:nvPr/>
        </p:nvSpPr>
        <p:spPr>
          <a:xfrm>
            <a:off x="5040312" y="971525"/>
            <a:ext cx="2160240" cy="461665"/>
          </a:xfrm>
          <a:prstGeom prst="rect">
            <a:avLst/>
          </a:prstGeom>
          <a:noFill/>
        </p:spPr>
        <p:txBody>
          <a:bodyPr wrap="square" rtlCol="0">
            <a:spAutoFit/>
          </a:bodyPr>
          <a:lstStyle/>
          <a:p>
            <a:r>
              <a:rPr lang="en-US" altLang="ja-JP" sz="2400" dirty="0" err="1" smtClean="0">
                <a:latin typeface="HGP創英角ｺﾞｼｯｸUB" pitchFamily="50" charset="-128"/>
                <a:ea typeface="HGP創英角ｺﾞｼｯｸUB" pitchFamily="50" charset="-128"/>
              </a:rPr>
              <a:t>Cabbibo</a:t>
            </a:r>
            <a:r>
              <a:rPr lang="ja-JP" altLang="en-US" sz="2400" dirty="0" smtClean="0">
                <a:latin typeface="HGP創英角ｺﾞｼｯｸUB" pitchFamily="50" charset="-128"/>
                <a:ea typeface="HGP創英角ｺﾞｼｯｸUB" pitchFamily="50" charset="-128"/>
              </a:rPr>
              <a:t>角</a:t>
            </a:r>
            <a:endParaRPr kumimoji="1" lang="ja-JP" altLang="en-US" sz="2400" dirty="0">
              <a:latin typeface="HGP創英角ｺﾞｼｯｸUB" pitchFamily="50" charset="-128"/>
              <a:ea typeface="HGP創英角ｺﾞｼｯｸUB" pitchFamily="50" charset="-128"/>
            </a:endParaRPr>
          </a:p>
        </p:txBody>
      </p:sp>
      <p:sp>
        <p:nvSpPr>
          <p:cNvPr id="7" name="テキスト ボックス 6"/>
          <p:cNvSpPr txBox="1"/>
          <p:nvPr/>
        </p:nvSpPr>
        <p:spPr>
          <a:xfrm>
            <a:off x="1727944" y="3347789"/>
            <a:ext cx="2808312" cy="461665"/>
          </a:xfrm>
          <a:prstGeom prst="rect">
            <a:avLst/>
          </a:prstGeom>
          <a:noFill/>
        </p:spPr>
        <p:txBody>
          <a:bodyPr wrap="square" rtlCol="0">
            <a:spAutoFit/>
          </a:bodyPr>
          <a:lstStyle/>
          <a:p>
            <a:r>
              <a:rPr lang="en-US" altLang="ja-JP" sz="2400" dirty="0" smtClean="0">
                <a:latin typeface="HGP創英角ｺﾞｼｯｸUB" pitchFamily="50" charset="-128"/>
                <a:ea typeface="HGP創英角ｺﾞｼｯｸUB" pitchFamily="50" charset="-128"/>
              </a:rPr>
              <a:t>Frog</a:t>
            </a:r>
            <a:r>
              <a:rPr lang="ja-JP" altLang="en-US" sz="2400" dirty="0" err="1" smtClean="0">
                <a:latin typeface="HGP創英角ｺﾞｼｯｸUB" pitchFamily="50" charset="-128"/>
                <a:ea typeface="HGP創英角ｺﾞｼｯｸUB" pitchFamily="50" charset="-128"/>
              </a:rPr>
              <a:t>ｇ</a:t>
            </a:r>
            <a:r>
              <a:rPr lang="en-US" altLang="ja-JP" sz="2400" dirty="0" err="1" smtClean="0">
                <a:latin typeface="HGP創英角ｺﾞｼｯｸUB" pitchFamily="50" charset="-128"/>
                <a:ea typeface="HGP創英角ｺﾞｼｯｸUB" pitchFamily="50" charset="-128"/>
              </a:rPr>
              <a:t>att</a:t>
            </a:r>
            <a:r>
              <a:rPr lang="en-US" altLang="ja-JP" sz="2400" dirty="0" smtClean="0">
                <a:latin typeface="HGP創英角ｺﾞｼｯｸUB" pitchFamily="50" charset="-128"/>
                <a:ea typeface="HGP創英角ｺﾞｼｯｸUB" pitchFamily="50" charset="-128"/>
              </a:rPr>
              <a:t>-Nielsen</a:t>
            </a:r>
          </a:p>
        </p:txBody>
      </p:sp>
      <p:sp>
        <p:nvSpPr>
          <p:cNvPr id="11" name="テキスト ボックス 10"/>
          <p:cNvSpPr txBox="1"/>
          <p:nvPr/>
        </p:nvSpPr>
        <p:spPr>
          <a:xfrm>
            <a:off x="4536256" y="3419797"/>
            <a:ext cx="5112568" cy="400110"/>
          </a:xfrm>
          <a:prstGeom prst="rect">
            <a:avLst/>
          </a:prstGeom>
          <a:noFill/>
        </p:spPr>
        <p:txBody>
          <a:bodyPr wrap="square" rtlCol="0">
            <a:spAutoFit/>
          </a:bodyPr>
          <a:lstStyle/>
          <a:p>
            <a:r>
              <a:rPr lang="en-US" altLang="ja-JP" sz="2000" dirty="0" smtClean="0">
                <a:solidFill>
                  <a:schemeClr val="accent6">
                    <a:lumMod val="50000"/>
                  </a:schemeClr>
                </a:solidFill>
                <a:latin typeface="HG創英ﾌﾟﾚｾﾞﾝｽEB" pitchFamily="17" charset="-128"/>
                <a:ea typeface="HG創英ﾌﾟﾚｾﾞﾝｽEB" pitchFamily="17" charset="-128"/>
              </a:rPr>
              <a:t>mini</a:t>
            </a:r>
            <a:r>
              <a:rPr lang="ja-JP" altLang="en-US" sz="2000" dirty="0" smtClean="0">
                <a:solidFill>
                  <a:schemeClr val="accent6">
                    <a:lumMod val="50000"/>
                  </a:schemeClr>
                </a:solidFill>
                <a:latin typeface="HG創英ﾌﾟﾚｾﾞﾝｽEB" pitchFamily="17" charset="-128"/>
                <a:ea typeface="HG創英ﾌﾟﾚｾﾞﾝｽEB" pitchFamily="17" charset="-128"/>
              </a:rPr>
              <a:t> </a:t>
            </a:r>
            <a:r>
              <a:rPr lang="en-US" altLang="ja-JP" sz="2000" dirty="0" smtClean="0">
                <a:solidFill>
                  <a:schemeClr val="accent6">
                    <a:lumMod val="50000"/>
                  </a:schemeClr>
                </a:solidFill>
                <a:latin typeface="HG創英ﾌﾟﾚｾﾞﾝｽEB" pitchFamily="17" charset="-128"/>
                <a:ea typeface="HG創英ﾌﾟﾚｾﾞﾝｽEB" pitchFamily="17" charset="-128"/>
              </a:rPr>
              <a:t>seesaw</a:t>
            </a:r>
            <a:endParaRPr kumimoji="1" lang="ja-JP" altLang="en-US" sz="2000" dirty="0">
              <a:solidFill>
                <a:schemeClr val="accent6">
                  <a:lumMod val="50000"/>
                </a:schemeClr>
              </a:solidFill>
              <a:latin typeface="HG創英ﾌﾟﾚｾﾞﾝｽEB" pitchFamily="17" charset="-128"/>
              <a:ea typeface="HG創英ﾌﾟﾚｾﾞﾝｽEB" pitchFamily="17" charset="-128"/>
            </a:endParaRPr>
          </a:p>
        </p:txBody>
      </p:sp>
      <p:sp>
        <p:nvSpPr>
          <p:cNvPr id="13" name="テキスト ボックス 12"/>
          <p:cNvSpPr txBox="1"/>
          <p:nvPr/>
        </p:nvSpPr>
        <p:spPr>
          <a:xfrm>
            <a:off x="1007864" y="6012085"/>
            <a:ext cx="7704856" cy="461665"/>
          </a:xfrm>
          <a:prstGeom prst="rect">
            <a:avLst/>
          </a:prstGeom>
          <a:noFill/>
        </p:spPr>
        <p:txBody>
          <a:bodyPr wrap="square" rtlCol="0">
            <a:spAutoFit/>
          </a:bodyPr>
          <a:lstStyle/>
          <a:p>
            <a:r>
              <a:rPr lang="ja-JP" altLang="en-US" sz="2400" dirty="0" smtClean="0">
                <a:latin typeface="HGP平成角ｺﾞｼｯｸ体W5" pitchFamily="50" charset="-128"/>
                <a:ea typeface="HGP平成角ｺﾞｼｯｸ体W5" pitchFamily="50" charset="-128"/>
              </a:rPr>
              <a:t>質量階層性の源であるとともに混合角の小ささの源</a:t>
            </a:r>
            <a:endParaRPr kumimoji="1" lang="ja-JP" altLang="en-US" sz="2400" dirty="0">
              <a:latin typeface="HGP平成角ｺﾞｼｯｸ体W5" pitchFamily="50" charset="-128"/>
              <a:ea typeface="HGP平成角ｺﾞｼｯｸ体W5" pitchFamily="50" charset="-128"/>
            </a:endParaRPr>
          </a:p>
        </p:txBody>
      </p:sp>
      <p:sp>
        <p:nvSpPr>
          <p:cNvPr id="15" name="テキスト ボックス 14"/>
          <p:cNvSpPr txBox="1"/>
          <p:nvPr/>
        </p:nvSpPr>
        <p:spPr>
          <a:xfrm>
            <a:off x="287784" y="323453"/>
            <a:ext cx="1368152" cy="461665"/>
          </a:xfrm>
          <a:prstGeom prst="rect">
            <a:avLst/>
          </a:prstGeom>
          <a:noFill/>
        </p:spPr>
        <p:txBody>
          <a:bodyPr wrap="square" rtlCol="0">
            <a:spAutoFit/>
          </a:bodyPr>
          <a:lstStyle/>
          <a:p>
            <a:r>
              <a:rPr lang="ja-JP" altLang="en-US" sz="2400" dirty="0" smtClean="0">
                <a:solidFill>
                  <a:srgbClr val="FF0000"/>
                </a:solidFill>
                <a:latin typeface="HGP創英角ｺﾞｼｯｸUB" pitchFamily="50" charset="-128"/>
                <a:ea typeface="HGP創英角ｺﾞｼｯｸUB" pitchFamily="50" charset="-128"/>
              </a:rPr>
              <a:t>考え方１</a:t>
            </a:r>
            <a:endParaRPr kumimoji="1" lang="ja-JP" altLang="en-US" sz="2400" dirty="0">
              <a:solidFill>
                <a:srgbClr val="FF0000"/>
              </a:solidFill>
              <a:latin typeface="HGP創英角ｺﾞｼｯｸUB" pitchFamily="50" charset="-128"/>
              <a:ea typeface="HGP創英角ｺﾞｼｯｸUB" pitchFamily="50" charset="-128"/>
            </a:endParaRPr>
          </a:p>
        </p:txBody>
      </p:sp>
      <p:pic>
        <p:nvPicPr>
          <p:cNvPr id="21" name="図 20" descr="texclip20120303165655.png"/>
          <p:cNvPicPr>
            <a:picLocks noChangeAspect="1"/>
          </p:cNvPicPr>
          <p:nvPr/>
        </p:nvPicPr>
        <p:blipFill>
          <a:blip r:embed="rId2" cstate="print"/>
          <a:stretch>
            <a:fillRect/>
          </a:stretch>
        </p:blipFill>
        <p:spPr>
          <a:xfrm>
            <a:off x="1655936" y="899517"/>
            <a:ext cx="2736304" cy="663595"/>
          </a:xfrm>
          <a:prstGeom prst="rect">
            <a:avLst/>
          </a:prstGeom>
        </p:spPr>
      </p:pic>
      <p:sp>
        <p:nvSpPr>
          <p:cNvPr id="22" name="テキスト ボックス 21"/>
          <p:cNvSpPr txBox="1"/>
          <p:nvPr/>
        </p:nvSpPr>
        <p:spPr>
          <a:xfrm>
            <a:off x="1511920" y="1763613"/>
            <a:ext cx="1440160" cy="461665"/>
          </a:xfrm>
          <a:prstGeom prst="rect">
            <a:avLst/>
          </a:prstGeom>
          <a:noFill/>
        </p:spPr>
        <p:txBody>
          <a:bodyPr wrap="square" rtlCol="0">
            <a:spAutoFit/>
          </a:bodyPr>
          <a:lstStyle/>
          <a:p>
            <a:r>
              <a:rPr lang="ja-JP" altLang="en-US" sz="2400" dirty="0" smtClean="0">
                <a:latin typeface="HGP創英ﾌﾟﾚｾﾞﾝｽEB" pitchFamily="18" charset="-128"/>
                <a:ea typeface="HGP創英ﾌﾟﾚｾﾞﾝｽEB" pitchFamily="18" charset="-128"/>
              </a:rPr>
              <a:t>質量比</a:t>
            </a:r>
            <a:endParaRPr kumimoji="1" lang="en-US" altLang="ja-JP" sz="2400" dirty="0" smtClean="0">
              <a:latin typeface="HGP創英ﾌﾟﾚｾﾞﾝｽEB" pitchFamily="18" charset="-128"/>
              <a:ea typeface="HGP創英ﾌﾟﾚｾﾞﾝｽEB" pitchFamily="18" charset="-128"/>
            </a:endParaRPr>
          </a:p>
        </p:txBody>
      </p:sp>
      <p:pic>
        <p:nvPicPr>
          <p:cNvPr id="24" name="図 23" descr="texclip20120303170546.png"/>
          <p:cNvPicPr>
            <a:picLocks noChangeAspect="1"/>
          </p:cNvPicPr>
          <p:nvPr/>
        </p:nvPicPr>
        <p:blipFill>
          <a:blip r:embed="rId3" cstate="print"/>
          <a:stretch>
            <a:fillRect/>
          </a:stretch>
        </p:blipFill>
        <p:spPr>
          <a:xfrm>
            <a:off x="1943968" y="2339677"/>
            <a:ext cx="4238625" cy="409575"/>
          </a:xfrm>
          <a:prstGeom prst="rect">
            <a:avLst/>
          </a:prstGeom>
        </p:spPr>
      </p:pic>
      <p:pic>
        <p:nvPicPr>
          <p:cNvPr id="25" name="図 24" descr="texclip20120303170612.png"/>
          <p:cNvPicPr>
            <a:picLocks noChangeAspect="1"/>
          </p:cNvPicPr>
          <p:nvPr/>
        </p:nvPicPr>
        <p:blipFill>
          <a:blip r:embed="rId4" cstate="print"/>
          <a:stretch>
            <a:fillRect/>
          </a:stretch>
        </p:blipFill>
        <p:spPr>
          <a:xfrm>
            <a:off x="1007864" y="2771725"/>
            <a:ext cx="6867525" cy="476250"/>
          </a:xfrm>
          <a:prstGeom prst="rect">
            <a:avLst/>
          </a:prstGeom>
        </p:spPr>
      </p:pic>
      <p:pic>
        <p:nvPicPr>
          <p:cNvPr id="26" name="図 25" descr="texclip20120303170707.png"/>
          <p:cNvPicPr>
            <a:picLocks noChangeAspect="1"/>
          </p:cNvPicPr>
          <p:nvPr/>
        </p:nvPicPr>
        <p:blipFill>
          <a:blip r:embed="rId5" cstate="print"/>
          <a:stretch>
            <a:fillRect/>
          </a:stretch>
        </p:blipFill>
        <p:spPr>
          <a:xfrm>
            <a:off x="3096096" y="1835621"/>
            <a:ext cx="1689269" cy="288032"/>
          </a:xfrm>
          <a:prstGeom prst="rect">
            <a:avLst/>
          </a:prstGeom>
        </p:spPr>
      </p:pic>
      <p:sp>
        <p:nvSpPr>
          <p:cNvPr id="27" name="テキスト ボックス 26"/>
          <p:cNvSpPr txBox="1"/>
          <p:nvPr/>
        </p:nvSpPr>
        <p:spPr>
          <a:xfrm>
            <a:off x="359792" y="3347789"/>
            <a:ext cx="1440160" cy="461665"/>
          </a:xfrm>
          <a:prstGeom prst="rect">
            <a:avLst/>
          </a:prstGeom>
          <a:noFill/>
        </p:spPr>
        <p:txBody>
          <a:bodyPr wrap="square" rtlCol="0">
            <a:spAutoFit/>
          </a:bodyPr>
          <a:lstStyle/>
          <a:p>
            <a:r>
              <a:rPr lang="ja-JP" altLang="en-US" sz="2400" dirty="0" smtClean="0">
                <a:solidFill>
                  <a:srgbClr val="FF0000"/>
                </a:solidFill>
                <a:latin typeface="HGP創英ﾌﾟﾚｾﾞﾝｽEB" pitchFamily="18" charset="-128"/>
                <a:ea typeface="HGP創英ﾌﾟﾚｾﾞﾝｽEB" pitchFamily="18" charset="-128"/>
              </a:rPr>
              <a:t>具体例１</a:t>
            </a:r>
            <a:endParaRPr kumimoji="1" lang="en-US" altLang="ja-JP" sz="2400" dirty="0" smtClean="0">
              <a:solidFill>
                <a:srgbClr val="FF0000"/>
              </a:solidFill>
              <a:latin typeface="HGP創英ﾌﾟﾚｾﾞﾝｽEB" pitchFamily="18" charset="-128"/>
              <a:ea typeface="HGP創英ﾌﾟﾚｾﾞﾝｽEB" pitchFamily="18" charset="-128"/>
            </a:endParaRPr>
          </a:p>
        </p:txBody>
      </p:sp>
      <p:pic>
        <p:nvPicPr>
          <p:cNvPr id="11269" name="Picture 5"/>
          <p:cNvPicPr>
            <a:picLocks noChangeAspect="1" noChangeArrowheads="1"/>
          </p:cNvPicPr>
          <p:nvPr/>
        </p:nvPicPr>
        <p:blipFill>
          <a:blip r:embed="rId6" cstate="print"/>
          <a:srcRect/>
          <a:stretch>
            <a:fillRect/>
          </a:stretch>
        </p:blipFill>
        <p:spPr bwMode="auto">
          <a:xfrm>
            <a:off x="359792" y="4211885"/>
            <a:ext cx="5213985" cy="1433513"/>
          </a:xfrm>
          <a:prstGeom prst="rect">
            <a:avLst/>
          </a:prstGeom>
          <a:noFill/>
          <a:ln w="9525">
            <a:noFill/>
            <a:miter lim="800000"/>
            <a:headEnd/>
            <a:tailEnd/>
          </a:ln>
        </p:spPr>
      </p:pic>
      <p:pic>
        <p:nvPicPr>
          <p:cNvPr id="11270" name="Picture 6"/>
          <p:cNvPicPr>
            <a:picLocks noChangeAspect="1" noChangeArrowheads="1"/>
          </p:cNvPicPr>
          <p:nvPr/>
        </p:nvPicPr>
        <p:blipFill>
          <a:blip r:embed="rId7" cstate="print"/>
          <a:srcRect/>
          <a:stretch>
            <a:fillRect/>
          </a:stretch>
        </p:blipFill>
        <p:spPr bwMode="auto">
          <a:xfrm>
            <a:off x="5411470" y="4067869"/>
            <a:ext cx="4669155" cy="1805940"/>
          </a:xfrm>
          <a:prstGeom prst="rect">
            <a:avLst/>
          </a:prstGeom>
          <a:noFill/>
          <a:ln w="9525">
            <a:noFill/>
            <a:miter lim="800000"/>
            <a:headEnd/>
            <a:tailEnd/>
          </a:ln>
        </p:spPr>
      </p:pic>
      <p:pic>
        <p:nvPicPr>
          <p:cNvPr id="11271" name="Picture 7"/>
          <p:cNvPicPr>
            <a:picLocks noChangeAspect="1" noChangeArrowheads="1"/>
          </p:cNvPicPr>
          <p:nvPr/>
        </p:nvPicPr>
        <p:blipFill>
          <a:blip r:embed="rId8" cstate="print"/>
          <a:srcRect/>
          <a:stretch>
            <a:fillRect/>
          </a:stretch>
        </p:blipFill>
        <p:spPr bwMode="auto">
          <a:xfrm>
            <a:off x="503808" y="6012085"/>
            <a:ext cx="333375" cy="36671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287784" y="1331565"/>
            <a:ext cx="4824536" cy="1200329"/>
          </a:xfrm>
          <a:prstGeom prst="rect">
            <a:avLst/>
          </a:prstGeom>
          <a:noFill/>
        </p:spPr>
        <p:txBody>
          <a:bodyPr wrap="square" rtlCol="0">
            <a:spAutoFit/>
          </a:bodyPr>
          <a:lstStyle/>
          <a:p>
            <a:r>
              <a:rPr lang="ja-JP" altLang="en-US" sz="2400" dirty="0" smtClean="0">
                <a:latin typeface="HGP平成角ｺﾞｼｯｸ体W5" pitchFamily="50" charset="-128"/>
                <a:ea typeface="HGP平成角ｺﾞｼｯｸ体W5" pitchFamily="50" charset="-128"/>
              </a:rPr>
              <a:t>レプトンの大きな混合は</a:t>
            </a:r>
            <a:endParaRPr lang="en-US" altLang="ja-JP" sz="2400" dirty="0" smtClean="0">
              <a:latin typeface="HGP平成角ｺﾞｼｯｸ体W5" pitchFamily="50" charset="-128"/>
              <a:ea typeface="HGP平成角ｺﾞｼｯｸ体W5" pitchFamily="50" charset="-128"/>
            </a:endParaRPr>
          </a:p>
          <a:p>
            <a:r>
              <a:rPr lang="ja-JP" altLang="en-US" sz="2400" dirty="0" smtClean="0">
                <a:latin typeface="HGP平成角ｺﾞｼｯｸ体W5" pitchFamily="50" charset="-128"/>
                <a:ea typeface="HGP平成角ｺﾞｼｯｸ体W5" pitchFamily="50" charset="-128"/>
              </a:rPr>
              <a:t>「世代としては区別がつかない」ことを示唆すると考える</a:t>
            </a:r>
            <a:endParaRPr kumimoji="1" lang="ja-JP" altLang="en-US" sz="2400" dirty="0">
              <a:latin typeface="HGP平成角ｺﾞｼｯｸ体W5" pitchFamily="50" charset="-128"/>
              <a:ea typeface="HGP平成角ｺﾞｼｯｸ体W5" pitchFamily="50" charset="-128"/>
            </a:endParaRPr>
          </a:p>
        </p:txBody>
      </p:sp>
      <p:pic>
        <p:nvPicPr>
          <p:cNvPr id="12290" name="Picture 2"/>
          <p:cNvPicPr>
            <a:picLocks noChangeAspect="1" noChangeArrowheads="1"/>
          </p:cNvPicPr>
          <p:nvPr/>
        </p:nvPicPr>
        <p:blipFill>
          <a:blip r:embed="rId2" cstate="print"/>
          <a:srcRect/>
          <a:stretch>
            <a:fillRect/>
          </a:stretch>
        </p:blipFill>
        <p:spPr bwMode="auto">
          <a:xfrm>
            <a:off x="5256336" y="899517"/>
            <a:ext cx="4014788" cy="2066925"/>
          </a:xfrm>
          <a:prstGeom prst="rect">
            <a:avLst/>
          </a:prstGeom>
          <a:noFill/>
          <a:ln w="9525">
            <a:noFill/>
            <a:miter lim="800000"/>
            <a:headEnd/>
            <a:tailEnd/>
          </a:ln>
        </p:spPr>
      </p:pic>
      <p:pic>
        <p:nvPicPr>
          <p:cNvPr id="12291" name="Picture 3"/>
          <p:cNvPicPr>
            <a:picLocks noChangeAspect="1" noChangeArrowheads="1"/>
          </p:cNvPicPr>
          <p:nvPr/>
        </p:nvPicPr>
        <p:blipFill>
          <a:blip r:embed="rId3" cstate="print"/>
          <a:srcRect/>
          <a:stretch>
            <a:fillRect/>
          </a:stretch>
        </p:blipFill>
        <p:spPr bwMode="auto">
          <a:xfrm>
            <a:off x="2880072" y="4643933"/>
            <a:ext cx="6867525" cy="1566863"/>
          </a:xfrm>
          <a:prstGeom prst="rect">
            <a:avLst/>
          </a:prstGeom>
          <a:noFill/>
          <a:ln w="9525">
            <a:noFill/>
            <a:miter lim="800000"/>
            <a:headEnd/>
            <a:tailEnd/>
          </a:ln>
        </p:spPr>
      </p:pic>
      <p:sp>
        <p:nvSpPr>
          <p:cNvPr id="19" name="テキスト ボックス 18"/>
          <p:cNvSpPr txBox="1"/>
          <p:nvPr/>
        </p:nvSpPr>
        <p:spPr>
          <a:xfrm>
            <a:off x="6912520" y="395461"/>
            <a:ext cx="2664543" cy="400110"/>
          </a:xfrm>
          <a:prstGeom prst="rect">
            <a:avLst/>
          </a:prstGeom>
          <a:noFill/>
        </p:spPr>
        <p:txBody>
          <a:bodyPr wrap="square" rtlCol="0">
            <a:spAutoFit/>
          </a:bodyPr>
          <a:lstStyle/>
          <a:p>
            <a:r>
              <a:rPr kumimoji="1" lang="en-US" altLang="ja-JP" sz="2000" dirty="0" smtClean="0">
                <a:solidFill>
                  <a:schemeClr val="accent6">
                    <a:lumMod val="50000"/>
                  </a:schemeClr>
                </a:solidFill>
                <a:latin typeface="HG創英ﾌﾟﾚｾﾞﾝｽEB" pitchFamily="17" charset="-128"/>
                <a:ea typeface="HG創英ﾌﾟﾚｾﾞﾝｽEB" pitchFamily="17" charset="-128"/>
              </a:rPr>
              <a:t>Sato, </a:t>
            </a:r>
            <a:r>
              <a:rPr lang="en-US" altLang="ja-JP" sz="2000" dirty="0" err="1" smtClean="0">
                <a:solidFill>
                  <a:schemeClr val="accent6">
                    <a:lumMod val="50000"/>
                  </a:schemeClr>
                </a:solidFill>
                <a:latin typeface="HG創英ﾌﾟﾚｾﾞﾝｽEB" pitchFamily="17" charset="-128"/>
                <a:ea typeface="HG創英ﾌﾟﾚｾﾞﾝｽEB" pitchFamily="17" charset="-128"/>
              </a:rPr>
              <a:t>Y</a:t>
            </a:r>
            <a:r>
              <a:rPr kumimoji="1" lang="en-US" altLang="ja-JP" sz="2000" dirty="0" err="1" smtClean="0">
                <a:solidFill>
                  <a:schemeClr val="accent6">
                    <a:lumMod val="50000"/>
                  </a:schemeClr>
                </a:solidFill>
                <a:latin typeface="HG創英ﾌﾟﾚｾﾞﾝｽEB" pitchFamily="17" charset="-128"/>
                <a:ea typeface="HG創英ﾌﾟﾚｾﾞﾝｽEB" pitchFamily="17" charset="-128"/>
              </a:rPr>
              <a:t>anagida</a:t>
            </a:r>
            <a:endParaRPr kumimoji="1" lang="ja-JP" altLang="en-US" sz="2000" dirty="0">
              <a:solidFill>
                <a:schemeClr val="accent6">
                  <a:lumMod val="50000"/>
                </a:schemeClr>
              </a:solidFill>
              <a:latin typeface="HG創英ﾌﾟﾚｾﾞﾝｽEB" pitchFamily="17" charset="-128"/>
              <a:ea typeface="HG創英ﾌﾟﾚｾﾞﾝｽEB" pitchFamily="17" charset="-128"/>
            </a:endParaRPr>
          </a:p>
        </p:txBody>
      </p:sp>
      <p:sp>
        <p:nvSpPr>
          <p:cNvPr id="20" name="テキスト ボックス 19"/>
          <p:cNvSpPr txBox="1"/>
          <p:nvPr/>
        </p:nvSpPr>
        <p:spPr>
          <a:xfrm>
            <a:off x="287784" y="3491805"/>
            <a:ext cx="5760640" cy="830997"/>
          </a:xfrm>
          <a:prstGeom prst="rect">
            <a:avLst/>
          </a:prstGeom>
          <a:noFill/>
        </p:spPr>
        <p:txBody>
          <a:bodyPr wrap="square" rtlCol="0">
            <a:spAutoFit/>
          </a:bodyPr>
          <a:lstStyle/>
          <a:p>
            <a:r>
              <a:rPr lang="ja-JP" altLang="en-US" sz="2400" dirty="0" smtClean="0">
                <a:latin typeface="HGP平成角ｺﾞｼｯｸ体W5" pitchFamily="50" charset="-128"/>
                <a:ea typeface="HGP平成角ｺﾞｼｯｸ体W5" pitchFamily="50" charset="-128"/>
              </a:rPr>
              <a:t>クオークはトップの質量が大きいことやアップタイプクオークの質量から</a:t>
            </a:r>
            <a:endParaRPr kumimoji="1" lang="ja-JP" altLang="en-US" sz="2400" dirty="0">
              <a:latin typeface="HGP平成角ｺﾞｼｯｸ体W5" pitchFamily="50" charset="-128"/>
              <a:ea typeface="HGP平成角ｺﾞｼｯｸ体W5" pitchFamily="50"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943968" y="323453"/>
            <a:ext cx="2808312" cy="461665"/>
          </a:xfrm>
          <a:prstGeom prst="rect">
            <a:avLst/>
          </a:prstGeom>
          <a:noFill/>
        </p:spPr>
        <p:txBody>
          <a:bodyPr wrap="square" rtlCol="0">
            <a:spAutoFit/>
          </a:bodyPr>
          <a:lstStyle/>
          <a:p>
            <a:r>
              <a:rPr lang="en-US" altLang="ja-JP" sz="2400" dirty="0" smtClean="0">
                <a:latin typeface="HGP創英角ｺﾞｼｯｸUB" pitchFamily="50" charset="-128"/>
                <a:ea typeface="HGP創英角ｺﾞｼｯｸUB" pitchFamily="50" charset="-128"/>
              </a:rPr>
              <a:t>Discrete</a:t>
            </a:r>
            <a:r>
              <a:rPr lang="ja-JP" altLang="en-US" sz="2400" dirty="0" smtClean="0">
                <a:latin typeface="HGP創英角ｺﾞｼｯｸUB" pitchFamily="50" charset="-128"/>
                <a:ea typeface="HGP創英角ｺﾞｼｯｸUB" pitchFamily="50" charset="-128"/>
              </a:rPr>
              <a:t>　</a:t>
            </a:r>
            <a:r>
              <a:rPr lang="en-US" altLang="ja-JP" sz="2400" dirty="0" smtClean="0">
                <a:latin typeface="HGP創英角ｺﾞｼｯｸUB" pitchFamily="50" charset="-128"/>
                <a:ea typeface="HGP創英角ｺﾞｼｯｸUB" pitchFamily="50" charset="-128"/>
              </a:rPr>
              <a:t>Symmetry</a:t>
            </a:r>
          </a:p>
        </p:txBody>
      </p:sp>
      <p:sp>
        <p:nvSpPr>
          <p:cNvPr id="3" name="テキスト ボックス 2"/>
          <p:cNvSpPr txBox="1"/>
          <p:nvPr/>
        </p:nvSpPr>
        <p:spPr>
          <a:xfrm>
            <a:off x="431800" y="323453"/>
            <a:ext cx="1440160" cy="461665"/>
          </a:xfrm>
          <a:prstGeom prst="rect">
            <a:avLst/>
          </a:prstGeom>
          <a:noFill/>
        </p:spPr>
        <p:txBody>
          <a:bodyPr wrap="square" rtlCol="0">
            <a:spAutoFit/>
          </a:bodyPr>
          <a:lstStyle/>
          <a:p>
            <a:r>
              <a:rPr lang="ja-JP" altLang="en-US" sz="2400" dirty="0" smtClean="0">
                <a:solidFill>
                  <a:srgbClr val="FF0000"/>
                </a:solidFill>
                <a:latin typeface="HGP創英ﾌﾟﾚｾﾞﾝｽEB" pitchFamily="18" charset="-128"/>
                <a:ea typeface="HGP創英ﾌﾟﾚｾﾞﾝｽEB" pitchFamily="18" charset="-128"/>
              </a:rPr>
              <a:t>具体例２</a:t>
            </a:r>
            <a:endParaRPr kumimoji="1" lang="en-US" altLang="ja-JP" sz="2400" dirty="0" smtClean="0">
              <a:solidFill>
                <a:srgbClr val="FF0000"/>
              </a:solidFill>
              <a:latin typeface="HGP創英ﾌﾟﾚｾﾞﾝｽEB" pitchFamily="18" charset="-128"/>
              <a:ea typeface="HGP創英ﾌﾟﾚｾﾞﾝｽEB" pitchFamily="18" charset="-128"/>
            </a:endParaRPr>
          </a:p>
        </p:txBody>
      </p:sp>
      <p:sp>
        <p:nvSpPr>
          <p:cNvPr id="4" name="テキスト ボックス 3"/>
          <p:cNvSpPr txBox="1"/>
          <p:nvPr/>
        </p:nvSpPr>
        <p:spPr>
          <a:xfrm>
            <a:off x="287784" y="1331565"/>
            <a:ext cx="6624736" cy="461665"/>
          </a:xfrm>
          <a:prstGeom prst="rect">
            <a:avLst/>
          </a:prstGeom>
          <a:noFill/>
        </p:spPr>
        <p:txBody>
          <a:bodyPr wrap="square" rtlCol="0">
            <a:spAutoFit/>
          </a:bodyPr>
          <a:lstStyle/>
          <a:p>
            <a:r>
              <a:rPr lang="ja-JP" altLang="en-US" sz="2400" dirty="0" smtClean="0">
                <a:latin typeface="HGP平成角ｺﾞｼｯｸ体W5" pitchFamily="50" charset="-128"/>
                <a:ea typeface="HGP平成角ｺﾞｼｯｸ体W5" pitchFamily="50" charset="-128"/>
              </a:rPr>
              <a:t>レプトンの混合パターンに注目。混合行列はほぼ</a:t>
            </a:r>
            <a:endParaRPr kumimoji="1" lang="ja-JP" altLang="en-US" sz="2400" dirty="0">
              <a:latin typeface="HGP平成角ｺﾞｼｯｸ体W5" pitchFamily="50" charset="-128"/>
              <a:ea typeface="HGP平成角ｺﾞｼｯｸ体W5" pitchFamily="50" charset="-128"/>
            </a:endParaRPr>
          </a:p>
        </p:txBody>
      </p:sp>
      <p:pic>
        <p:nvPicPr>
          <p:cNvPr id="13314" name="Picture 2"/>
          <p:cNvPicPr>
            <a:picLocks noChangeAspect="1" noChangeArrowheads="1"/>
          </p:cNvPicPr>
          <p:nvPr/>
        </p:nvPicPr>
        <p:blipFill>
          <a:blip r:embed="rId2" cstate="print"/>
          <a:srcRect/>
          <a:stretch>
            <a:fillRect/>
          </a:stretch>
        </p:blipFill>
        <p:spPr bwMode="auto">
          <a:xfrm>
            <a:off x="1943968" y="1835621"/>
            <a:ext cx="4943475" cy="1450181"/>
          </a:xfrm>
          <a:prstGeom prst="rect">
            <a:avLst/>
          </a:prstGeom>
          <a:noFill/>
          <a:ln w="9525">
            <a:noFill/>
            <a:miter lim="800000"/>
            <a:headEnd/>
            <a:tailEnd/>
          </a:ln>
        </p:spPr>
      </p:pic>
      <p:pic>
        <p:nvPicPr>
          <p:cNvPr id="13315" name="Picture 3"/>
          <p:cNvPicPr>
            <a:picLocks noChangeAspect="1" noChangeArrowheads="1"/>
          </p:cNvPicPr>
          <p:nvPr/>
        </p:nvPicPr>
        <p:blipFill>
          <a:blip r:embed="rId3" cstate="print"/>
          <a:srcRect/>
          <a:stretch>
            <a:fillRect/>
          </a:stretch>
        </p:blipFill>
        <p:spPr bwMode="auto">
          <a:xfrm>
            <a:off x="4866640" y="1043533"/>
            <a:ext cx="5213985" cy="283369"/>
          </a:xfrm>
          <a:prstGeom prst="rect">
            <a:avLst/>
          </a:prstGeom>
          <a:noFill/>
          <a:ln w="9525">
            <a:noFill/>
            <a:miter lim="800000"/>
            <a:headEnd/>
            <a:tailEnd/>
          </a:ln>
        </p:spPr>
      </p:pic>
      <p:sp>
        <p:nvSpPr>
          <p:cNvPr id="7" name="テキスト ボックス 6"/>
          <p:cNvSpPr txBox="1"/>
          <p:nvPr/>
        </p:nvSpPr>
        <p:spPr>
          <a:xfrm>
            <a:off x="4752280" y="683493"/>
            <a:ext cx="1800447" cy="338554"/>
          </a:xfrm>
          <a:prstGeom prst="rect">
            <a:avLst/>
          </a:prstGeom>
          <a:noFill/>
        </p:spPr>
        <p:txBody>
          <a:bodyPr wrap="square" rtlCol="0">
            <a:spAutoFit/>
          </a:bodyPr>
          <a:lstStyle/>
          <a:p>
            <a:r>
              <a:rPr lang="en-US" altLang="ja-JP" sz="1600" dirty="0" smtClean="0">
                <a:latin typeface="HGP平成角ｺﾞｼｯｸ体W5" pitchFamily="50" charset="-128"/>
                <a:ea typeface="HGP平成角ｺﾞｼｯｸ体W5" pitchFamily="50" charset="-128"/>
              </a:rPr>
              <a:t>For review</a:t>
            </a:r>
            <a:endParaRPr kumimoji="1" lang="ja-JP" altLang="en-US" sz="1600" dirty="0">
              <a:latin typeface="HGP平成角ｺﾞｼｯｸ体W5" pitchFamily="50" charset="-128"/>
              <a:ea typeface="HGP平成角ｺﾞｼｯｸ体W5" pitchFamily="50" charset="-128"/>
            </a:endParaRPr>
          </a:p>
        </p:txBody>
      </p:sp>
      <p:pic>
        <p:nvPicPr>
          <p:cNvPr id="11266" name="Picture 2"/>
          <p:cNvPicPr>
            <a:picLocks noChangeAspect="1" noChangeArrowheads="1"/>
          </p:cNvPicPr>
          <p:nvPr/>
        </p:nvPicPr>
        <p:blipFill>
          <a:blip r:embed="rId4" cstate="print"/>
          <a:srcRect/>
          <a:stretch>
            <a:fillRect/>
          </a:stretch>
        </p:blipFill>
        <p:spPr bwMode="auto">
          <a:xfrm>
            <a:off x="503808" y="4067869"/>
            <a:ext cx="8786813" cy="1328738"/>
          </a:xfrm>
          <a:prstGeom prst="rect">
            <a:avLst/>
          </a:prstGeom>
          <a:noFill/>
          <a:ln w="9525">
            <a:noFill/>
            <a:miter lim="800000"/>
            <a:headEnd/>
            <a:tailEnd/>
          </a:ln>
        </p:spPr>
      </p:pic>
      <p:sp>
        <p:nvSpPr>
          <p:cNvPr id="9" name="テキスト ボックス 8"/>
          <p:cNvSpPr txBox="1"/>
          <p:nvPr/>
        </p:nvSpPr>
        <p:spPr>
          <a:xfrm>
            <a:off x="431800" y="3491805"/>
            <a:ext cx="6624736" cy="461665"/>
          </a:xfrm>
          <a:prstGeom prst="rect">
            <a:avLst/>
          </a:prstGeom>
          <a:noFill/>
        </p:spPr>
        <p:txBody>
          <a:bodyPr wrap="square" rtlCol="0">
            <a:spAutoFit/>
          </a:bodyPr>
          <a:lstStyle/>
          <a:p>
            <a:r>
              <a:rPr lang="ja-JP" altLang="en-US" sz="2400" dirty="0" smtClean="0">
                <a:latin typeface="HGP平成角ｺﾞｼｯｸ体W5" pitchFamily="50" charset="-128"/>
                <a:ea typeface="HGP平成角ｺﾞｼｯｸ体W5" pitchFamily="50" charset="-128"/>
              </a:rPr>
              <a:t>これは</a:t>
            </a:r>
            <a:endParaRPr kumimoji="1" lang="ja-JP" altLang="en-US" sz="2400" dirty="0">
              <a:latin typeface="HGP平成角ｺﾞｼｯｸ体W5" pitchFamily="50" charset="-128"/>
              <a:ea typeface="HGP平成角ｺﾞｼｯｸ体W5" pitchFamily="50" charset="-128"/>
            </a:endParaRPr>
          </a:p>
        </p:txBody>
      </p:sp>
      <p:sp>
        <p:nvSpPr>
          <p:cNvPr id="10" name="テキスト ボックス 9"/>
          <p:cNvSpPr txBox="1"/>
          <p:nvPr/>
        </p:nvSpPr>
        <p:spPr>
          <a:xfrm>
            <a:off x="431800" y="5580037"/>
            <a:ext cx="7920880" cy="830997"/>
          </a:xfrm>
          <a:prstGeom prst="rect">
            <a:avLst/>
          </a:prstGeom>
          <a:noFill/>
        </p:spPr>
        <p:txBody>
          <a:bodyPr wrap="square" rtlCol="0">
            <a:spAutoFit/>
          </a:bodyPr>
          <a:lstStyle/>
          <a:p>
            <a:r>
              <a:rPr lang="ja-JP" altLang="en-US" sz="2400" dirty="0" smtClean="0">
                <a:latin typeface="HGP平成角ｺﾞｼｯｸ体W5" pitchFamily="50" charset="-128"/>
                <a:ea typeface="HGP平成角ｺﾞｼｯｸ体W5" pitchFamily="50" charset="-128"/>
              </a:rPr>
              <a:t>を、対角化する。</a:t>
            </a:r>
            <a:endParaRPr lang="en-US" altLang="ja-JP" sz="2400" dirty="0" smtClean="0">
              <a:latin typeface="HGP平成角ｺﾞｼｯｸ体W5" pitchFamily="50" charset="-128"/>
              <a:ea typeface="HGP平成角ｺﾞｼｯｸ体W5" pitchFamily="50" charset="-128"/>
            </a:endParaRPr>
          </a:p>
          <a:p>
            <a:r>
              <a:rPr lang="ja-JP" altLang="en-US" sz="2400" dirty="0" smtClean="0">
                <a:latin typeface="HGP平成角ｺﾞｼｯｸ体W5" pitchFamily="50" charset="-128"/>
                <a:ea typeface="HGP平成角ｺﾞｼｯｸ体W5" pitchFamily="50" charset="-128"/>
              </a:rPr>
              <a:t>いかにも対称性がありそう。実際離散群と相性がいい。</a:t>
            </a:r>
            <a:endParaRPr kumimoji="1" lang="ja-JP" altLang="en-US" sz="2400" dirty="0">
              <a:latin typeface="HGP平成角ｺﾞｼｯｸ体W5" pitchFamily="50" charset="-128"/>
              <a:ea typeface="HGP平成角ｺﾞｼｯｸ体W5" pitchFamily="50" charset="-128"/>
            </a:endParaRPr>
          </a:p>
        </p:txBody>
      </p:sp>
      <p:pic>
        <p:nvPicPr>
          <p:cNvPr id="11267" name="Picture 3"/>
          <p:cNvPicPr>
            <a:picLocks noChangeAspect="1" noChangeArrowheads="1"/>
          </p:cNvPicPr>
          <p:nvPr/>
        </p:nvPicPr>
        <p:blipFill>
          <a:blip r:embed="rId5" cstate="print"/>
          <a:srcRect/>
          <a:stretch>
            <a:fillRect/>
          </a:stretch>
        </p:blipFill>
        <p:spPr bwMode="auto">
          <a:xfrm>
            <a:off x="6624000" y="1800001"/>
            <a:ext cx="3219069" cy="194310"/>
          </a:xfrm>
          <a:prstGeom prst="rect">
            <a:avLst/>
          </a:prstGeom>
          <a:noFill/>
          <a:ln w="9525">
            <a:noFill/>
            <a:miter lim="800000"/>
            <a:headEnd/>
            <a:tailEnd/>
          </a:ln>
        </p:spPr>
      </p:pic>
      <p:pic>
        <p:nvPicPr>
          <p:cNvPr id="11268" name="Picture 4"/>
          <p:cNvPicPr>
            <a:picLocks noChangeAspect="1" noChangeArrowheads="1"/>
          </p:cNvPicPr>
          <p:nvPr/>
        </p:nvPicPr>
        <p:blipFill>
          <a:blip r:embed="rId6" cstate="print"/>
          <a:srcRect/>
          <a:stretch>
            <a:fillRect/>
          </a:stretch>
        </p:blipFill>
        <p:spPr bwMode="auto">
          <a:xfrm>
            <a:off x="7488584" y="5796061"/>
            <a:ext cx="581025" cy="25717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Shape 4"/>
          <p:cNvSpPr/>
          <p:nvPr/>
        </p:nvSpPr>
        <p:spPr>
          <a:xfrm>
            <a:off x="215776" y="251445"/>
            <a:ext cx="6670439" cy="499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defRPr sz="1800"/>
            </a:pPr>
            <a:r>
              <a:rPr lang="ja-JP" altLang="en-US" sz="2800" dirty="0" smtClean="0">
                <a:latin typeface="VL Pゴシック" pitchFamily="18"/>
                <a:ea typeface="ＤＨＰ平成ゴシックW5" pitchFamily="2" charset="-128"/>
                <a:cs typeface="VL Pゴシック" pitchFamily="2"/>
              </a:rPr>
              <a:t>３</a:t>
            </a:r>
            <a:r>
              <a:rPr lang="en-US" altLang="ja-JP" sz="2800" dirty="0" smtClean="0">
                <a:latin typeface="VL Pゴシック" pitchFamily="18"/>
                <a:ea typeface="ＤＨＰ平成ゴシックW5" pitchFamily="2" charset="-128"/>
                <a:cs typeface="VL Pゴシック" pitchFamily="2"/>
              </a:rPr>
              <a:t>. </a:t>
            </a:r>
            <a:r>
              <a:rPr lang="en-US" sz="2800" b="0" i="0" u="none" strike="noStrike" kern="1200" spc="0" dirty="0" smtClean="0">
                <a:ln>
                  <a:noFill/>
                </a:ln>
                <a:latin typeface="VL Pゴシック" pitchFamily="18"/>
                <a:ea typeface="ＤＦ平成ゴシック体W5" pitchFamily="1" charset="-128"/>
                <a:cs typeface="VL Pゴシック" pitchFamily="2"/>
              </a:rPr>
              <a:t>New </a:t>
            </a:r>
            <a:r>
              <a:rPr lang="en-US" sz="2800" b="0" i="0" u="none" strike="noStrike" kern="1200" spc="0" dirty="0">
                <a:ln>
                  <a:noFill/>
                </a:ln>
                <a:latin typeface="VL Pゴシック" pitchFamily="18"/>
                <a:ea typeface="ＤＦ平成ゴシック体W5" pitchFamily="1" charset="-128"/>
                <a:cs typeface="VL Pゴシック" pitchFamily="2"/>
              </a:rPr>
              <a:t>Physics in Oscillation Experiments</a:t>
            </a:r>
          </a:p>
        </p:txBody>
      </p:sp>
      <p:sp>
        <p:nvSpPr>
          <p:cNvPr id="3" name="TextShape 4"/>
          <p:cNvSpPr/>
          <p:nvPr/>
        </p:nvSpPr>
        <p:spPr>
          <a:xfrm>
            <a:off x="215776" y="899517"/>
            <a:ext cx="9360000" cy="72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defRPr sz="1800"/>
            </a:pPr>
            <a:r>
              <a:rPr lang="en-US" sz="2000" b="0" i="0" u="none" strike="noStrike" kern="1200" spc="0" dirty="0">
                <a:ln>
                  <a:noFill/>
                </a:ln>
                <a:latin typeface="HGPｺﾞｼｯｸM" pitchFamily="50" charset="-128"/>
                <a:ea typeface="HGPｺﾞｼｯｸM" pitchFamily="50" charset="-128"/>
                <a:cs typeface="VL Pゴシック" pitchFamily="2"/>
              </a:rPr>
              <a:t>Lepton Flavor Violation </a:t>
            </a:r>
            <a:r>
              <a:rPr lang="ja-JP" sz="2000" b="0" i="0" u="none" strike="noStrike" kern="1200" spc="0" dirty="0">
                <a:ln>
                  <a:noFill/>
                </a:ln>
                <a:latin typeface="HGPｺﾞｼｯｸM" pitchFamily="50" charset="-128"/>
                <a:ea typeface="HGPｺﾞｼｯｸM" pitchFamily="50" charset="-128"/>
                <a:cs typeface="VL Pゴシック" pitchFamily="2"/>
              </a:rPr>
              <a:t>を内包するように標準理論は拡張されなければならない</a:t>
            </a:r>
          </a:p>
          <a:p>
            <a:pPr marL="0" marR="0" lvl="0" indent="0" rtl="0" hangingPunct="0">
              <a:lnSpc>
                <a:spcPct val="100000"/>
              </a:lnSpc>
              <a:spcBef>
                <a:spcPts val="0"/>
              </a:spcBef>
              <a:spcAft>
                <a:spcPts val="0"/>
              </a:spcAft>
              <a:buNone/>
              <a:tabLst/>
              <a:defRPr sz="1800"/>
            </a:pPr>
            <a:r>
              <a:rPr lang="ja-JP" sz="1800" b="0" i="0" u="none" strike="noStrike" kern="1200" spc="0" dirty="0">
                <a:ln>
                  <a:noFill/>
                </a:ln>
                <a:latin typeface="HGPｺﾞｼｯｸM" pitchFamily="50" charset="-128"/>
                <a:ea typeface="HGPｺﾞｼｯｸM" pitchFamily="50" charset="-128"/>
                <a:cs typeface="VL Pゴシック" pitchFamily="2"/>
              </a:rPr>
              <a:t>　しかも、レプトンの混合は大きい</a:t>
            </a:r>
          </a:p>
          <a:p>
            <a:pPr marL="0" marR="0" lvl="0" indent="0" rtl="0" hangingPunct="0">
              <a:lnSpc>
                <a:spcPct val="100000"/>
              </a:lnSpc>
              <a:spcBef>
                <a:spcPts val="0"/>
              </a:spcBef>
              <a:spcAft>
                <a:spcPts val="0"/>
              </a:spcAft>
              <a:buNone/>
              <a:tabLst/>
              <a:defRPr sz="1800"/>
            </a:pPr>
            <a:endParaRPr lang="en-US" sz="1800" b="0" i="0" u="none" strike="noStrike" kern="1200" spc="0" dirty="0">
              <a:ln>
                <a:noFill/>
              </a:ln>
              <a:latin typeface="VL Pゴシック" pitchFamily="18"/>
              <a:ea typeface="VL Pゴシック" pitchFamily="2"/>
              <a:cs typeface="VL Pゴシック" pitchFamily="2"/>
            </a:endParaRPr>
          </a:p>
        </p:txBody>
      </p:sp>
      <p:sp>
        <p:nvSpPr>
          <p:cNvPr id="4" name="TextShape 4"/>
          <p:cNvSpPr/>
          <p:nvPr/>
        </p:nvSpPr>
        <p:spPr>
          <a:xfrm>
            <a:off x="215776" y="1763613"/>
            <a:ext cx="9360000" cy="72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defRPr sz="1800"/>
            </a:pPr>
            <a:r>
              <a:rPr lang="ja-JP" sz="2000" b="0" i="0" u="none" strike="noStrike" kern="1200" spc="0" dirty="0">
                <a:ln>
                  <a:noFill/>
                </a:ln>
                <a:solidFill>
                  <a:srgbClr val="FF0000"/>
                </a:solidFill>
                <a:latin typeface="HGP創英角ｺﾞｼｯｸUB" pitchFamily="50" charset="-128"/>
                <a:ea typeface="HGP創英角ｺﾞｼｯｸUB" pitchFamily="50" charset="-128"/>
                <a:cs typeface="VL Pゴシック" pitchFamily="2"/>
              </a:rPr>
              <a:t>大きな</a:t>
            </a:r>
            <a:r>
              <a:rPr lang="en-US" sz="2000" b="0" i="0" u="none" strike="noStrike" kern="1200" spc="0" dirty="0">
                <a:ln>
                  <a:noFill/>
                </a:ln>
                <a:solidFill>
                  <a:srgbClr val="FF0000"/>
                </a:solidFill>
                <a:latin typeface="HGP創英角ｺﾞｼｯｸUB" pitchFamily="50" charset="-128"/>
                <a:ea typeface="HGP創英角ｺﾞｼｯｸUB" pitchFamily="50" charset="-128"/>
                <a:cs typeface="VL Pゴシック" pitchFamily="2"/>
              </a:rPr>
              <a:t>Lepton Flavor Violation</a:t>
            </a:r>
            <a:r>
              <a:rPr lang="ja-JP" sz="2000" b="0" i="0" u="none" strike="noStrike" kern="1200" spc="0" dirty="0">
                <a:ln>
                  <a:noFill/>
                </a:ln>
                <a:solidFill>
                  <a:srgbClr val="FF0000"/>
                </a:solidFill>
                <a:latin typeface="HGP創英角ｺﾞｼｯｸUB" pitchFamily="50" charset="-128"/>
                <a:ea typeface="HGP創英角ｺﾞｼｯｸUB" pitchFamily="50" charset="-128"/>
                <a:cs typeface="VL Pゴシック" pitchFamily="2"/>
              </a:rPr>
              <a:t>がニュートリノ振動以外でも見えるはず！！</a:t>
            </a:r>
          </a:p>
          <a:p>
            <a:pPr marL="0" marR="0" lvl="0" indent="0" rtl="0" hangingPunct="0">
              <a:lnSpc>
                <a:spcPct val="100000"/>
              </a:lnSpc>
              <a:spcBef>
                <a:spcPts val="0"/>
              </a:spcBef>
              <a:spcAft>
                <a:spcPts val="0"/>
              </a:spcAft>
              <a:buNone/>
              <a:tabLst/>
              <a:defRPr sz="1800"/>
            </a:pPr>
            <a:endParaRPr lang="en-US" sz="1800" b="0" i="0" u="none" strike="noStrike" kern="1200" spc="0" dirty="0">
              <a:ln>
                <a:noFill/>
              </a:ln>
              <a:latin typeface="VL Pゴシック" pitchFamily="18"/>
              <a:ea typeface="VL Pゴシック" pitchFamily="2"/>
              <a:cs typeface="VL Pゴシック" pitchFamily="2"/>
            </a:endParaRPr>
          </a:p>
        </p:txBody>
      </p:sp>
      <p:sp>
        <p:nvSpPr>
          <p:cNvPr id="5" name="TextShape 4"/>
          <p:cNvSpPr/>
          <p:nvPr/>
        </p:nvSpPr>
        <p:spPr>
          <a:xfrm>
            <a:off x="215776" y="2555701"/>
            <a:ext cx="9360000" cy="72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defRPr sz="1800"/>
            </a:pPr>
            <a:r>
              <a:rPr lang="ja-JP" sz="1800" b="0" i="0" u="none" strike="noStrike" kern="1200" spc="0" dirty="0" smtClean="0">
                <a:ln>
                  <a:noFill/>
                </a:ln>
                <a:latin typeface="VL Pゴシック" pitchFamily="18"/>
                <a:ea typeface="VL Pゴシック" pitchFamily="2"/>
                <a:cs typeface="VL Pゴシック" pitchFamily="2"/>
              </a:rPr>
              <a:t>（</a:t>
            </a:r>
            <a:r>
              <a:rPr lang="ja-JP" altLang="en-US" dirty="0" smtClean="0">
                <a:latin typeface="VL Pゴシック" pitchFamily="18"/>
                <a:ea typeface="ＤＦ平成ゴシック体W5" pitchFamily="1" charset="-128"/>
                <a:cs typeface="VL Pゴシック" pitchFamily="2"/>
              </a:rPr>
              <a:t>おそらく</a:t>
            </a:r>
            <a:r>
              <a:rPr lang="ja-JP" sz="1800" b="0" i="0" u="none" strike="noStrike" kern="1200" spc="0" dirty="0" smtClean="0">
                <a:ln>
                  <a:noFill/>
                </a:ln>
                <a:latin typeface="VL Pゴシック" pitchFamily="18"/>
                <a:ea typeface="VL Pゴシック" pitchFamily="2"/>
                <a:cs typeface="VL Pゴシック" pitchFamily="2"/>
              </a:rPr>
              <a:t>）</a:t>
            </a:r>
            <a:r>
              <a:rPr lang="ja-JP" altLang="en-US" sz="2000" b="0" i="0" u="none" strike="noStrike" kern="1200" spc="0" dirty="0" smtClean="0">
                <a:ln>
                  <a:noFill/>
                </a:ln>
                <a:solidFill>
                  <a:srgbClr val="0070C0"/>
                </a:solidFill>
                <a:latin typeface="VL Pゴシック" pitchFamily="18"/>
                <a:ea typeface="ＤＦ特太ゴシック体" pitchFamily="1" charset="-128"/>
                <a:cs typeface="VL Pゴシック" pitchFamily="2"/>
              </a:rPr>
              <a:t>も</a:t>
            </a:r>
            <a:r>
              <a:rPr lang="ja-JP" sz="2000" b="0" i="0" u="none" strike="noStrike" kern="1200" spc="0" dirty="0" smtClean="0">
                <a:ln>
                  <a:noFill/>
                </a:ln>
                <a:solidFill>
                  <a:srgbClr val="0070C0"/>
                </a:solidFill>
                <a:latin typeface="VL Pゴシック" pitchFamily="18"/>
                <a:ea typeface="ＤＦ特太ゴシック体" pitchFamily="1" charset="-128"/>
                <a:cs typeface="VL Pゴシック" pitchFamily="2"/>
              </a:rPr>
              <a:t>っとも調べ</a:t>
            </a:r>
            <a:r>
              <a:rPr lang="ja-JP" altLang="en-US" sz="2000" b="0" i="0" u="none" strike="noStrike" kern="1200" spc="0" dirty="0" smtClean="0">
                <a:ln>
                  <a:noFill/>
                </a:ln>
                <a:solidFill>
                  <a:srgbClr val="0070C0"/>
                </a:solidFill>
                <a:latin typeface="VL Pゴシック" pitchFamily="18"/>
                <a:ea typeface="ＤＦ特太ゴシック体" pitchFamily="1" charset="-128"/>
                <a:cs typeface="VL Pゴシック" pitchFamily="2"/>
              </a:rPr>
              <a:t>られた例</a:t>
            </a:r>
            <a:endParaRPr lang="ja-JP" sz="2000" b="0" i="0" u="none" strike="noStrike" kern="1200" spc="0" dirty="0">
              <a:ln>
                <a:noFill/>
              </a:ln>
              <a:solidFill>
                <a:srgbClr val="0070C0"/>
              </a:solidFill>
              <a:latin typeface="VL Pゴシック" pitchFamily="18"/>
              <a:ea typeface="ＤＦ特太ゴシック体" pitchFamily="1" charset="-128"/>
              <a:cs typeface="VL Pゴシック" pitchFamily="2"/>
            </a:endParaRPr>
          </a:p>
          <a:p>
            <a:pPr marL="0" marR="0" lvl="0" indent="0" rtl="0" hangingPunct="0">
              <a:lnSpc>
                <a:spcPct val="100000"/>
              </a:lnSpc>
              <a:spcBef>
                <a:spcPts val="0"/>
              </a:spcBef>
              <a:spcAft>
                <a:spcPts val="0"/>
              </a:spcAft>
              <a:buNone/>
              <a:tabLst/>
              <a:defRPr sz="1800"/>
            </a:pPr>
            <a:r>
              <a:rPr lang="en-US" sz="2000" b="0" i="0" u="none" strike="noStrike" kern="1200" spc="0" dirty="0">
                <a:ln>
                  <a:noFill/>
                </a:ln>
                <a:solidFill>
                  <a:srgbClr val="0070C0"/>
                </a:solidFill>
                <a:latin typeface="VL Pゴシック" pitchFamily="18"/>
                <a:ea typeface="VL Pゴシック" pitchFamily="2"/>
                <a:cs typeface="VL Pゴシック" pitchFamily="2"/>
              </a:rPr>
              <a:t>MSSM with RH neutrino (Seesaw Model) </a:t>
            </a:r>
            <a:r>
              <a:rPr lang="ja-JP" altLang="en-US" sz="2000" b="0" i="0" u="none" strike="noStrike" kern="1200" spc="0" dirty="0" smtClean="0">
                <a:ln>
                  <a:noFill/>
                </a:ln>
                <a:solidFill>
                  <a:srgbClr val="FF0000"/>
                </a:solidFill>
                <a:latin typeface="VL Pゴシック" pitchFamily="18"/>
                <a:ea typeface="VL Pゴシック" pitchFamily="2"/>
                <a:cs typeface="VL Pゴシック" pitchFamily="2"/>
              </a:rPr>
              <a:t>　</a:t>
            </a:r>
            <a:r>
              <a:rPr lang="en-US" sz="1400" b="0" i="0" u="none" strike="noStrike" kern="1200" spc="0" dirty="0" err="1" smtClean="0">
                <a:ln>
                  <a:noFill/>
                </a:ln>
                <a:solidFill>
                  <a:schemeClr val="bg2">
                    <a:lumMod val="50000"/>
                  </a:schemeClr>
                </a:solidFill>
                <a:latin typeface="VL Pゴシック" pitchFamily="18"/>
                <a:ea typeface="VL Pゴシック" pitchFamily="2"/>
                <a:cs typeface="VL Pゴシック" pitchFamily="2"/>
              </a:rPr>
              <a:t>Borzumati</a:t>
            </a:r>
            <a:r>
              <a:rPr lang="en-US" sz="1400" b="0" i="0" u="none" strike="noStrike" kern="1200" spc="0" dirty="0">
                <a:ln>
                  <a:noFill/>
                </a:ln>
                <a:solidFill>
                  <a:schemeClr val="bg2">
                    <a:lumMod val="50000"/>
                  </a:schemeClr>
                </a:solidFill>
                <a:latin typeface="VL Pゴシック" pitchFamily="18"/>
                <a:ea typeface="VL Pゴシック" pitchFamily="2"/>
                <a:cs typeface="VL Pゴシック" pitchFamily="2"/>
              </a:rPr>
              <a:t>, </a:t>
            </a:r>
            <a:r>
              <a:rPr lang="en-US" sz="1400" b="0" i="0" u="none" strike="noStrike" kern="1200" spc="0" dirty="0" err="1">
                <a:ln>
                  <a:noFill/>
                </a:ln>
                <a:solidFill>
                  <a:schemeClr val="bg2">
                    <a:lumMod val="50000"/>
                  </a:schemeClr>
                </a:solidFill>
                <a:latin typeface="VL Pゴシック" pitchFamily="18"/>
                <a:ea typeface="VL Pゴシック" pitchFamily="2"/>
                <a:cs typeface="VL Pゴシック" pitchFamily="2"/>
              </a:rPr>
              <a:t>Masiero</a:t>
            </a:r>
            <a:r>
              <a:rPr lang="en-US" sz="1400" b="0" i="0" u="none" strike="noStrike" kern="1200" spc="0" dirty="0">
                <a:ln>
                  <a:noFill/>
                </a:ln>
                <a:solidFill>
                  <a:schemeClr val="bg2">
                    <a:lumMod val="50000"/>
                  </a:schemeClr>
                </a:solidFill>
                <a:latin typeface="VL Pゴシック" pitchFamily="18"/>
                <a:ea typeface="VL Pゴシック" pitchFamily="2"/>
                <a:cs typeface="VL Pゴシック" pitchFamily="2"/>
              </a:rPr>
              <a:t>; </a:t>
            </a:r>
            <a:r>
              <a:rPr lang="en-US" sz="1400" b="0" i="0" u="none" strike="noStrike" kern="1200" spc="0" dirty="0" err="1">
                <a:ln>
                  <a:noFill/>
                </a:ln>
                <a:solidFill>
                  <a:schemeClr val="bg2">
                    <a:lumMod val="50000"/>
                  </a:schemeClr>
                </a:solidFill>
                <a:latin typeface="VL Pゴシック" pitchFamily="18"/>
                <a:ea typeface="VL Pゴシック" pitchFamily="2"/>
                <a:cs typeface="VL Pゴシック" pitchFamily="2"/>
              </a:rPr>
              <a:t>Hisano</a:t>
            </a:r>
            <a:r>
              <a:rPr lang="en-US" sz="1400" b="0" i="0" u="none" strike="noStrike" kern="1200" spc="0" dirty="0">
                <a:ln>
                  <a:noFill/>
                </a:ln>
                <a:solidFill>
                  <a:schemeClr val="bg2">
                    <a:lumMod val="50000"/>
                  </a:schemeClr>
                </a:solidFill>
                <a:latin typeface="VL Pゴシック" pitchFamily="18"/>
                <a:ea typeface="VL Pゴシック" pitchFamily="2"/>
                <a:cs typeface="VL Pゴシック" pitchFamily="2"/>
              </a:rPr>
              <a:t> et al</a:t>
            </a:r>
          </a:p>
          <a:p>
            <a:pPr marL="0" marR="0" lvl="0" indent="0" rtl="0" hangingPunct="0">
              <a:lnSpc>
                <a:spcPct val="100000"/>
              </a:lnSpc>
              <a:spcBef>
                <a:spcPts val="0"/>
              </a:spcBef>
              <a:spcAft>
                <a:spcPts val="0"/>
              </a:spcAft>
              <a:buNone/>
              <a:tabLst/>
              <a:defRPr sz="1800"/>
            </a:pPr>
            <a:r>
              <a:rPr lang="ja-JP" altLang="en-US" sz="1800" b="0" i="0" u="none" strike="noStrike" kern="1200" spc="0" dirty="0" smtClean="0">
                <a:ln>
                  <a:noFill/>
                </a:ln>
                <a:latin typeface="VL Pゴシック" pitchFamily="18"/>
                <a:ea typeface="VL Pゴシック" pitchFamily="2"/>
                <a:cs typeface="VL Pゴシック" pitchFamily="2"/>
              </a:rPr>
              <a:t>　</a:t>
            </a:r>
            <a:r>
              <a:rPr lang="en-US" sz="1800" b="0" i="0" u="none" strike="noStrike" kern="1200" spc="0" dirty="0" smtClean="0">
                <a:ln>
                  <a:noFill/>
                </a:ln>
                <a:latin typeface="VL Pゴシック" pitchFamily="18"/>
                <a:ea typeface="VL Pゴシック" pitchFamily="2"/>
                <a:cs typeface="VL Pゴシック" pitchFamily="2"/>
              </a:rPr>
              <a:t>Large </a:t>
            </a:r>
            <a:r>
              <a:rPr lang="en-US" sz="1800" b="0" i="0" u="none" strike="noStrike" kern="1200" spc="0" dirty="0">
                <a:ln>
                  <a:noFill/>
                </a:ln>
                <a:latin typeface="VL Pゴシック" pitchFamily="18"/>
                <a:ea typeface="VL Pゴシック" pitchFamily="2"/>
                <a:cs typeface="VL Pゴシック" pitchFamily="2"/>
              </a:rPr>
              <a:t>Flavor Changing </a:t>
            </a:r>
            <a:r>
              <a:rPr lang="en-US" sz="1800" b="0" i="0" u="none" strike="noStrike" kern="1200" spc="0" dirty="0" err="1">
                <a:ln>
                  <a:noFill/>
                </a:ln>
                <a:latin typeface="VL Pゴシック" pitchFamily="18"/>
                <a:ea typeface="VL Pゴシック" pitchFamily="2"/>
                <a:cs typeface="VL Pゴシック" pitchFamily="2"/>
              </a:rPr>
              <a:t>Slepton</a:t>
            </a:r>
            <a:r>
              <a:rPr lang="en-US" sz="1800" b="0" i="0" u="none" strike="noStrike" kern="1200" spc="0" dirty="0">
                <a:ln>
                  <a:noFill/>
                </a:ln>
                <a:latin typeface="VL Pゴシック" pitchFamily="18"/>
                <a:ea typeface="VL Pゴシック" pitchFamily="2"/>
                <a:cs typeface="VL Pゴシック" pitchFamily="2"/>
              </a:rPr>
              <a:t> Mass through renormalization</a:t>
            </a:r>
          </a:p>
          <a:p>
            <a:pPr marL="0" marR="0" lvl="0" indent="0" rtl="0" hangingPunct="0">
              <a:lnSpc>
                <a:spcPct val="100000"/>
              </a:lnSpc>
              <a:spcBef>
                <a:spcPts val="0"/>
              </a:spcBef>
              <a:spcAft>
                <a:spcPts val="0"/>
              </a:spcAft>
              <a:buNone/>
              <a:tabLst/>
              <a:defRPr sz="1800"/>
            </a:pPr>
            <a:endParaRPr lang="en-US" sz="1800" b="0" i="0" u="none" strike="noStrike" kern="1200" spc="0" dirty="0">
              <a:ln>
                <a:noFill/>
              </a:ln>
              <a:latin typeface="VL Pゴシック" pitchFamily="18"/>
              <a:ea typeface="VL Pゴシック" pitchFamily="2"/>
              <a:cs typeface="VL Pゴシック" pitchFamily="2"/>
            </a:endParaRPr>
          </a:p>
        </p:txBody>
      </p:sp>
      <p:pic>
        <p:nvPicPr>
          <p:cNvPr id="6" name="図 5"/>
          <p:cNvPicPr>
            <a:picLocks noChangeAspect="1"/>
          </p:cNvPicPr>
          <p:nvPr/>
        </p:nvPicPr>
        <p:blipFill>
          <a:blip r:embed="rId2" cstate="print">
            <a:alphaModFix/>
            <a:lum/>
          </a:blip>
          <a:srcRect/>
          <a:stretch>
            <a:fillRect/>
          </a:stretch>
        </p:blipFill>
        <p:spPr>
          <a:xfrm>
            <a:off x="647824" y="3707829"/>
            <a:ext cx="2736304" cy="547261"/>
          </a:xfrm>
          <a:prstGeom prst="rect">
            <a:avLst/>
          </a:prstGeom>
          <a:noFill/>
          <a:ln>
            <a:noFill/>
          </a:ln>
        </p:spPr>
      </p:pic>
      <p:pic>
        <p:nvPicPr>
          <p:cNvPr id="7" name="図 6"/>
          <p:cNvPicPr>
            <a:picLocks noChangeAspect="1"/>
          </p:cNvPicPr>
          <p:nvPr/>
        </p:nvPicPr>
        <p:blipFill>
          <a:blip r:embed="rId3" cstate="print">
            <a:alphaModFix/>
            <a:lum/>
          </a:blip>
          <a:srcRect/>
          <a:stretch>
            <a:fillRect/>
          </a:stretch>
        </p:blipFill>
        <p:spPr>
          <a:xfrm>
            <a:off x="719832" y="4427909"/>
            <a:ext cx="7648600" cy="1584176"/>
          </a:xfrm>
          <a:prstGeom prst="rect">
            <a:avLst/>
          </a:prstGeom>
          <a:noFill/>
          <a:ln>
            <a:noFill/>
          </a:ln>
        </p:spPr>
      </p:pic>
      <p:pic>
        <p:nvPicPr>
          <p:cNvPr id="8" name="図 7"/>
          <p:cNvPicPr>
            <a:picLocks noChangeAspect="1"/>
          </p:cNvPicPr>
          <p:nvPr/>
        </p:nvPicPr>
        <p:blipFill>
          <a:blip r:embed="rId4" cstate="print">
            <a:alphaModFix/>
            <a:lum/>
          </a:blip>
          <a:srcRect/>
          <a:stretch>
            <a:fillRect/>
          </a:stretch>
        </p:blipFill>
        <p:spPr>
          <a:xfrm>
            <a:off x="5832400" y="5868069"/>
            <a:ext cx="3917393" cy="129264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p:cNvPicPr/>
          <p:nvPr/>
        </p:nvPicPr>
        <p:blipFill>
          <a:blip r:embed="rId2" cstate="print"/>
          <a:stretch>
            <a:fillRect/>
          </a:stretch>
        </p:blipFill>
        <p:spPr>
          <a:xfrm>
            <a:off x="791840" y="1115541"/>
            <a:ext cx="5616624" cy="1440160"/>
          </a:xfrm>
          <a:prstGeom prst="rect">
            <a:avLst/>
          </a:prstGeom>
        </p:spPr>
      </p:pic>
      <p:pic>
        <p:nvPicPr>
          <p:cNvPr id="19" name="図 18"/>
          <p:cNvPicPr/>
          <p:nvPr/>
        </p:nvPicPr>
        <p:blipFill>
          <a:blip r:embed="rId3" cstate="print"/>
          <a:stretch>
            <a:fillRect/>
          </a:stretch>
        </p:blipFill>
        <p:spPr>
          <a:xfrm>
            <a:off x="6865200" y="1018800"/>
            <a:ext cx="2134800" cy="241200"/>
          </a:xfrm>
          <a:prstGeom prst="rect">
            <a:avLst/>
          </a:prstGeom>
        </p:spPr>
      </p:pic>
      <p:pic>
        <p:nvPicPr>
          <p:cNvPr id="20" name="図 19"/>
          <p:cNvPicPr/>
          <p:nvPr/>
        </p:nvPicPr>
        <p:blipFill>
          <a:blip r:embed="rId4" cstate="print"/>
          <a:stretch>
            <a:fillRect/>
          </a:stretch>
        </p:blipFill>
        <p:spPr>
          <a:xfrm>
            <a:off x="1871960" y="2915741"/>
            <a:ext cx="4572000" cy="3816000"/>
          </a:xfrm>
          <a:prstGeom prst="rect">
            <a:avLst/>
          </a:prstGeom>
        </p:spPr>
      </p:pic>
      <p:sp>
        <p:nvSpPr>
          <p:cNvPr id="5" name="テキスト ボックス 4"/>
          <p:cNvSpPr txBox="1"/>
          <p:nvPr/>
        </p:nvSpPr>
        <p:spPr>
          <a:xfrm>
            <a:off x="503808" y="251445"/>
            <a:ext cx="5400600" cy="461665"/>
          </a:xfrm>
          <a:prstGeom prst="rect">
            <a:avLst/>
          </a:prstGeom>
          <a:noFill/>
        </p:spPr>
        <p:txBody>
          <a:bodyPr wrap="square" rtlCol="0">
            <a:spAutoFit/>
          </a:bodyPr>
          <a:lstStyle/>
          <a:p>
            <a:r>
              <a:rPr kumimoji="1" lang="en-US" altLang="ja-JP" sz="2400" dirty="0" smtClean="0">
                <a:ea typeface="ＤＦ平成ゴシック体W5" pitchFamily="1" charset="-128"/>
              </a:rPr>
              <a:t>Lepton mixing SUSY Breaking Mass</a:t>
            </a:r>
            <a:endParaRPr kumimoji="1" lang="ja-JP" altLang="en-US" sz="2400" dirty="0">
              <a:ea typeface="ＤＦ平成ゴシック体W5" pitchFamily="1"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alphaModFix/>
            <a:lum/>
          </a:blip>
          <a:srcRect/>
          <a:stretch>
            <a:fillRect/>
          </a:stretch>
        </p:blipFill>
        <p:spPr>
          <a:xfrm>
            <a:off x="1" y="0"/>
            <a:ext cx="8640712" cy="6382936"/>
          </a:xfrm>
          <a:prstGeom prst="rect">
            <a:avLst/>
          </a:prstGeom>
          <a:noFill/>
          <a:ln>
            <a:noFill/>
          </a:ln>
        </p:spPr>
      </p:pic>
      <p:sp>
        <p:nvSpPr>
          <p:cNvPr id="3" name="テキスト ボックス 2"/>
          <p:cNvSpPr txBox="1"/>
          <p:nvPr/>
        </p:nvSpPr>
        <p:spPr>
          <a:xfrm>
            <a:off x="1151880" y="6588149"/>
            <a:ext cx="7488832" cy="954107"/>
          </a:xfrm>
          <a:prstGeom prst="rect">
            <a:avLst/>
          </a:prstGeom>
          <a:noFill/>
        </p:spPr>
        <p:txBody>
          <a:bodyPr wrap="square" rtlCol="0">
            <a:spAutoFit/>
          </a:bodyPr>
          <a:lstStyle/>
          <a:p>
            <a:r>
              <a:rPr lang="en-US" altLang="ja-JP" sz="2800" dirty="0" smtClean="0">
                <a:solidFill>
                  <a:srgbClr val="FF0000"/>
                </a:solidFill>
                <a:ea typeface="ＤＦ平成ゴシック体W5" pitchFamily="1" charset="-128"/>
              </a:rPr>
              <a:t>Charged Lepton Flavor Violation (</a:t>
            </a:r>
            <a:r>
              <a:rPr lang="en-US" altLang="ja-JP" sz="2800" dirty="0" err="1" smtClean="0">
                <a:solidFill>
                  <a:srgbClr val="FF0000"/>
                </a:solidFill>
                <a:ea typeface="ＤＦ平成ゴシック体W5" pitchFamily="1" charset="-128"/>
              </a:rPr>
              <a:t>cLFV</a:t>
            </a:r>
            <a:r>
              <a:rPr lang="en-US" altLang="ja-JP" sz="2800" dirty="0" smtClean="0">
                <a:solidFill>
                  <a:srgbClr val="FF0000"/>
                </a:solidFill>
                <a:ea typeface="ＤＦ平成ゴシック体W5" pitchFamily="1" charset="-128"/>
              </a:rPr>
              <a:t>)</a:t>
            </a:r>
          </a:p>
          <a:p>
            <a:r>
              <a:rPr lang="en-US" altLang="ja-JP" sz="2800" dirty="0" smtClean="0">
                <a:solidFill>
                  <a:srgbClr val="0070C0"/>
                </a:solidFill>
                <a:ea typeface="ＤＦ平成ゴシック体W5" pitchFamily="1" charset="-128"/>
              </a:rPr>
              <a:t> </a:t>
            </a:r>
            <a:r>
              <a:rPr lang="ja-JP" altLang="en-US" sz="2800" dirty="0" smtClean="0">
                <a:solidFill>
                  <a:srgbClr val="0070C0"/>
                </a:solidFill>
                <a:ea typeface="ＤＦ平成ゴシック体W5" pitchFamily="1" charset="-128"/>
              </a:rPr>
              <a:t>もうすぐ見える！？</a:t>
            </a:r>
            <a:endParaRPr kumimoji="1" lang="ja-JP" altLang="en-US" sz="2800" dirty="0">
              <a:solidFill>
                <a:srgbClr val="0070C0"/>
              </a:solidFill>
              <a:ea typeface="ＤＦ平成ゴシック体W5" pitchFamily="1" charset="-128"/>
            </a:endParaRPr>
          </a:p>
        </p:txBody>
      </p:sp>
      <p:sp>
        <p:nvSpPr>
          <p:cNvPr id="4" name="テキスト ボックス 3"/>
          <p:cNvSpPr txBox="1"/>
          <p:nvPr/>
        </p:nvSpPr>
        <p:spPr>
          <a:xfrm>
            <a:off x="8496696" y="2051645"/>
            <a:ext cx="1296144" cy="369332"/>
          </a:xfrm>
          <a:prstGeom prst="rect">
            <a:avLst/>
          </a:prstGeom>
          <a:noFill/>
        </p:spPr>
        <p:txBody>
          <a:bodyPr wrap="square" rtlCol="0">
            <a:spAutoFit/>
          </a:bodyPr>
          <a:lstStyle/>
          <a:p>
            <a:r>
              <a:rPr kumimoji="1" lang="en-US" altLang="ja-JP" dirty="0" err="1" smtClean="0"/>
              <a:t>Sato,Tobe</a:t>
            </a:r>
            <a:endParaRPr kumimoji="1" lang="ja-JP"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stomShape 1"/>
          <p:cNvSpPr/>
          <p:nvPr/>
        </p:nvSpPr>
        <p:spPr>
          <a:xfrm>
            <a:off x="540000" y="180000"/>
            <a:ext cx="3780000" cy="659160"/>
          </a:xfrm>
          <a:prstGeom prst="rect">
            <a:avLst/>
          </a:prstGeom>
        </p:spPr>
        <p:txBody>
          <a:bodyPr wrap="none" lIns="0" tIns="0" rIns="0" bIns="0" anchor="ctr"/>
          <a:lstStyle/>
          <a:p>
            <a:r>
              <a:rPr lang="en-US"/>
              <a:t>概要</a:t>
            </a:r>
            <a:endParaRPr/>
          </a:p>
        </p:txBody>
      </p:sp>
      <p:sp>
        <p:nvSpPr>
          <p:cNvPr id="8" name="CustomShape 2"/>
          <p:cNvSpPr/>
          <p:nvPr/>
        </p:nvSpPr>
        <p:spPr>
          <a:xfrm>
            <a:off x="540000" y="795960"/>
            <a:ext cx="7152840" cy="2182320"/>
          </a:xfrm>
          <a:prstGeom prst="rect">
            <a:avLst/>
          </a:prstGeom>
        </p:spPr>
        <p:txBody>
          <a:bodyPr wrap="none" lIns="90000" tIns="45000" rIns="90000" bIns="45000"/>
          <a:lstStyle/>
          <a:p>
            <a:r>
              <a:rPr lang="en-US" dirty="0" err="1"/>
              <a:t>いただいたお題</a:t>
            </a:r>
            <a:endParaRPr dirty="0"/>
          </a:p>
          <a:p>
            <a:endParaRPr dirty="0"/>
          </a:p>
          <a:p>
            <a:r>
              <a:rPr lang="en-US" dirty="0"/>
              <a:t> - CP violation in neutrino oscillation</a:t>
            </a:r>
            <a:endParaRPr dirty="0"/>
          </a:p>
          <a:p>
            <a:r>
              <a:rPr lang="en-US" dirty="0"/>
              <a:t> - </a:t>
            </a:r>
            <a:r>
              <a:rPr lang="en-US" dirty="0" err="1"/>
              <a:t>Leptogenesis</a:t>
            </a:r>
            <a:endParaRPr dirty="0"/>
          </a:p>
          <a:p>
            <a:r>
              <a:rPr lang="en-US" dirty="0"/>
              <a:t> - </a:t>
            </a:r>
            <a:r>
              <a:rPr lang="en-US" dirty="0" err="1"/>
              <a:t>Majorana</a:t>
            </a:r>
            <a:r>
              <a:rPr lang="en-US" dirty="0"/>
              <a:t> nature</a:t>
            </a:r>
            <a:endParaRPr dirty="0"/>
          </a:p>
          <a:p>
            <a:r>
              <a:rPr lang="en-US" dirty="0"/>
              <a:t> - Double beta decay</a:t>
            </a:r>
            <a:endParaRPr dirty="0"/>
          </a:p>
          <a:p>
            <a:r>
              <a:rPr lang="en-US" dirty="0"/>
              <a:t> - models to predict theta_13, mass, octant of theta_23 etc</a:t>
            </a:r>
            <a:endParaRPr dirty="0"/>
          </a:p>
          <a:p>
            <a:r>
              <a:rPr lang="en-US" dirty="0"/>
              <a:t> - nucleon decay and GUTs</a:t>
            </a:r>
            <a:endParaRPr dirty="0"/>
          </a:p>
        </p:txBody>
      </p:sp>
      <p:sp>
        <p:nvSpPr>
          <p:cNvPr id="9" name="CustomShape 3"/>
          <p:cNvSpPr/>
          <p:nvPr/>
        </p:nvSpPr>
        <p:spPr>
          <a:xfrm>
            <a:off x="544320" y="3127320"/>
            <a:ext cx="7709760" cy="1679040"/>
          </a:xfrm>
          <a:prstGeom prst="rect">
            <a:avLst/>
          </a:prstGeom>
        </p:spPr>
        <p:txBody>
          <a:bodyPr wrap="none" lIns="90000" tIns="45000" rIns="90000" bIns="45000"/>
          <a:lstStyle/>
          <a:p>
            <a:r>
              <a:rPr lang="en-US"/>
              <a:t>これは無理だと思ったので、講演概要ではこのようにしてみましたが、</a:t>
            </a:r>
            <a:endParaRPr/>
          </a:p>
          <a:p>
            <a:endParaRPr/>
          </a:p>
          <a:p>
            <a:r>
              <a:rPr lang="en-US"/>
              <a:t>(New) Physics in neutrino oscillation</a:t>
            </a:r>
            <a:endParaRPr/>
          </a:p>
          <a:p>
            <a:r>
              <a:rPr lang="en-US"/>
              <a:t>Majorana vs Dirac, Double beta decay, Leptogenesis</a:t>
            </a:r>
            <a:endParaRPr/>
          </a:p>
          <a:p>
            <a:r>
              <a:rPr lang="en-US"/>
              <a:t>Models to predict lepton mixings and neutrino masses</a:t>
            </a:r>
            <a:endParaRPr/>
          </a:p>
          <a:p>
            <a:r>
              <a:rPr lang="en-US"/>
              <a:t>Dark matter and high energy neutrino</a:t>
            </a:r>
            <a:endParaRPr/>
          </a:p>
        </p:txBody>
      </p:sp>
      <p:sp>
        <p:nvSpPr>
          <p:cNvPr id="10" name="CustomShape 4"/>
          <p:cNvSpPr/>
          <p:nvPr/>
        </p:nvSpPr>
        <p:spPr>
          <a:xfrm>
            <a:off x="526680" y="5115240"/>
            <a:ext cx="6809760" cy="1679040"/>
          </a:xfrm>
          <a:prstGeom prst="rect">
            <a:avLst/>
          </a:prstGeom>
        </p:spPr>
        <p:txBody>
          <a:bodyPr wrap="none" lIns="90000" tIns="45000" rIns="90000" bIns="45000"/>
          <a:lstStyle/>
          <a:p>
            <a:r>
              <a:rPr lang="en-US" dirty="0" err="1"/>
              <a:t>実際は、さらに単純化して</a:t>
            </a:r>
            <a:endParaRPr dirty="0"/>
          </a:p>
          <a:p>
            <a:endParaRPr dirty="0"/>
          </a:p>
          <a:p>
            <a:r>
              <a:rPr lang="en-US" dirty="0" smtClean="0"/>
              <a:t>1.</a:t>
            </a:r>
            <a:r>
              <a:rPr lang="en-US" altLang="ja-JP" dirty="0" smtClean="0"/>
              <a:t> CP violation in neutrino oscillation </a:t>
            </a:r>
            <a:endParaRPr dirty="0"/>
          </a:p>
          <a:p>
            <a:r>
              <a:rPr lang="en-US" dirty="0" smtClean="0"/>
              <a:t>2.Majorana </a:t>
            </a:r>
            <a:r>
              <a:rPr lang="en-US" dirty="0" err="1"/>
              <a:t>vs</a:t>
            </a:r>
            <a:r>
              <a:rPr lang="en-US" dirty="0"/>
              <a:t> Dirac, Double beta decay, </a:t>
            </a:r>
            <a:r>
              <a:rPr lang="en-US" dirty="0" err="1"/>
              <a:t>Leptogenesis</a:t>
            </a:r>
            <a:endParaRPr dirty="0"/>
          </a:p>
          <a:p>
            <a:r>
              <a:rPr lang="en-US" dirty="0" smtClean="0"/>
              <a:t>  (</a:t>
            </a:r>
            <a:r>
              <a:rPr lang="en-US" dirty="0"/>
              <a:t>Models to predict lepton mixings and neutrino masses)</a:t>
            </a:r>
            <a:endParaRPr dirty="0"/>
          </a:p>
          <a:p>
            <a:r>
              <a:rPr lang="en-US" dirty="0" smtClean="0"/>
              <a:t>3.New </a:t>
            </a:r>
            <a:r>
              <a:rPr lang="en-US" dirty="0"/>
              <a:t>Physics in neutrino oscillation</a:t>
            </a:r>
            <a:endParaRPr dirty="0"/>
          </a:p>
          <a:p>
            <a:endParaRPr dirty="0"/>
          </a:p>
          <a:p>
            <a:r>
              <a:rPr lang="en-US" dirty="0"/>
              <a:t> </a:t>
            </a:r>
            <a:r>
              <a:rPr lang="en-US" dirty="0" err="1"/>
              <a:t>という感じです</a:t>
            </a:r>
            <a:r>
              <a:rPr lang="en-US" dirty="0"/>
              <a:t>。</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7560592" y="1907629"/>
            <a:ext cx="548640" cy="457200"/>
          </a:xfrm>
          <a:prstGeom prst="rect">
            <a:avLst/>
          </a:prstGeom>
          <a:noFill/>
          <a:ln w="9525">
            <a:noFill/>
            <a:miter lim="800000"/>
            <a:headEnd/>
            <a:tailEnd/>
          </a:ln>
        </p:spPr>
      </p:pic>
      <p:sp>
        <p:nvSpPr>
          <p:cNvPr id="9" name="テキスト ボックス 8"/>
          <p:cNvSpPr txBox="1"/>
          <p:nvPr/>
        </p:nvSpPr>
        <p:spPr>
          <a:xfrm>
            <a:off x="863848" y="1907629"/>
            <a:ext cx="8856984" cy="523220"/>
          </a:xfrm>
          <a:prstGeom prst="rect">
            <a:avLst/>
          </a:prstGeom>
          <a:noFill/>
        </p:spPr>
        <p:txBody>
          <a:bodyPr wrap="square" rtlCol="0">
            <a:spAutoFit/>
          </a:bodyPr>
          <a:lstStyle/>
          <a:p>
            <a:r>
              <a:rPr kumimoji="1" lang="en-US" altLang="ja-JP" sz="2800" dirty="0" smtClean="0"/>
              <a:t>Weak Interaction </a:t>
            </a:r>
            <a:r>
              <a:rPr kumimoji="1" lang="ja-JP" altLang="en-US" sz="2800" dirty="0" smtClean="0"/>
              <a:t>に対する結合定数の比を</a:t>
            </a:r>
            <a:r>
              <a:rPr lang="ja-JP" altLang="en-US" sz="2800" dirty="0" smtClean="0"/>
              <a:t>　</a:t>
            </a:r>
            <a:r>
              <a:rPr kumimoji="1" lang="ja-JP" altLang="en-US" sz="2800" dirty="0" smtClean="0"/>
              <a:t>として</a:t>
            </a:r>
            <a:endParaRPr kumimoji="1" lang="ja-JP" altLang="en-US" sz="2800" dirty="0"/>
          </a:p>
        </p:txBody>
      </p:sp>
      <p:sp>
        <p:nvSpPr>
          <p:cNvPr id="2" name="テキスト ボックス 1"/>
          <p:cNvSpPr txBox="1"/>
          <p:nvPr/>
        </p:nvSpPr>
        <p:spPr>
          <a:xfrm>
            <a:off x="791840" y="251445"/>
            <a:ext cx="7560840" cy="523220"/>
          </a:xfrm>
          <a:prstGeom prst="rect">
            <a:avLst/>
          </a:prstGeom>
          <a:noFill/>
        </p:spPr>
        <p:txBody>
          <a:bodyPr wrap="square" rtlCol="0">
            <a:spAutoFit/>
          </a:bodyPr>
          <a:lstStyle/>
          <a:p>
            <a:r>
              <a:rPr kumimoji="1" lang="en-US" altLang="ja-JP" sz="2800" dirty="0" smtClean="0">
                <a:ea typeface="ＤＦ平成ゴシック体W5" pitchFamily="1" charset="-128"/>
              </a:rPr>
              <a:t>Neutral Lepton Flavor Violation, </a:t>
            </a:r>
            <a:r>
              <a:rPr kumimoji="1" lang="en-US" altLang="ja-JP" sz="2800" dirty="0" err="1" smtClean="0">
                <a:ea typeface="ＤＦ平成ゴシック体W5" pitchFamily="1" charset="-128"/>
              </a:rPr>
              <a:t>nLFV</a:t>
            </a:r>
            <a:r>
              <a:rPr kumimoji="1" lang="en-US" altLang="ja-JP" sz="2800" dirty="0" smtClean="0">
                <a:ea typeface="ＤＦ平成ゴシック体W5" pitchFamily="1" charset="-128"/>
              </a:rPr>
              <a:t>, </a:t>
            </a:r>
            <a:r>
              <a:rPr kumimoji="1" lang="ja-JP" altLang="en-US" sz="2800" dirty="0" smtClean="0">
                <a:ea typeface="ＤＦ平成ゴシック体W5" pitchFamily="1" charset="-128"/>
              </a:rPr>
              <a:t>例えば</a:t>
            </a:r>
            <a:endParaRPr kumimoji="1" lang="ja-JP" altLang="en-US" sz="2800" dirty="0">
              <a:ea typeface="ＤＦ平成ゴシック体W5" pitchFamily="1" charset="-128"/>
            </a:endParaRPr>
          </a:p>
        </p:txBody>
      </p:sp>
      <p:pic>
        <p:nvPicPr>
          <p:cNvPr id="7" name="図 6" descr="texclip20120212215842.png"/>
          <p:cNvPicPr>
            <a:picLocks noChangeAspect="1"/>
          </p:cNvPicPr>
          <p:nvPr/>
        </p:nvPicPr>
        <p:blipFill>
          <a:blip r:embed="rId3" cstate="print"/>
          <a:stretch>
            <a:fillRect/>
          </a:stretch>
        </p:blipFill>
        <p:spPr>
          <a:xfrm>
            <a:off x="2015975" y="827509"/>
            <a:ext cx="2808313" cy="463372"/>
          </a:xfrm>
          <a:prstGeom prst="rect">
            <a:avLst/>
          </a:prstGeom>
        </p:spPr>
      </p:pic>
      <p:sp>
        <p:nvSpPr>
          <p:cNvPr id="8" name="テキスト ボックス 7"/>
          <p:cNvSpPr txBox="1"/>
          <p:nvPr/>
        </p:nvSpPr>
        <p:spPr>
          <a:xfrm>
            <a:off x="863848" y="1331565"/>
            <a:ext cx="4752528" cy="523220"/>
          </a:xfrm>
          <a:prstGeom prst="rect">
            <a:avLst/>
          </a:prstGeom>
          <a:noFill/>
        </p:spPr>
        <p:txBody>
          <a:bodyPr wrap="square" rtlCol="0">
            <a:spAutoFit/>
          </a:bodyPr>
          <a:lstStyle/>
          <a:p>
            <a:r>
              <a:rPr lang="ja-JP" altLang="en-US" sz="2800" dirty="0" smtClean="0"/>
              <a:t>も存在する！？</a:t>
            </a:r>
            <a:endParaRPr kumimoji="1" lang="ja-JP" altLang="en-US" sz="2800" dirty="0"/>
          </a:p>
        </p:txBody>
      </p:sp>
      <p:pic>
        <p:nvPicPr>
          <p:cNvPr id="1027" name="Picture 3"/>
          <p:cNvPicPr>
            <a:picLocks noChangeAspect="1" noChangeArrowheads="1"/>
          </p:cNvPicPr>
          <p:nvPr/>
        </p:nvPicPr>
        <p:blipFill>
          <a:blip r:embed="rId4" cstate="print"/>
          <a:srcRect/>
          <a:stretch>
            <a:fillRect/>
          </a:stretch>
        </p:blipFill>
        <p:spPr bwMode="auto">
          <a:xfrm>
            <a:off x="2448024" y="2483693"/>
            <a:ext cx="4210050" cy="1357313"/>
          </a:xfrm>
          <a:prstGeom prst="rect">
            <a:avLst/>
          </a:prstGeom>
          <a:noFill/>
          <a:ln w="9525">
            <a:noFill/>
            <a:miter lim="800000"/>
            <a:headEnd/>
            <a:tailEnd/>
          </a:ln>
        </p:spPr>
      </p:pic>
      <p:sp>
        <p:nvSpPr>
          <p:cNvPr id="10" name="テキスト ボックス 9"/>
          <p:cNvSpPr txBox="1"/>
          <p:nvPr/>
        </p:nvSpPr>
        <p:spPr>
          <a:xfrm>
            <a:off x="1007864" y="3851845"/>
            <a:ext cx="7488832" cy="830997"/>
          </a:xfrm>
          <a:prstGeom prst="rect">
            <a:avLst/>
          </a:prstGeom>
          <a:noFill/>
        </p:spPr>
        <p:txBody>
          <a:bodyPr wrap="square" rtlCol="0">
            <a:spAutoFit/>
          </a:bodyPr>
          <a:lstStyle/>
          <a:p>
            <a:r>
              <a:rPr kumimoji="1" lang="en-US" altLang="ja-JP" sz="2400" dirty="0" smtClean="0">
                <a:ea typeface="ＤＦ平成ゴシック体W5" pitchFamily="1" charset="-128"/>
              </a:rPr>
              <a:t>Universality</a:t>
            </a:r>
            <a:r>
              <a:rPr kumimoji="1" lang="ja-JP" altLang="en-US" sz="2400" dirty="0" smtClean="0">
                <a:ea typeface="ＤＦ平成ゴシック体W5" pitchFamily="1" charset="-128"/>
              </a:rPr>
              <a:t>に影響する。が、　の寄与なのでそれほど強い制限はかからない。</a:t>
            </a:r>
            <a:endParaRPr kumimoji="1" lang="ja-JP" altLang="en-US" sz="2400" dirty="0">
              <a:ea typeface="ＤＦ平成ゴシック体W5" pitchFamily="1" charset="-128"/>
            </a:endParaRPr>
          </a:p>
        </p:txBody>
      </p:sp>
      <p:pic>
        <p:nvPicPr>
          <p:cNvPr id="1028" name="Picture 4"/>
          <p:cNvPicPr>
            <a:picLocks noChangeAspect="1" noChangeArrowheads="1"/>
          </p:cNvPicPr>
          <p:nvPr/>
        </p:nvPicPr>
        <p:blipFill>
          <a:blip r:embed="rId5" cstate="print"/>
          <a:srcRect/>
          <a:stretch>
            <a:fillRect/>
          </a:stretch>
        </p:blipFill>
        <p:spPr bwMode="auto">
          <a:xfrm>
            <a:off x="4968304" y="3851845"/>
            <a:ext cx="430530" cy="483870"/>
          </a:xfrm>
          <a:prstGeom prst="rect">
            <a:avLst/>
          </a:prstGeom>
          <a:noFill/>
          <a:ln w="9525">
            <a:noFill/>
            <a:miter lim="800000"/>
            <a:headEnd/>
            <a:tailEnd/>
          </a:ln>
        </p:spPr>
      </p:pic>
      <p:sp>
        <p:nvSpPr>
          <p:cNvPr id="11" name="テキスト ボックス 10"/>
          <p:cNvSpPr txBox="1"/>
          <p:nvPr/>
        </p:nvSpPr>
        <p:spPr>
          <a:xfrm>
            <a:off x="647824" y="4715941"/>
            <a:ext cx="1584176" cy="523220"/>
          </a:xfrm>
          <a:prstGeom prst="rect">
            <a:avLst/>
          </a:prstGeom>
          <a:noFill/>
        </p:spPr>
        <p:txBody>
          <a:bodyPr wrap="square" rtlCol="0">
            <a:spAutoFit/>
          </a:bodyPr>
          <a:lstStyle/>
          <a:p>
            <a:r>
              <a:rPr kumimoji="1" lang="ja-JP" altLang="en-US" sz="2800" dirty="0" smtClean="0">
                <a:latin typeface="AR Pゴシック体S" pitchFamily="50" charset="-128"/>
                <a:ea typeface="AR Pゴシック体S" pitchFamily="50" charset="-128"/>
              </a:rPr>
              <a:t>しかし、</a:t>
            </a:r>
            <a:endParaRPr kumimoji="1" lang="ja-JP" altLang="en-US" sz="2800" dirty="0">
              <a:latin typeface="AR Pゴシック体S" pitchFamily="50" charset="-128"/>
              <a:ea typeface="AR Pゴシック体S" pitchFamily="50" charset="-128"/>
            </a:endParaRPr>
          </a:p>
        </p:txBody>
      </p:sp>
      <p:pic>
        <p:nvPicPr>
          <p:cNvPr id="1029" name="Picture 5"/>
          <p:cNvPicPr>
            <a:picLocks noChangeAspect="1" noChangeArrowheads="1"/>
          </p:cNvPicPr>
          <p:nvPr/>
        </p:nvPicPr>
        <p:blipFill>
          <a:blip r:embed="rId6" cstate="print"/>
          <a:srcRect/>
          <a:stretch>
            <a:fillRect/>
          </a:stretch>
        </p:blipFill>
        <p:spPr bwMode="auto">
          <a:xfrm>
            <a:off x="1871964" y="5148004"/>
            <a:ext cx="2633663" cy="666750"/>
          </a:xfrm>
          <a:prstGeom prst="rect">
            <a:avLst/>
          </a:prstGeom>
          <a:noFill/>
          <a:ln w="9525">
            <a:noFill/>
            <a:miter lim="800000"/>
            <a:headEnd/>
            <a:tailEnd/>
          </a:ln>
        </p:spPr>
      </p:pic>
      <p:sp>
        <p:nvSpPr>
          <p:cNvPr id="12" name="テキスト ボックス 11"/>
          <p:cNvSpPr txBox="1"/>
          <p:nvPr/>
        </p:nvSpPr>
        <p:spPr>
          <a:xfrm>
            <a:off x="791840" y="6084093"/>
            <a:ext cx="4248472" cy="369332"/>
          </a:xfrm>
          <a:prstGeom prst="rect">
            <a:avLst/>
          </a:prstGeom>
          <a:noFill/>
        </p:spPr>
        <p:txBody>
          <a:bodyPr wrap="square" rtlCol="0">
            <a:spAutoFit/>
          </a:bodyPr>
          <a:lstStyle/>
          <a:p>
            <a:r>
              <a:rPr kumimoji="1" lang="ja-JP" altLang="en-US" dirty="0" smtClean="0">
                <a:ea typeface="ＤＦ平成ゴシック体W5" pitchFamily="1" charset="-128"/>
              </a:rPr>
              <a:t>振動実験への寄与は　　　で効く。</a:t>
            </a:r>
            <a:endParaRPr kumimoji="1" lang="ja-JP" altLang="en-US" dirty="0">
              <a:ea typeface="ＤＦ平成ゴシック体W5" pitchFamily="1" charset="-128"/>
            </a:endParaRPr>
          </a:p>
        </p:txBody>
      </p:sp>
      <p:pic>
        <p:nvPicPr>
          <p:cNvPr id="1030" name="Picture 6"/>
          <p:cNvPicPr>
            <a:picLocks noChangeAspect="1" noChangeArrowheads="1"/>
          </p:cNvPicPr>
          <p:nvPr/>
        </p:nvPicPr>
        <p:blipFill>
          <a:blip r:embed="rId7" cstate="print"/>
          <a:srcRect/>
          <a:stretch>
            <a:fillRect/>
          </a:stretch>
        </p:blipFill>
        <p:spPr bwMode="auto">
          <a:xfrm>
            <a:off x="3096096" y="6084093"/>
            <a:ext cx="474345" cy="405765"/>
          </a:xfrm>
          <a:prstGeom prst="rect">
            <a:avLst/>
          </a:prstGeom>
          <a:noFill/>
          <a:ln w="9525">
            <a:noFill/>
            <a:miter lim="800000"/>
            <a:headEnd/>
            <a:tailEnd/>
          </a:ln>
        </p:spPr>
      </p:pic>
      <p:sp>
        <p:nvSpPr>
          <p:cNvPr id="14" name="テキスト ボックス 13"/>
          <p:cNvSpPr txBox="1"/>
          <p:nvPr/>
        </p:nvSpPr>
        <p:spPr>
          <a:xfrm>
            <a:off x="431800" y="6588149"/>
            <a:ext cx="9217024" cy="523220"/>
          </a:xfrm>
          <a:prstGeom prst="rect">
            <a:avLst/>
          </a:prstGeom>
          <a:noFill/>
        </p:spPr>
        <p:txBody>
          <a:bodyPr wrap="square" rtlCol="0">
            <a:spAutoFit/>
          </a:bodyPr>
          <a:lstStyle/>
          <a:p>
            <a:r>
              <a:rPr kumimoji="1" lang="ja-JP" altLang="en-US" sz="2800" dirty="0" smtClean="0">
                <a:solidFill>
                  <a:srgbClr val="FF0000"/>
                </a:solidFill>
                <a:ea typeface="ＤＦ特太ゴシック体" pitchFamily="1" charset="-128"/>
              </a:rPr>
              <a:t>ニュートリノは中間状態であって物理的状態ではない</a:t>
            </a:r>
            <a:endParaRPr kumimoji="1" lang="ja-JP" altLang="en-US" sz="2800" dirty="0">
              <a:solidFill>
                <a:srgbClr val="FF0000"/>
              </a:solidFill>
              <a:ea typeface="ＤＦ特太ゴシック体" pitchFamily="1"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799952" y="-252611"/>
            <a:ext cx="6210300" cy="4124325"/>
          </a:xfrm>
          <a:prstGeom prst="rect">
            <a:avLst/>
          </a:prstGeom>
          <a:noFill/>
          <a:ln w="9525">
            <a:noFill/>
            <a:miter lim="800000"/>
            <a:headEnd/>
            <a:tailEnd/>
          </a:ln>
        </p:spPr>
      </p:pic>
      <p:sp>
        <p:nvSpPr>
          <p:cNvPr id="3" name="テキスト ボックス 2"/>
          <p:cNvSpPr txBox="1"/>
          <p:nvPr/>
        </p:nvSpPr>
        <p:spPr>
          <a:xfrm>
            <a:off x="863848" y="4283893"/>
            <a:ext cx="3024336" cy="369332"/>
          </a:xfrm>
          <a:prstGeom prst="rect">
            <a:avLst/>
          </a:prstGeom>
          <a:noFill/>
        </p:spPr>
        <p:txBody>
          <a:bodyPr wrap="square" rtlCol="0">
            <a:spAutoFit/>
          </a:bodyPr>
          <a:lstStyle/>
          <a:p>
            <a:r>
              <a:rPr kumimoji="1" lang="ja-JP" altLang="en-US" dirty="0" smtClean="0">
                <a:ea typeface="ＤＦ平成ゴシック体W5" pitchFamily="1" charset="-128"/>
              </a:rPr>
              <a:t>振動を見ているわけでなく</a:t>
            </a:r>
            <a:endParaRPr kumimoji="1" lang="ja-JP" altLang="en-US" dirty="0">
              <a:ea typeface="ＤＦ平成ゴシック体W5" pitchFamily="1" charset="-128"/>
            </a:endParaRPr>
          </a:p>
        </p:txBody>
      </p:sp>
      <p:pic>
        <p:nvPicPr>
          <p:cNvPr id="2051" name="Picture 3"/>
          <p:cNvPicPr>
            <a:picLocks noChangeAspect="1" noChangeArrowheads="1"/>
          </p:cNvPicPr>
          <p:nvPr/>
        </p:nvPicPr>
        <p:blipFill>
          <a:blip r:embed="rId3" cstate="print"/>
          <a:srcRect/>
          <a:stretch>
            <a:fillRect/>
          </a:stretch>
        </p:blipFill>
        <p:spPr bwMode="auto">
          <a:xfrm>
            <a:off x="1943968" y="4787949"/>
            <a:ext cx="419100" cy="447675"/>
          </a:xfrm>
          <a:prstGeom prst="rect">
            <a:avLst/>
          </a:prstGeom>
          <a:noFill/>
          <a:ln w="9525">
            <a:noFill/>
            <a:miter lim="800000"/>
            <a:headEnd/>
            <a:tailEnd/>
          </a:ln>
        </p:spPr>
      </p:pic>
      <p:sp>
        <p:nvSpPr>
          <p:cNvPr id="5" name="テキスト ボックス 4"/>
          <p:cNvSpPr txBox="1"/>
          <p:nvPr/>
        </p:nvSpPr>
        <p:spPr>
          <a:xfrm>
            <a:off x="2520032" y="4859957"/>
            <a:ext cx="3240360" cy="369332"/>
          </a:xfrm>
          <a:prstGeom prst="rect">
            <a:avLst/>
          </a:prstGeom>
          <a:noFill/>
        </p:spPr>
        <p:txBody>
          <a:bodyPr wrap="square" rtlCol="0">
            <a:spAutoFit/>
          </a:bodyPr>
          <a:lstStyle/>
          <a:p>
            <a:r>
              <a:rPr lang="ja-JP" altLang="en-US" dirty="0" err="1" smtClean="0">
                <a:ea typeface="ＤＦ平成ゴシック体W5" pitchFamily="1" charset="-128"/>
              </a:rPr>
              <a:t>が崩</a:t>
            </a:r>
            <a:r>
              <a:rPr lang="ja-JP" altLang="en-US" dirty="0" smtClean="0">
                <a:ea typeface="ＤＦ平成ゴシック体W5" pitchFamily="1" charset="-128"/>
              </a:rPr>
              <a:t>壊し遠方で電子を作る</a:t>
            </a:r>
            <a:endParaRPr kumimoji="1" lang="ja-JP" altLang="en-US" dirty="0">
              <a:ea typeface="ＤＦ平成ゴシック体W5" pitchFamily="1" charset="-128"/>
            </a:endParaRPr>
          </a:p>
        </p:txBody>
      </p:sp>
      <p:sp>
        <p:nvSpPr>
          <p:cNvPr id="6" name="テキスト ボックス 5"/>
          <p:cNvSpPr txBox="1"/>
          <p:nvPr/>
        </p:nvSpPr>
        <p:spPr>
          <a:xfrm>
            <a:off x="935856" y="5364013"/>
            <a:ext cx="5616624" cy="369332"/>
          </a:xfrm>
          <a:prstGeom prst="rect">
            <a:avLst/>
          </a:prstGeom>
          <a:noFill/>
        </p:spPr>
        <p:txBody>
          <a:bodyPr wrap="square" rtlCol="0">
            <a:spAutoFit/>
          </a:bodyPr>
          <a:lstStyle/>
          <a:p>
            <a:r>
              <a:rPr lang="ja-JP" altLang="en-US" dirty="0" smtClean="0">
                <a:ea typeface="ＤＦ平成ゴシック体W5" pitchFamily="1" charset="-128"/>
              </a:rPr>
              <a:t>という現象を見ている。よって、振動確率は</a:t>
            </a:r>
            <a:endParaRPr kumimoji="1" lang="ja-JP" altLang="en-US" dirty="0">
              <a:ea typeface="ＤＦ平成ゴシック体W5" pitchFamily="1" charset="-128"/>
            </a:endParaRPr>
          </a:p>
        </p:txBody>
      </p:sp>
      <p:sp>
        <p:nvSpPr>
          <p:cNvPr id="7" name="テキスト ボックス 6"/>
          <p:cNvSpPr txBox="1"/>
          <p:nvPr/>
        </p:nvSpPr>
        <p:spPr>
          <a:xfrm>
            <a:off x="863848" y="6804173"/>
            <a:ext cx="8712968" cy="369332"/>
          </a:xfrm>
          <a:prstGeom prst="rect">
            <a:avLst/>
          </a:prstGeom>
          <a:noFill/>
        </p:spPr>
        <p:txBody>
          <a:bodyPr wrap="square" rtlCol="0">
            <a:spAutoFit/>
          </a:bodyPr>
          <a:lstStyle/>
          <a:p>
            <a:r>
              <a:rPr lang="ja-JP" altLang="en-US" dirty="0" smtClean="0">
                <a:solidFill>
                  <a:schemeClr val="accent2">
                    <a:lumMod val="75000"/>
                  </a:schemeClr>
                </a:solidFill>
                <a:ea typeface="ＤＦ平成ゴシック体W5" pitchFamily="1" charset="-128"/>
              </a:rPr>
              <a:t>厳密には、干渉するのはこの現象に関わる全ての粒子が同じ状態を与える過程</a:t>
            </a:r>
            <a:endParaRPr kumimoji="1" lang="ja-JP" altLang="en-US" dirty="0">
              <a:solidFill>
                <a:schemeClr val="accent2">
                  <a:lumMod val="75000"/>
                </a:schemeClr>
              </a:solidFill>
              <a:ea typeface="ＤＦ平成ゴシック体W5" pitchFamily="1" charset="-128"/>
            </a:endParaRPr>
          </a:p>
        </p:txBody>
      </p:sp>
      <p:pic>
        <p:nvPicPr>
          <p:cNvPr id="2052" name="Picture 4"/>
          <p:cNvPicPr>
            <a:picLocks noChangeAspect="1" noChangeArrowheads="1"/>
          </p:cNvPicPr>
          <p:nvPr/>
        </p:nvPicPr>
        <p:blipFill>
          <a:blip r:embed="rId4" cstate="print"/>
          <a:srcRect/>
          <a:stretch>
            <a:fillRect/>
          </a:stretch>
        </p:blipFill>
        <p:spPr bwMode="auto">
          <a:xfrm>
            <a:off x="935856" y="5796061"/>
            <a:ext cx="8124825" cy="542925"/>
          </a:xfrm>
          <a:prstGeom prst="rect">
            <a:avLst/>
          </a:prstGeom>
          <a:noFill/>
          <a:ln w="9525">
            <a:noFill/>
            <a:miter lim="800000"/>
            <a:headEnd/>
            <a:tailEnd/>
          </a:ln>
        </p:spPr>
      </p:pic>
      <p:pic>
        <p:nvPicPr>
          <p:cNvPr id="10" name="Picture 6"/>
          <p:cNvPicPr>
            <a:picLocks noChangeAspect="1" noChangeArrowheads="1"/>
          </p:cNvPicPr>
          <p:nvPr/>
        </p:nvPicPr>
        <p:blipFill>
          <a:blip r:embed="rId5" cstate="print"/>
          <a:srcRect/>
          <a:stretch>
            <a:fillRect/>
          </a:stretch>
        </p:blipFill>
        <p:spPr bwMode="auto">
          <a:xfrm>
            <a:off x="5616376" y="5364013"/>
            <a:ext cx="474345" cy="405765"/>
          </a:xfrm>
          <a:prstGeom prst="rect">
            <a:avLst/>
          </a:prstGeom>
          <a:noFill/>
          <a:ln w="9525">
            <a:noFill/>
            <a:miter lim="800000"/>
            <a:headEnd/>
            <a:tailEnd/>
          </a:ln>
        </p:spPr>
      </p:pic>
      <p:sp>
        <p:nvSpPr>
          <p:cNvPr id="11" name="テキスト ボックス 10"/>
          <p:cNvSpPr txBox="1"/>
          <p:nvPr/>
        </p:nvSpPr>
        <p:spPr>
          <a:xfrm>
            <a:off x="6048424" y="5364013"/>
            <a:ext cx="3240360" cy="369332"/>
          </a:xfrm>
          <a:prstGeom prst="rect">
            <a:avLst/>
          </a:prstGeom>
          <a:noFill/>
        </p:spPr>
        <p:txBody>
          <a:bodyPr wrap="square" rtlCol="0">
            <a:spAutoFit/>
          </a:bodyPr>
          <a:lstStyle/>
          <a:p>
            <a:r>
              <a:rPr lang="ja-JP" altLang="en-US" dirty="0" smtClean="0">
                <a:ea typeface="ＤＦ平成ゴシック体W5" pitchFamily="1" charset="-128"/>
              </a:rPr>
              <a:t>に比例</a:t>
            </a:r>
            <a:endParaRPr kumimoji="1" lang="ja-JP" altLang="en-US" dirty="0">
              <a:ea typeface="ＤＦ平成ゴシック体W5" pitchFamily="1" charset="-128"/>
            </a:endParaRPr>
          </a:p>
        </p:txBody>
      </p:sp>
      <p:sp>
        <p:nvSpPr>
          <p:cNvPr id="14" name="テキスト ボックス 13"/>
          <p:cNvSpPr txBox="1"/>
          <p:nvPr/>
        </p:nvSpPr>
        <p:spPr>
          <a:xfrm>
            <a:off x="1151880" y="6372125"/>
            <a:ext cx="3240360" cy="369332"/>
          </a:xfrm>
          <a:prstGeom prst="rect">
            <a:avLst/>
          </a:prstGeom>
          <a:noFill/>
        </p:spPr>
        <p:txBody>
          <a:bodyPr wrap="square" rtlCol="0">
            <a:spAutoFit/>
          </a:bodyPr>
          <a:lstStyle/>
          <a:p>
            <a:r>
              <a:rPr lang="ja-JP" altLang="en-US" dirty="0" smtClean="0">
                <a:ea typeface="ＤＦ平成ゴシック体W5" pitchFamily="1" charset="-128"/>
              </a:rPr>
              <a:t>ニュートリノは中間状態！！</a:t>
            </a:r>
            <a:endParaRPr kumimoji="1" lang="ja-JP" altLang="en-US" dirty="0">
              <a:ea typeface="ＤＦ平成ゴシック体W5" pitchFamily="1"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91840" y="395461"/>
            <a:ext cx="3024336" cy="369332"/>
          </a:xfrm>
          <a:prstGeom prst="rect">
            <a:avLst/>
          </a:prstGeom>
          <a:noFill/>
        </p:spPr>
        <p:txBody>
          <a:bodyPr wrap="square" rtlCol="0">
            <a:spAutoFit/>
          </a:bodyPr>
          <a:lstStyle/>
          <a:p>
            <a:r>
              <a:rPr lang="en-US" altLang="ja-JP" dirty="0" smtClean="0">
                <a:ea typeface="ＤＦ平成ゴシック体W5" pitchFamily="1" charset="-128"/>
              </a:rPr>
              <a:t>Neutrino Factory</a:t>
            </a:r>
            <a:r>
              <a:rPr lang="ja-JP" altLang="en-US" dirty="0" smtClean="0">
                <a:ea typeface="ＤＦ平成ゴシック体W5" pitchFamily="1" charset="-128"/>
              </a:rPr>
              <a:t>の例だと</a:t>
            </a:r>
            <a:endParaRPr kumimoji="1" lang="ja-JP" altLang="en-US" dirty="0">
              <a:ea typeface="ＤＦ平成ゴシック体W5" pitchFamily="1" charset="-128"/>
            </a:endParaRPr>
          </a:p>
        </p:txBody>
      </p:sp>
      <p:pic>
        <p:nvPicPr>
          <p:cNvPr id="3074" name="Picture 2"/>
          <p:cNvPicPr>
            <a:picLocks noChangeAspect="1" noChangeArrowheads="1"/>
          </p:cNvPicPr>
          <p:nvPr/>
        </p:nvPicPr>
        <p:blipFill>
          <a:blip r:embed="rId2" cstate="print"/>
          <a:srcRect/>
          <a:stretch>
            <a:fillRect/>
          </a:stretch>
        </p:blipFill>
        <p:spPr bwMode="auto">
          <a:xfrm>
            <a:off x="575816" y="1187549"/>
            <a:ext cx="7592949" cy="4568285"/>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1007864" y="5724061"/>
            <a:ext cx="1706880" cy="440055"/>
          </a:xfrm>
          <a:prstGeom prst="rect">
            <a:avLst/>
          </a:prstGeom>
          <a:noFill/>
          <a:ln w="9525">
            <a:noFill/>
            <a:miter lim="800000"/>
            <a:headEnd/>
            <a:tailEnd/>
          </a:ln>
        </p:spPr>
      </p:pic>
      <p:sp>
        <p:nvSpPr>
          <p:cNvPr id="5" name="テキスト ボックス 4"/>
          <p:cNvSpPr txBox="1"/>
          <p:nvPr/>
        </p:nvSpPr>
        <p:spPr>
          <a:xfrm>
            <a:off x="1511920" y="6156101"/>
            <a:ext cx="3024336" cy="369332"/>
          </a:xfrm>
          <a:prstGeom prst="rect">
            <a:avLst/>
          </a:prstGeom>
          <a:noFill/>
        </p:spPr>
        <p:txBody>
          <a:bodyPr wrap="square" rtlCol="0">
            <a:spAutoFit/>
          </a:bodyPr>
          <a:lstStyle/>
          <a:p>
            <a:r>
              <a:rPr lang="ja-JP" altLang="en-US" dirty="0" smtClean="0">
                <a:ea typeface="ＤＦ平成ゴシック体W5" pitchFamily="1" charset="-128"/>
              </a:rPr>
              <a:t>と解釈する</a:t>
            </a:r>
            <a:endParaRPr kumimoji="1" lang="ja-JP" altLang="en-US" dirty="0">
              <a:ea typeface="ＤＦ平成ゴシック体W5" pitchFamily="1" charset="-128"/>
            </a:endParaRPr>
          </a:p>
        </p:txBody>
      </p:sp>
      <p:sp>
        <p:nvSpPr>
          <p:cNvPr id="6" name="テキスト ボックス 5"/>
          <p:cNvSpPr txBox="1"/>
          <p:nvPr/>
        </p:nvSpPr>
        <p:spPr>
          <a:xfrm>
            <a:off x="719832" y="6660157"/>
            <a:ext cx="8136904" cy="523220"/>
          </a:xfrm>
          <a:prstGeom prst="rect">
            <a:avLst/>
          </a:prstGeom>
          <a:noFill/>
        </p:spPr>
        <p:txBody>
          <a:bodyPr wrap="square" rtlCol="0">
            <a:spAutoFit/>
          </a:bodyPr>
          <a:lstStyle/>
          <a:p>
            <a:r>
              <a:rPr kumimoji="1" lang="ja-JP" altLang="en-US" sz="2800" dirty="0" smtClean="0">
                <a:solidFill>
                  <a:srgbClr val="FF0000"/>
                </a:solidFill>
                <a:ea typeface="ＤＦ平成ゴシック体W5" pitchFamily="1" charset="-128"/>
              </a:rPr>
              <a:t>干渉があるので、結合定数に比例して寄与がある。</a:t>
            </a:r>
            <a:endParaRPr kumimoji="1" lang="ja-JP" altLang="en-US" sz="2800" dirty="0">
              <a:solidFill>
                <a:srgbClr val="FF0000"/>
              </a:solidFill>
              <a:ea typeface="ＤＦ平成ゴシック体W5" pitchFamily="1"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63848" y="467469"/>
            <a:ext cx="8136904" cy="523220"/>
          </a:xfrm>
          <a:prstGeom prst="rect">
            <a:avLst/>
          </a:prstGeom>
          <a:noFill/>
        </p:spPr>
        <p:txBody>
          <a:bodyPr wrap="square" rtlCol="0">
            <a:spAutoFit/>
          </a:bodyPr>
          <a:lstStyle/>
          <a:p>
            <a:r>
              <a:rPr lang="ja-JP" altLang="en-US" sz="2800" dirty="0" smtClean="0">
                <a:solidFill>
                  <a:srgbClr val="FF0000"/>
                </a:solidFill>
                <a:ea typeface="ＤＦ平成ゴシック体W5" pitchFamily="1" charset="-128"/>
              </a:rPr>
              <a:t>定式化</a:t>
            </a:r>
            <a:endParaRPr kumimoji="1" lang="ja-JP" altLang="en-US" sz="2800" dirty="0">
              <a:solidFill>
                <a:srgbClr val="FF0000"/>
              </a:solidFill>
              <a:ea typeface="ＤＦ平成ゴシック体W5" pitchFamily="1" charset="-128"/>
            </a:endParaRPr>
          </a:p>
        </p:txBody>
      </p:sp>
      <p:pic>
        <p:nvPicPr>
          <p:cNvPr id="4098" name="Picture 2"/>
          <p:cNvPicPr>
            <a:picLocks noChangeAspect="1" noChangeArrowheads="1"/>
          </p:cNvPicPr>
          <p:nvPr/>
        </p:nvPicPr>
        <p:blipFill>
          <a:blip r:embed="rId2" cstate="print"/>
          <a:srcRect/>
          <a:stretch>
            <a:fillRect/>
          </a:stretch>
        </p:blipFill>
        <p:spPr bwMode="auto">
          <a:xfrm>
            <a:off x="2159992" y="1691605"/>
            <a:ext cx="4293394" cy="821531"/>
          </a:xfrm>
          <a:prstGeom prst="rect">
            <a:avLst/>
          </a:prstGeom>
          <a:noFill/>
          <a:ln w="9525">
            <a:noFill/>
            <a:miter lim="800000"/>
            <a:headEnd/>
            <a:tailEnd/>
          </a:ln>
        </p:spPr>
      </p:pic>
      <p:sp>
        <p:nvSpPr>
          <p:cNvPr id="4" name="テキスト ボックス 3"/>
          <p:cNvSpPr txBox="1"/>
          <p:nvPr/>
        </p:nvSpPr>
        <p:spPr>
          <a:xfrm>
            <a:off x="791840" y="1115541"/>
            <a:ext cx="8136904" cy="523220"/>
          </a:xfrm>
          <a:prstGeom prst="rect">
            <a:avLst/>
          </a:prstGeom>
          <a:noFill/>
        </p:spPr>
        <p:txBody>
          <a:bodyPr wrap="square" rtlCol="0">
            <a:spAutoFit/>
          </a:bodyPr>
          <a:lstStyle/>
          <a:p>
            <a:r>
              <a:rPr lang="ja-JP" altLang="en-US" sz="2800" dirty="0" smtClean="0">
                <a:ea typeface="ＤＦ平成ゴシック体W5" pitchFamily="1" charset="-128"/>
              </a:rPr>
              <a:t>初期状態　</a:t>
            </a:r>
            <a:r>
              <a:rPr lang="en-US" altLang="ja-JP" sz="2800" dirty="0" smtClean="0">
                <a:ea typeface="ＤＦ平成ゴシック体W5" pitchFamily="1" charset="-128"/>
              </a:rPr>
              <a:t>s:source</a:t>
            </a:r>
            <a:endParaRPr kumimoji="1" lang="ja-JP" altLang="en-US" sz="2800" dirty="0">
              <a:ea typeface="ＤＦ平成ゴシック体W5" pitchFamily="1" charset="-128"/>
            </a:endParaRPr>
          </a:p>
        </p:txBody>
      </p:sp>
      <p:sp>
        <p:nvSpPr>
          <p:cNvPr id="5" name="テキスト ボックス 4"/>
          <p:cNvSpPr txBox="1"/>
          <p:nvPr/>
        </p:nvSpPr>
        <p:spPr>
          <a:xfrm>
            <a:off x="935856" y="2555701"/>
            <a:ext cx="8136904" cy="523220"/>
          </a:xfrm>
          <a:prstGeom prst="rect">
            <a:avLst/>
          </a:prstGeom>
          <a:noFill/>
        </p:spPr>
        <p:txBody>
          <a:bodyPr wrap="square" rtlCol="0">
            <a:spAutoFit/>
          </a:bodyPr>
          <a:lstStyle/>
          <a:p>
            <a:r>
              <a:rPr lang="ja-JP" altLang="en-US" sz="2800" dirty="0" smtClean="0">
                <a:ea typeface="ＤＦ平成ゴシック体W5" pitchFamily="1" charset="-128"/>
              </a:rPr>
              <a:t>終状態　</a:t>
            </a:r>
            <a:r>
              <a:rPr lang="en-US" altLang="ja-JP" sz="2800" dirty="0" smtClean="0">
                <a:ea typeface="ＤＦ平成ゴシック体W5" pitchFamily="1" charset="-128"/>
              </a:rPr>
              <a:t>d:detection</a:t>
            </a:r>
            <a:endParaRPr kumimoji="1" lang="ja-JP" altLang="en-US" sz="2800" dirty="0">
              <a:ea typeface="ＤＦ平成ゴシック体W5" pitchFamily="1" charset="-128"/>
            </a:endParaRPr>
          </a:p>
        </p:txBody>
      </p:sp>
      <p:pic>
        <p:nvPicPr>
          <p:cNvPr id="4099" name="Picture 3"/>
          <p:cNvPicPr>
            <a:picLocks noChangeAspect="1" noChangeArrowheads="1"/>
          </p:cNvPicPr>
          <p:nvPr/>
        </p:nvPicPr>
        <p:blipFill>
          <a:blip r:embed="rId3" cstate="print"/>
          <a:srcRect/>
          <a:stretch>
            <a:fillRect/>
          </a:stretch>
        </p:blipFill>
        <p:spPr bwMode="auto">
          <a:xfrm>
            <a:off x="2225685" y="3236920"/>
            <a:ext cx="4053078" cy="781812"/>
          </a:xfrm>
          <a:prstGeom prst="rect">
            <a:avLst/>
          </a:prstGeom>
          <a:noFill/>
          <a:ln w="9525">
            <a:noFill/>
            <a:miter lim="800000"/>
            <a:headEnd/>
            <a:tailEnd/>
          </a:ln>
        </p:spPr>
      </p:pic>
      <p:sp>
        <p:nvSpPr>
          <p:cNvPr id="7" name="テキスト ボックス 6"/>
          <p:cNvSpPr txBox="1"/>
          <p:nvPr/>
        </p:nvSpPr>
        <p:spPr>
          <a:xfrm>
            <a:off x="935856" y="4139877"/>
            <a:ext cx="8136904" cy="523220"/>
          </a:xfrm>
          <a:prstGeom prst="rect">
            <a:avLst/>
          </a:prstGeom>
          <a:noFill/>
        </p:spPr>
        <p:txBody>
          <a:bodyPr wrap="square" rtlCol="0">
            <a:spAutoFit/>
          </a:bodyPr>
          <a:lstStyle/>
          <a:p>
            <a:r>
              <a:rPr lang="en-US" altLang="ja-JP" sz="2800" dirty="0" smtClean="0">
                <a:ea typeface="ＤＦ平成ゴシック体W5" pitchFamily="1" charset="-128"/>
              </a:rPr>
              <a:t>Hamiltonian</a:t>
            </a:r>
            <a:endParaRPr kumimoji="1" lang="ja-JP" altLang="en-US" sz="2800" dirty="0">
              <a:ea typeface="ＤＦ平成ゴシック体W5" pitchFamily="1" charset="-128"/>
            </a:endParaRPr>
          </a:p>
        </p:txBody>
      </p:sp>
      <p:pic>
        <p:nvPicPr>
          <p:cNvPr id="4100" name="Picture 4"/>
          <p:cNvPicPr>
            <a:picLocks noChangeAspect="1" noChangeArrowheads="1"/>
          </p:cNvPicPr>
          <p:nvPr/>
        </p:nvPicPr>
        <p:blipFill>
          <a:blip r:embed="rId4" cstate="print"/>
          <a:srcRect/>
          <a:stretch>
            <a:fillRect/>
          </a:stretch>
        </p:blipFill>
        <p:spPr bwMode="auto">
          <a:xfrm>
            <a:off x="6120432" y="2339677"/>
            <a:ext cx="3609975" cy="990600"/>
          </a:xfrm>
          <a:prstGeom prst="rect">
            <a:avLst/>
          </a:prstGeom>
          <a:noFill/>
          <a:ln w="9525">
            <a:noFill/>
            <a:miter lim="800000"/>
            <a:headEnd/>
            <a:tailEnd/>
          </a:ln>
        </p:spPr>
      </p:pic>
      <p:sp>
        <p:nvSpPr>
          <p:cNvPr id="9" name="テキスト ボックス 8"/>
          <p:cNvSpPr txBox="1"/>
          <p:nvPr/>
        </p:nvSpPr>
        <p:spPr>
          <a:xfrm>
            <a:off x="7272560" y="3563813"/>
            <a:ext cx="2376264" cy="400110"/>
          </a:xfrm>
          <a:prstGeom prst="rect">
            <a:avLst/>
          </a:prstGeom>
          <a:noFill/>
        </p:spPr>
        <p:txBody>
          <a:bodyPr wrap="square" rtlCol="0">
            <a:spAutoFit/>
          </a:bodyPr>
          <a:lstStyle/>
          <a:p>
            <a:r>
              <a:rPr lang="ja-JP" altLang="en-US" sz="2000" dirty="0" smtClean="0">
                <a:solidFill>
                  <a:schemeClr val="accent2">
                    <a:lumMod val="75000"/>
                  </a:schemeClr>
                </a:solidFill>
                <a:ea typeface="ＤＦ平成ゴシック体W5" pitchFamily="1" charset="-128"/>
              </a:rPr>
              <a:t>直交しない</a:t>
            </a:r>
            <a:endParaRPr kumimoji="1" lang="ja-JP" altLang="en-US" sz="2000" dirty="0">
              <a:solidFill>
                <a:schemeClr val="accent2">
                  <a:lumMod val="75000"/>
                </a:schemeClr>
              </a:solidFill>
              <a:ea typeface="ＤＦ平成ゴシック体W5" pitchFamily="1" charset="-128"/>
            </a:endParaRPr>
          </a:p>
        </p:txBody>
      </p:sp>
      <p:pic>
        <p:nvPicPr>
          <p:cNvPr id="4101" name="Picture 5"/>
          <p:cNvPicPr>
            <a:picLocks noChangeAspect="1" noChangeArrowheads="1"/>
          </p:cNvPicPr>
          <p:nvPr/>
        </p:nvPicPr>
        <p:blipFill>
          <a:blip r:embed="rId5" cstate="print"/>
          <a:srcRect/>
          <a:stretch>
            <a:fillRect/>
          </a:stretch>
        </p:blipFill>
        <p:spPr bwMode="auto">
          <a:xfrm>
            <a:off x="791840" y="4859957"/>
            <a:ext cx="5616702" cy="994410"/>
          </a:xfrm>
          <a:prstGeom prst="rect">
            <a:avLst/>
          </a:prstGeom>
          <a:noFill/>
          <a:ln w="9525">
            <a:noFill/>
            <a:miter lim="800000"/>
            <a:headEnd/>
            <a:tailEnd/>
          </a:ln>
        </p:spPr>
      </p:pic>
      <p:pic>
        <p:nvPicPr>
          <p:cNvPr id="4102" name="Picture 6"/>
          <p:cNvPicPr>
            <a:picLocks noChangeAspect="1" noChangeArrowheads="1"/>
          </p:cNvPicPr>
          <p:nvPr/>
        </p:nvPicPr>
        <p:blipFill>
          <a:blip r:embed="rId6" cstate="print"/>
          <a:srcRect/>
          <a:stretch>
            <a:fillRect/>
          </a:stretch>
        </p:blipFill>
        <p:spPr bwMode="auto">
          <a:xfrm>
            <a:off x="5832400" y="4211885"/>
            <a:ext cx="3244691" cy="857250"/>
          </a:xfrm>
          <a:prstGeom prst="rect">
            <a:avLst/>
          </a:prstGeom>
          <a:noFill/>
          <a:ln w="9525">
            <a:noFill/>
            <a:miter lim="800000"/>
            <a:headEnd/>
            <a:tailEnd/>
          </a:ln>
        </p:spPr>
      </p:pic>
      <p:sp>
        <p:nvSpPr>
          <p:cNvPr id="12" name="テキスト ボックス 11"/>
          <p:cNvSpPr txBox="1"/>
          <p:nvPr/>
        </p:nvSpPr>
        <p:spPr>
          <a:xfrm>
            <a:off x="7200552" y="5580037"/>
            <a:ext cx="2376264" cy="400110"/>
          </a:xfrm>
          <a:prstGeom prst="rect">
            <a:avLst/>
          </a:prstGeom>
          <a:noFill/>
        </p:spPr>
        <p:txBody>
          <a:bodyPr wrap="square" rtlCol="0">
            <a:spAutoFit/>
          </a:bodyPr>
          <a:lstStyle/>
          <a:p>
            <a:r>
              <a:rPr lang="ja-JP" altLang="en-US" sz="2000" dirty="0" smtClean="0">
                <a:solidFill>
                  <a:schemeClr val="accent2">
                    <a:lumMod val="75000"/>
                  </a:schemeClr>
                </a:solidFill>
                <a:ea typeface="ＤＦ平成ゴシック体W5" pitchFamily="1" charset="-128"/>
              </a:rPr>
              <a:t>物質効果に変化</a:t>
            </a:r>
            <a:endParaRPr kumimoji="1" lang="ja-JP" altLang="en-US" sz="2000" dirty="0">
              <a:solidFill>
                <a:schemeClr val="accent2">
                  <a:lumMod val="75000"/>
                </a:schemeClr>
              </a:solidFill>
              <a:ea typeface="ＤＦ平成ゴシック体W5" pitchFamily="1" charset="-128"/>
            </a:endParaRPr>
          </a:p>
        </p:txBody>
      </p:sp>
      <p:sp>
        <p:nvSpPr>
          <p:cNvPr id="13" name="テキスト ボックス 12"/>
          <p:cNvSpPr txBox="1"/>
          <p:nvPr/>
        </p:nvSpPr>
        <p:spPr>
          <a:xfrm>
            <a:off x="935856" y="6084093"/>
            <a:ext cx="8136904" cy="523220"/>
          </a:xfrm>
          <a:prstGeom prst="rect">
            <a:avLst/>
          </a:prstGeom>
          <a:noFill/>
        </p:spPr>
        <p:txBody>
          <a:bodyPr wrap="square" rtlCol="0">
            <a:spAutoFit/>
          </a:bodyPr>
          <a:lstStyle/>
          <a:p>
            <a:r>
              <a:rPr lang="ja-JP" altLang="en-US" sz="2800" dirty="0" smtClean="0">
                <a:ea typeface="ＤＦ平成ゴシック体W5" pitchFamily="1" charset="-128"/>
              </a:rPr>
              <a:t>遷移確率</a:t>
            </a:r>
            <a:endParaRPr kumimoji="1" lang="ja-JP" altLang="en-US" sz="2800" dirty="0">
              <a:ea typeface="ＤＦ平成ゴシック体W5" pitchFamily="1" charset="-128"/>
            </a:endParaRPr>
          </a:p>
        </p:txBody>
      </p:sp>
      <p:pic>
        <p:nvPicPr>
          <p:cNvPr id="4103" name="Picture 7"/>
          <p:cNvPicPr>
            <a:picLocks noChangeAspect="1" noChangeArrowheads="1"/>
          </p:cNvPicPr>
          <p:nvPr/>
        </p:nvPicPr>
        <p:blipFill>
          <a:blip r:embed="rId7" cstate="print"/>
          <a:srcRect/>
          <a:stretch>
            <a:fillRect/>
          </a:stretch>
        </p:blipFill>
        <p:spPr bwMode="auto">
          <a:xfrm>
            <a:off x="2880072" y="6062345"/>
            <a:ext cx="5046345" cy="149733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cstate="print"/>
          <a:srcRect/>
          <a:stretch>
            <a:fillRect/>
          </a:stretch>
        </p:blipFill>
        <p:spPr bwMode="auto">
          <a:xfrm>
            <a:off x="719832" y="395461"/>
            <a:ext cx="474345" cy="405765"/>
          </a:xfrm>
          <a:prstGeom prst="rect">
            <a:avLst/>
          </a:prstGeom>
          <a:noFill/>
          <a:ln w="9525">
            <a:noFill/>
            <a:miter lim="800000"/>
            <a:headEnd/>
            <a:tailEnd/>
          </a:ln>
        </p:spPr>
      </p:pic>
      <p:sp>
        <p:nvSpPr>
          <p:cNvPr id="3" name="テキスト ボックス 2"/>
          <p:cNvSpPr txBox="1"/>
          <p:nvPr/>
        </p:nvSpPr>
        <p:spPr>
          <a:xfrm>
            <a:off x="1223888" y="323453"/>
            <a:ext cx="8136904" cy="523220"/>
          </a:xfrm>
          <a:prstGeom prst="rect">
            <a:avLst/>
          </a:prstGeom>
          <a:noFill/>
        </p:spPr>
        <p:txBody>
          <a:bodyPr wrap="square" rtlCol="0">
            <a:spAutoFit/>
          </a:bodyPr>
          <a:lstStyle/>
          <a:p>
            <a:r>
              <a:rPr lang="ja-JP" altLang="en-US" sz="2800" dirty="0" smtClean="0">
                <a:ea typeface="ＤＦ平成ゴシック体W5" pitchFamily="1" charset="-128"/>
              </a:rPr>
              <a:t>の上限</a:t>
            </a:r>
            <a:endParaRPr kumimoji="1" lang="ja-JP" altLang="en-US" sz="2800" dirty="0">
              <a:ea typeface="ＤＦ平成ゴシック体W5" pitchFamily="1" charset="-128"/>
            </a:endParaRPr>
          </a:p>
        </p:txBody>
      </p:sp>
      <p:sp>
        <p:nvSpPr>
          <p:cNvPr id="4" name="テキスト ボックス 3"/>
          <p:cNvSpPr txBox="1"/>
          <p:nvPr/>
        </p:nvSpPr>
        <p:spPr>
          <a:xfrm>
            <a:off x="503808" y="971525"/>
            <a:ext cx="8280920" cy="523220"/>
          </a:xfrm>
          <a:prstGeom prst="rect">
            <a:avLst/>
          </a:prstGeom>
          <a:noFill/>
        </p:spPr>
        <p:txBody>
          <a:bodyPr wrap="square" rtlCol="0">
            <a:spAutoFit/>
          </a:bodyPr>
          <a:lstStyle/>
          <a:p>
            <a:r>
              <a:rPr lang="en-US" altLang="ja-JP" sz="2800" dirty="0" smtClean="0">
                <a:solidFill>
                  <a:srgbClr val="FF0000"/>
                </a:solidFill>
                <a:ea typeface="ＤＦ平成ゴシック体W5" pitchFamily="1" charset="-128"/>
              </a:rPr>
              <a:t>Universality</a:t>
            </a:r>
            <a:r>
              <a:rPr lang="ja-JP" altLang="en-US" sz="2800" dirty="0" smtClean="0">
                <a:ea typeface="ＤＦ平成ゴシック体W5" pitchFamily="1" charset="-128"/>
              </a:rPr>
              <a:t>から</a:t>
            </a:r>
            <a:endParaRPr kumimoji="1" lang="ja-JP" altLang="en-US" sz="2800" dirty="0">
              <a:ea typeface="ＤＦ平成ゴシック体W5" pitchFamily="1" charset="-128"/>
            </a:endParaRPr>
          </a:p>
        </p:txBody>
      </p:sp>
      <p:pic>
        <p:nvPicPr>
          <p:cNvPr id="5122" name="Picture 2"/>
          <p:cNvPicPr>
            <a:picLocks noChangeAspect="1" noChangeArrowheads="1"/>
          </p:cNvPicPr>
          <p:nvPr/>
        </p:nvPicPr>
        <p:blipFill>
          <a:blip r:embed="rId3" cstate="print"/>
          <a:srcRect/>
          <a:stretch>
            <a:fillRect/>
          </a:stretch>
        </p:blipFill>
        <p:spPr bwMode="auto">
          <a:xfrm>
            <a:off x="3456138" y="1043533"/>
            <a:ext cx="1988820" cy="487680"/>
          </a:xfrm>
          <a:prstGeom prst="rect">
            <a:avLst/>
          </a:prstGeom>
          <a:noFill/>
          <a:ln w="9525">
            <a:noFill/>
            <a:miter lim="800000"/>
            <a:headEnd/>
            <a:tailEnd/>
          </a:ln>
        </p:spPr>
      </p:pic>
      <p:pic>
        <p:nvPicPr>
          <p:cNvPr id="6" name="Picture 6"/>
          <p:cNvPicPr>
            <a:picLocks noChangeAspect="1" noChangeArrowheads="1"/>
          </p:cNvPicPr>
          <p:nvPr/>
        </p:nvPicPr>
        <p:blipFill>
          <a:blip r:embed="rId2" cstate="print"/>
          <a:srcRect/>
          <a:stretch>
            <a:fillRect/>
          </a:stretch>
        </p:blipFill>
        <p:spPr bwMode="auto">
          <a:xfrm>
            <a:off x="863848" y="1619597"/>
            <a:ext cx="316230" cy="270510"/>
          </a:xfrm>
          <a:prstGeom prst="rect">
            <a:avLst/>
          </a:prstGeom>
          <a:noFill/>
          <a:ln w="9525">
            <a:noFill/>
            <a:miter lim="800000"/>
            <a:headEnd/>
            <a:tailEnd/>
          </a:ln>
        </p:spPr>
      </p:pic>
      <p:sp>
        <p:nvSpPr>
          <p:cNvPr id="7" name="テキスト ボックス 6"/>
          <p:cNvSpPr txBox="1"/>
          <p:nvPr/>
        </p:nvSpPr>
        <p:spPr>
          <a:xfrm>
            <a:off x="1079872" y="1547589"/>
            <a:ext cx="8136904" cy="400110"/>
          </a:xfrm>
          <a:prstGeom prst="rect">
            <a:avLst/>
          </a:prstGeom>
          <a:noFill/>
        </p:spPr>
        <p:txBody>
          <a:bodyPr wrap="square" rtlCol="0">
            <a:spAutoFit/>
          </a:bodyPr>
          <a:lstStyle/>
          <a:p>
            <a:r>
              <a:rPr lang="ja-JP" altLang="en-US" sz="2000" dirty="0" smtClean="0">
                <a:ea typeface="ＤＦ平成ゴシック体W5" pitchFamily="1" charset="-128"/>
              </a:rPr>
              <a:t>の上限になる場合</a:t>
            </a:r>
            <a:r>
              <a:rPr lang="en-US" altLang="ja-JP" sz="2000" dirty="0" smtClean="0">
                <a:ea typeface="ＤＦ平成ゴシック体W5" pitchFamily="1" charset="-128"/>
              </a:rPr>
              <a:t>(Weak Interaction</a:t>
            </a:r>
            <a:r>
              <a:rPr lang="ja-JP" altLang="en-US" sz="2000" dirty="0" smtClean="0">
                <a:ea typeface="ＤＦ平成ゴシック体W5" pitchFamily="1" charset="-128"/>
              </a:rPr>
              <a:t>に同じ過程がある場合）と、</a:t>
            </a:r>
            <a:endParaRPr kumimoji="1" lang="ja-JP" altLang="en-US" sz="2000" dirty="0">
              <a:ea typeface="ＤＦ平成ゴシック体W5" pitchFamily="1" charset="-128"/>
            </a:endParaRPr>
          </a:p>
        </p:txBody>
      </p:sp>
      <p:pic>
        <p:nvPicPr>
          <p:cNvPr id="5123" name="Picture 3"/>
          <p:cNvPicPr>
            <a:picLocks noChangeAspect="1" noChangeArrowheads="1"/>
          </p:cNvPicPr>
          <p:nvPr/>
        </p:nvPicPr>
        <p:blipFill>
          <a:blip r:embed="rId4" cstate="print"/>
          <a:srcRect/>
          <a:stretch>
            <a:fillRect/>
          </a:stretch>
        </p:blipFill>
        <p:spPr bwMode="auto">
          <a:xfrm>
            <a:off x="863848" y="1907629"/>
            <a:ext cx="432054" cy="594074"/>
          </a:xfrm>
          <a:prstGeom prst="rect">
            <a:avLst/>
          </a:prstGeom>
          <a:noFill/>
          <a:ln w="9525">
            <a:noFill/>
            <a:miter lim="800000"/>
            <a:headEnd/>
            <a:tailEnd/>
          </a:ln>
        </p:spPr>
      </p:pic>
      <p:sp>
        <p:nvSpPr>
          <p:cNvPr id="9" name="テキスト ボックス 8"/>
          <p:cNvSpPr txBox="1"/>
          <p:nvPr/>
        </p:nvSpPr>
        <p:spPr>
          <a:xfrm>
            <a:off x="1295896" y="2051645"/>
            <a:ext cx="8136904" cy="400110"/>
          </a:xfrm>
          <a:prstGeom prst="rect">
            <a:avLst/>
          </a:prstGeom>
          <a:noFill/>
        </p:spPr>
        <p:txBody>
          <a:bodyPr wrap="square" rtlCol="0">
            <a:spAutoFit/>
          </a:bodyPr>
          <a:lstStyle/>
          <a:p>
            <a:r>
              <a:rPr lang="ja-JP" altLang="en-US" sz="2000" dirty="0" smtClean="0">
                <a:ea typeface="ＤＦ平成ゴシック体W5" pitchFamily="1" charset="-128"/>
              </a:rPr>
              <a:t>の上限になる場合</a:t>
            </a:r>
            <a:r>
              <a:rPr lang="en-US" altLang="ja-JP" sz="2000" dirty="0" smtClean="0">
                <a:ea typeface="ＤＦ平成ゴシック体W5" pitchFamily="1" charset="-128"/>
              </a:rPr>
              <a:t>(Weak Interaction</a:t>
            </a:r>
            <a:r>
              <a:rPr lang="ja-JP" altLang="en-US" sz="2000" dirty="0" smtClean="0">
                <a:ea typeface="ＤＦ平成ゴシック体W5" pitchFamily="1" charset="-128"/>
              </a:rPr>
              <a:t>に同じ過程がない場合）とが存在</a:t>
            </a:r>
            <a:endParaRPr kumimoji="1" lang="ja-JP" altLang="en-US" sz="2000" dirty="0">
              <a:ea typeface="ＤＦ平成ゴシック体W5" pitchFamily="1" charset="-128"/>
            </a:endParaRPr>
          </a:p>
        </p:txBody>
      </p:sp>
      <p:sp>
        <p:nvSpPr>
          <p:cNvPr id="10" name="テキスト ボックス 9"/>
          <p:cNvSpPr txBox="1"/>
          <p:nvPr/>
        </p:nvSpPr>
        <p:spPr>
          <a:xfrm>
            <a:off x="647824" y="2771725"/>
            <a:ext cx="8136904" cy="523220"/>
          </a:xfrm>
          <a:prstGeom prst="rect">
            <a:avLst/>
          </a:prstGeom>
          <a:noFill/>
        </p:spPr>
        <p:txBody>
          <a:bodyPr wrap="square" rtlCol="0">
            <a:spAutoFit/>
          </a:bodyPr>
          <a:lstStyle/>
          <a:p>
            <a:r>
              <a:rPr lang="ja-JP" altLang="en-US" sz="2800" dirty="0" err="1" smtClean="0">
                <a:solidFill>
                  <a:srgbClr val="FF0000"/>
                </a:solidFill>
                <a:ea typeface="ＤＦ平成ゴシック体W5" pitchFamily="1" charset="-128"/>
              </a:rPr>
              <a:t>ｃ</a:t>
            </a:r>
            <a:r>
              <a:rPr lang="en-US" altLang="ja-JP" sz="2800" dirty="0" smtClean="0">
                <a:solidFill>
                  <a:srgbClr val="FF0000"/>
                </a:solidFill>
                <a:ea typeface="ＤＦ平成ゴシック体W5" pitchFamily="1" charset="-128"/>
              </a:rPr>
              <a:t>LFV</a:t>
            </a:r>
            <a:r>
              <a:rPr lang="ja-JP" altLang="en-US" sz="2800" dirty="0" smtClean="0">
                <a:ea typeface="ＤＦ平成ゴシック体W5" pitchFamily="1" charset="-128"/>
              </a:rPr>
              <a:t>から　　</a:t>
            </a:r>
            <a:r>
              <a:rPr lang="en-US" altLang="ja-JP" sz="2800" dirty="0" smtClean="0">
                <a:ea typeface="ＤＦ平成ゴシック体W5" pitchFamily="1" charset="-128"/>
              </a:rPr>
              <a:t>SU(2)</a:t>
            </a:r>
            <a:r>
              <a:rPr lang="ja-JP" altLang="en-US" sz="2800" dirty="0" smtClean="0">
                <a:ea typeface="ＤＦ平成ゴシック体W5" pitchFamily="1" charset="-128"/>
              </a:rPr>
              <a:t>　で関係がつく！？</a:t>
            </a:r>
            <a:endParaRPr kumimoji="1" lang="ja-JP" altLang="en-US" sz="2800" dirty="0">
              <a:ea typeface="ＤＦ平成ゴシック体W5" pitchFamily="1" charset="-128"/>
            </a:endParaRPr>
          </a:p>
        </p:txBody>
      </p:sp>
      <p:pic>
        <p:nvPicPr>
          <p:cNvPr id="5124" name="Picture 4"/>
          <p:cNvPicPr>
            <a:picLocks noChangeAspect="1" noChangeArrowheads="1"/>
          </p:cNvPicPr>
          <p:nvPr/>
        </p:nvPicPr>
        <p:blipFill>
          <a:blip r:embed="rId5" cstate="print"/>
          <a:srcRect/>
          <a:stretch>
            <a:fillRect/>
          </a:stretch>
        </p:blipFill>
        <p:spPr bwMode="auto">
          <a:xfrm>
            <a:off x="1367913" y="3419804"/>
            <a:ext cx="1378744" cy="442913"/>
          </a:xfrm>
          <a:prstGeom prst="rect">
            <a:avLst/>
          </a:prstGeom>
          <a:noFill/>
          <a:ln w="9525">
            <a:noFill/>
            <a:miter lim="800000"/>
            <a:headEnd/>
            <a:tailEnd/>
          </a:ln>
        </p:spPr>
      </p:pic>
      <p:sp>
        <p:nvSpPr>
          <p:cNvPr id="12" name="右矢印 11"/>
          <p:cNvSpPr/>
          <p:nvPr/>
        </p:nvSpPr>
        <p:spPr>
          <a:xfrm>
            <a:off x="2880072" y="3491805"/>
            <a:ext cx="122413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125" name="Picture 5"/>
          <p:cNvPicPr>
            <a:picLocks noChangeAspect="1" noChangeArrowheads="1"/>
          </p:cNvPicPr>
          <p:nvPr/>
        </p:nvPicPr>
        <p:blipFill>
          <a:blip r:embed="rId6" cstate="print"/>
          <a:srcRect/>
          <a:stretch>
            <a:fillRect/>
          </a:stretch>
        </p:blipFill>
        <p:spPr bwMode="auto">
          <a:xfrm>
            <a:off x="4320232" y="3419797"/>
            <a:ext cx="1728788" cy="392906"/>
          </a:xfrm>
          <a:prstGeom prst="rect">
            <a:avLst/>
          </a:prstGeom>
          <a:noFill/>
          <a:ln w="9525">
            <a:noFill/>
            <a:miter lim="800000"/>
            <a:headEnd/>
            <a:tailEnd/>
          </a:ln>
        </p:spPr>
      </p:pic>
      <p:pic>
        <p:nvPicPr>
          <p:cNvPr id="5126" name="Picture 6"/>
          <p:cNvPicPr>
            <a:picLocks noChangeAspect="1" noChangeArrowheads="1"/>
          </p:cNvPicPr>
          <p:nvPr/>
        </p:nvPicPr>
        <p:blipFill>
          <a:blip r:embed="rId7" cstate="print"/>
          <a:srcRect/>
          <a:stretch>
            <a:fillRect/>
          </a:stretch>
        </p:blipFill>
        <p:spPr bwMode="auto">
          <a:xfrm>
            <a:off x="4392240" y="3995861"/>
            <a:ext cx="1671638" cy="392906"/>
          </a:xfrm>
          <a:prstGeom prst="rect">
            <a:avLst/>
          </a:prstGeom>
          <a:noFill/>
          <a:ln w="9525">
            <a:noFill/>
            <a:miter lim="800000"/>
            <a:headEnd/>
            <a:tailEnd/>
          </a:ln>
        </p:spPr>
      </p:pic>
      <p:pic>
        <p:nvPicPr>
          <p:cNvPr id="5127" name="Picture 7"/>
          <p:cNvPicPr>
            <a:picLocks noChangeAspect="1" noChangeArrowheads="1"/>
          </p:cNvPicPr>
          <p:nvPr/>
        </p:nvPicPr>
        <p:blipFill>
          <a:blip r:embed="rId8" cstate="print"/>
          <a:srcRect/>
          <a:stretch>
            <a:fillRect/>
          </a:stretch>
        </p:blipFill>
        <p:spPr bwMode="auto">
          <a:xfrm>
            <a:off x="6408465" y="3995861"/>
            <a:ext cx="866775" cy="333375"/>
          </a:xfrm>
          <a:prstGeom prst="rect">
            <a:avLst/>
          </a:prstGeom>
          <a:noFill/>
          <a:ln w="9525">
            <a:noFill/>
            <a:miter lim="800000"/>
            <a:headEnd/>
            <a:tailEnd/>
          </a:ln>
        </p:spPr>
      </p:pic>
      <p:pic>
        <p:nvPicPr>
          <p:cNvPr id="5129" name="Picture 9"/>
          <p:cNvPicPr>
            <a:picLocks noChangeAspect="1" noChangeArrowheads="1"/>
          </p:cNvPicPr>
          <p:nvPr/>
        </p:nvPicPr>
        <p:blipFill>
          <a:blip r:embed="rId9" cstate="print"/>
          <a:srcRect/>
          <a:stretch>
            <a:fillRect/>
          </a:stretch>
        </p:blipFill>
        <p:spPr bwMode="auto">
          <a:xfrm>
            <a:off x="6120448" y="3995872"/>
            <a:ext cx="293370" cy="313373"/>
          </a:xfrm>
          <a:prstGeom prst="rect">
            <a:avLst/>
          </a:prstGeom>
          <a:noFill/>
          <a:ln w="9525">
            <a:noFill/>
            <a:miter lim="800000"/>
            <a:headEnd/>
            <a:tailEnd/>
          </a:ln>
        </p:spPr>
      </p:pic>
      <p:sp>
        <p:nvSpPr>
          <p:cNvPr id="19" name="テキスト ボックス 18"/>
          <p:cNvSpPr txBox="1"/>
          <p:nvPr/>
        </p:nvSpPr>
        <p:spPr>
          <a:xfrm>
            <a:off x="5976416" y="3923853"/>
            <a:ext cx="3744169" cy="400110"/>
          </a:xfrm>
          <a:prstGeom prst="rect">
            <a:avLst/>
          </a:prstGeom>
          <a:noFill/>
        </p:spPr>
        <p:txBody>
          <a:bodyPr wrap="square" rtlCol="0">
            <a:spAutoFit/>
          </a:bodyPr>
          <a:lstStyle/>
          <a:p>
            <a:r>
              <a:rPr lang="en-US" altLang="ja-JP" sz="2000" dirty="0" smtClean="0">
                <a:ea typeface="ＤＦ平成ゴシック体W5" pitchFamily="1" charset="-128"/>
              </a:rPr>
              <a:t>(</a:t>
            </a:r>
            <a:r>
              <a:rPr lang="ja-JP" altLang="en-US" sz="2000" dirty="0" smtClean="0">
                <a:ea typeface="ＤＦ平成ゴシック体W5" pitchFamily="1" charset="-128"/>
              </a:rPr>
              <a:t>　　　　 で                             </a:t>
            </a:r>
            <a:r>
              <a:rPr lang="en-US" altLang="ja-JP" sz="2000" dirty="0" smtClean="0">
                <a:ea typeface="ＤＦ平成ゴシック体W5" pitchFamily="1" charset="-128"/>
              </a:rPr>
              <a:t>)</a:t>
            </a:r>
            <a:r>
              <a:rPr lang="ja-JP" altLang="en-US" sz="2000" dirty="0" smtClean="0">
                <a:ea typeface="ＤＦ平成ゴシック体W5" pitchFamily="1" charset="-128"/>
              </a:rPr>
              <a:t> </a:t>
            </a:r>
            <a:endParaRPr kumimoji="1" lang="ja-JP" altLang="en-US" sz="2000" dirty="0">
              <a:ea typeface="ＤＦ平成ゴシック体W5" pitchFamily="1" charset="-128"/>
            </a:endParaRPr>
          </a:p>
        </p:txBody>
      </p:sp>
      <p:pic>
        <p:nvPicPr>
          <p:cNvPr id="20" name="図 19" descr="texclip20120212215842.png"/>
          <p:cNvPicPr>
            <a:picLocks noChangeAspect="1"/>
          </p:cNvPicPr>
          <p:nvPr/>
        </p:nvPicPr>
        <p:blipFill>
          <a:blip r:embed="rId10" cstate="print"/>
          <a:stretch>
            <a:fillRect/>
          </a:stretch>
        </p:blipFill>
        <p:spPr>
          <a:xfrm>
            <a:off x="7632601" y="3995861"/>
            <a:ext cx="1847850" cy="304895"/>
          </a:xfrm>
          <a:prstGeom prst="rect">
            <a:avLst/>
          </a:prstGeom>
        </p:spPr>
      </p:pic>
      <p:pic>
        <p:nvPicPr>
          <p:cNvPr id="22" name="Picture 9"/>
          <p:cNvPicPr>
            <a:picLocks noChangeAspect="1" noChangeArrowheads="1"/>
          </p:cNvPicPr>
          <p:nvPr/>
        </p:nvPicPr>
        <p:blipFill>
          <a:blip r:embed="rId9" cstate="print"/>
          <a:srcRect/>
          <a:stretch>
            <a:fillRect/>
          </a:stretch>
        </p:blipFill>
        <p:spPr bwMode="auto">
          <a:xfrm>
            <a:off x="6480488" y="3347800"/>
            <a:ext cx="293370" cy="313373"/>
          </a:xfrm>
          <a:prstGeom prst="rect">
            <a:avLst/>
          </a:prstGeom>
          <a:noFill/>
          <a:ln w="9525">
            <a:noFill/>
            <a:miter lim="800000"/>
            <a:headEnd/>
            <a:tailEnd/>
          </a:ln>
        </p:spPr>
      </p:pic>
      <p:pic>
        <p:nvPicPr>
          <p:cNvPr id="5130" name="Picture 10"/>
          <p:cNvPicPr>
            <a:picLocks noChangeAspect="1" noChangeArrowheads="1"/>
          </p:cNvPicPr>
          <p:nvPr/>
        </p:nvPicPr>
        <p:blipFill>
          <a:blip r:embed="rId11" cstate="print"/>
          <a:srcRect/>
          <a:stretch>
            <a:fillRect/>
          </a:stretch>
        </p:blipFill>
        <p:spPr bwMode="auto">
          <a:xfrm>
            <a:off x="6768504" y="3347789"/>
            <a:ext cx="933450" cy="406718"/>
          </a:xfrm>
          <a:prstGeom prst="rect">
            <a:avLst/>
          </a:prstGeom>
          <a:noFill/>
          <a:ln w="9525">
            <a:noFill/>
            <a:miter lim="800000"/>
            <a:headEnd/>
            <a:tailEnd/>
          </a:ln>
        </p:spPr>
      </p:pic>
      <p:sp>
        <p:nvSpPr>
          <p:cNvPr id="23" name="テキスト ボックス 22"/>
          <p:cNvSpPr txBox="1"/>
          <p:nvPr/>
        </p:nvSpPr>
        <p:spPr>
          <a:xfrm>
            <a:off x="6336456" y="3275781"/>
            <a:ext cx="3744169" cy="400110"/>
          </a:xfrm>
          <a:prstGeom prst="rect">
            <a:avLst/>
          </a:prstGeom>
          <a:noFill/>
        </p:spPr>
        <p:txBody>
          <a:bodyPr wrap="square" rtlCol="0">
            <a:spAutoFit/>
          </a:bodyPr>
          <a:lstStyle/>
          <a:p>
            <a:r>
              <a:rPr lang="en-US" altLang="ja-JP" sz="2000" dirty="0" smtClean="0">
                <a:ea typeface="ＤＦ平成ゴシック体W5" pitchFamily="1" charset="-128"/>
              </a:rPr>
              <a:t>(</a:t>
            </a:r>
            <a:r>
              <a:rPr lang="ja-JP" altLang="en-US" sz="2000" dirty="0" smtClean="0">
                <a:ea typeface="ＤＦ平成ゴシック体W5" pitchFamily="1" charset="-128"/>
              </a:rPr>
              <a:t>　　　　 で  物質効果        </a:t>
            </a:r>
            <a:r>
              <a:rPr lang="en-US" altLang="ja-JP" sz="2000" dirty="0" smtClean="0">
                <a:ea typeface="ＤＦ平成ゴシック体W5" pitchFamily="1" charset="-128"/>
              </a:rPr>
              <a:t>)</a:t>
            </a:r>
            <a:r>
              <a:rPr lang="ja-JP" altLang="en-US" sz="2000" dirty="0" smtClean="0">
                <a:ea typeface="ＤＦ平成ゴシック体W5" pitchFamily="1" charset="-128"/>
              </a:rPr>
              <a:t> </a:t>
            </a:r>
            <a:endParaRPr kumimoji="1" lang="ja-JP" altLang="en-US" sz="2000" dirty="0">
              <a:ea typeface="ＤＦ平成ゴシック体W5" pitchFamily="1" charset="-128"/>
            </a:endParaRPr>
          </a:p>
        </p:txBody>
      </p:sp>
      <p:pic>
        <p:nvPicPr>
          <p:cNvPr id="5131" name="Picture 11"/>
          <p:cNvPicPr>
            <a:picLocks noChangeAspect="1" noChangeArrowheads="1"/>
          </p:cNvPicPr>
          <p:nvPr/>
        </p:nvPicPr>
        <p:blipFill>
          <a:blip r:embed="rId12" cstate="print"/>
          <a:srcRect/>
          <a:stretch>
            <a:fillRect/>
          </a:stretch>
        </p:blipFill>
        <p:spPr bwMode="auto">
          <a:xfrm>
            <a:off x="9000752" y="3275781"/>
            <a:ext cx="539591" cy="455771"/>
          </a:xfrm>
          <a:prstGeom prst="rect">
            <a:avLst/>
          </a:prstGeom>
          <a:noFill/>
          <a:ln w="9525">
            <a:noFill/>
            <a:miter lim="800000"/>
            <a:headEnd/>
            <a:tailEnd/>
          </a:ln>
        </p:spPr>
      </p:pic>
      <p:sp>
        <p:nvSpPr>
          <p:cNvPr id="27" name="テキスト ボックス 26"/>
          <p:cNvSpPr txBox="1"/>
          <p:nvPr/>
        </p:nvSpPr>
        <p:spPr>
          <a:xfrm>
            <a:off x="719832" y="4643933"/>
            <a:ext cx="7488832" cy="954107"/>
          </a:xfrm>
          <a:prstGeom prst="rect">
            <a:avLst/>
          </a:prstGeom>
          <a:noFill/>
        </p:spPr>
        <p:txBody>
          <a:bodyPr wrap="square" rtlCol="0">
            <a:spAutoFit/>
          </a:bodyPr>
          <a:lstStyle/>
          <a:p>
            <a:r>
              <a:rPr lang="ja-JP" altLang="en-US" sz="2800" dirty="0" smtClean="0">
                <a:solidFill>
                  <a:srgbClr val="FF0000"/>
                </a:solidFill>
                <a:ea typeface="ＤＦ平成ゴシック体W5" pitchFamily="1" charset="-128"/>
              </a:rPr>
              <a:t>単純には同じくらいの制限？　　の上限？</a:t>
            </a:r>
            <a:r>
              <a:rPr lang="ja-JP" altLang="en-US" sz="2800" dirty="0" smtClean="0">
                <a:ea typeface="ＤＦ平成ゴシック体W5" pitchFamily="1" charset="-128"/>
              </a:rPr>
              <a:t>　　しかし</a:t>
            </a:r>
            <a:r>
              <a:rPr lang="en-US" altLang="ja-JP" sz="2800" dirty="0" smtClean="0">
                <a:solidFill>
                  <a:schemeClr val="tx2">
                    <a:lumMod val="75000"/>
                  </a:schemeClr>
                </a:solidFill>
                <a:ea typeface="ＤＦ平成ゴシック体W5" pitchFamily="1" charset="-128"/>
              </a:rPr>
              <a:t>Box</a:t>
            </a:r>
            <a:r>
              <a:rPr lang="ja-JP" altLang="en-US" sz="2800" dirty="0" smtClean="0">
                <a:solidFill>
                  <a:schemeClr val="tx2">
                    <a:lumMod val="75000"/>
                  </a:schemeClr>
                </a:solidFill>
                <a:ea typeface="ＤＦ平成ゴシック体W5" pitchFamily="1" charset="-128"/>
              </a:rPr>
              <a:t>や</a:t>
            </a:r>
            <a:r>
              <a:rPr lang="en-US" altLang="ja-JP" sz="2800" dirty="0" smtClean="0">
                <a:solidFill>
                  <a:schemeClr val="tx2">
                    <a:lumMod val="75000"/>
                  </a:schemeClr>
                </a:solidFill>
                <a:ea typeface="ＤＦ平成ゴシック体W5" pitchFamily="1" charset="-128"/>
              </a:rPr>
              <a:t>tree</a:t>
            </a:r>
            <a:r>
              <a:rPr lang="ja-JP" altLang="en-US" sz="2800" dirty="0" smtClean="0">
                <a:solidFill>
                  <a:schemeClr val="tx2">
                    <a:lumMod val="75000"/>
                  </a:schemeClr>
                </a:solidFill>
                <a:ea typeface="ＤＦ平成ゴシック体W5" pitchFamily="1" charset="-128"/>
              </a:rPr>
              <a:t>からの寄与もある</a:t>
            </a:r>
            <a:endParaRPr kumimoji="1" lang="ja-JP" altLang="en-US" sz="2800" dirty="0">
              <a:solidFill>
                <a:schemeClr val="tx2">
                  <a:lumMod val="75000"/>
                </a:schemeClr>
              </a:solidFill>
              <a:ea typeface="ＤＦ平成ゴシック体W5" pitchFamily="1" charset="-128"/>
            </a:endParaRPr>
          </a:p>
        </p:txBody>
      </p:sp>
      <p:pic>
        <p:nvPicPr>
          <p:cNvPr id="5132" name="Picture 12"/>
          <p:cNvPicPr>
            <a:picLocks noChangeAspect="1" noChangeArrowheads="1"/>
          </p:cNvPicPr>
          <p:nvPr/>
        </p:nvPicPr>
        <p:blipFill>
          <a:blip r:embed="rId13" cstate="print"/>
          <a:srcRect/>
          <a:stretch>
            <a:fillRect/>
          </a:stretch>
        </p:blipFill>
        <p:spPr bwMode="auto">
          <a:xfrm>
            <a:off x="8280672" y="4355901"/>
            <a:ext cx="905256" cy="572072"/>
          </a:xfrm>
          <a:prstGeom prst="rect">
            <a:avLst/>
          </a:prstGeom>
          <a:noFill/>
          <a:ln w="9525">
            <a:noFill/>
            <a:miter lim="800000"/>
            <a:headEnd/>
            <a:tailEnd/>
          </a:ln>
        </p:spPr>
      </p:pic>
      <p:pic>
        <p:nvPicPr>
          <p:cNvPr id="29" name="Picture 3"/>
          <p:cNvPicPr>
            <a:picLocks noChangeAspect="1" noChangeArrowheads="1"/>
          </p:cNvPicPr>
          <p:nvPr/>
        </p:nvPicPr>
        <p:blipFill>
          <a:blip r:embed="rId4" cstate="print"/>
          <a:srcRect/>
          <a:stretch>
            <a:fillRect/>
          </a:stretch>
        </p:blipFill>
        <p:spPr bwMode="auto">
          <a:xfrm>
            <a:off x="5472360" y="4571925"/>
            <a:ext cx="432054" cy="594074"/>
          </a:xfrm>
          <a:prstGeom prst="rect">
            <a:avLst/>
          </a:prstGeom>
          <a:noFill/>
          <a:ln w="9525">
            <a:noFill/>
            <a:miter lim="800000"/>
            <a:headEnd/>
            <a:tailEnd/>
          </a:ln>
        </p:spPr>
      </p:pic>
      <p:sp>
        <p:nvSpPr>
          <p:cNvPr id="30" name="右矢印 29"/>
          <p:cNvSpPr/>
          <p:nvPr/>
        </p:nvSpPr>
        <p:spPr>
          <a:xfrm>
            <a:off x="2159992" y="5940077"/>
            <a:ext cx="144016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3744168" y="6084093"/>
            <a:ext cx="3024336" cy="523220"/>
          </a:xfrm>
          <a:prstGeom prst="rect">
            <a:avLst/>
          </a:prstGeom>
          <a:noFill/>
        </p:spPr>
        <p:txBody>
          <a:bodyPr wrap="square" rtlCol="0">
            <a:spAutoFit/>
          </a:bodyPr>
          <a:lstStyle/>
          <a:p>
            <a:r>
              <a:rPr lang="ja-JP" altLang="en-US" sz="2800" dirty="0" smtClean="0">
                <a:ea typeface="ＤＦ平成ゴシック体W5" pitchFamily="1" charset="-128"/>
              </a:rPr>
              <a:t>模型による</a:t>
            </a:r>
            <a:endParaRPr kumimoji="1" lang="ja-JP" altLang="en-US" sz="2800" dirty="0">
              <a:ea typeface="ＤＦ平成ゴシック体W5" pitchFamily="1"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855663" y="890588"/>
            <a:ext cx="8369300" cy="5778500"/>
          </a:xfrm>
          <a:prstGeom prst="rect">
            <a:avLst/>
          </a:prstGeom>
          <a:noFill/>
          <a:ln w="9525">
            <a:noFill/>
            <a:miter lim="800000"/>
            <a:headEnd/>
            <a:tailEnd/>
          </a:ln>
        </p:spPr>
      </p:pic>
      <p:sp>
        <p:nvSpPr>
          <p:cNvPr id="3" name="TextShape 4"/>
          <p:cNvSpPr/>
          <p:nvPr/>
        </p:nvSpPr>
        <p:spPr>
          <a:xfrm>
            <a:off x="215776" y="179437"/>
            <a:ext cx="9360000" cy="72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defRPr sz="1800"/>
            </a:pPr>
            <a:endParaRPr lang="ja-JP" sz="2000" b="0" i="0" u="none" strike="noStrike" kern="1200" spc="0" dirty="0">
              <a:ln>
                <a:noFill/>
              </a:ln>
              <a:solidFill>
                <a:srgbClr val="0070C0"/>
              </a:solidFill>
              <a:latin typeface="VL Pゴシック" pitchFamily="18"/>
              <a:ea typeface="ＤＦ特太ゴシック体" pitchFamily="1" charset="-128"/>
              <a:cs typeface="VL Pゴシック" pitchFamily="2"/>
            </a:endParaRPr>
          </a:p>
          <a:p>
            <a:pPr marL="0" marR="0" lvl="0" indent="0" rtl="0" hangingPunct="0">
              <a:lnSpc>
                <a:spcPct val="100000"/>
              </a:lnSpc>
              <a:spcBef>
                <a:spcPts val="0"/>
              </a:spcBef>
              <a:spcAft>
                <a:spcPts val="0"/>
              </a:spcAft>
              <a:buNone/>
              <a:tabLst/>
              <a:defRPr sz="1800"/>
            </a:pPr>
            <a:r>
              <a:rPr lang="en-US" sz="2000" b="0" i="0" u="none" strike="noStrike" kern="1200" spc="0" dirty="0">
                <a:ln>
                  <a:noFill/>
                </a:ln>
                <a:solidFill>
                  <a:srgbClr val="0070C0"/>
                </a:solidFill>
                <a:latin typeface="VL Pゴシック" pitchFamily="18"/>
                <a:ea typeface="VL Pゴシック" pitchFamily="2"/>
                <a:cs typeface="VL Pゴシック" pitchFamily="2"/>
              </a:rPr>
              <a:t>MSSM with RH neutrino (Seesaw </a:t>
            </a:r>
            <a:r>
              <a:rPr lang="en-US" sz="2000" b="0" i="0" u="none" strike="noStrike" kern="1200" spc="0" dirty="0" smtClean="0">
                <a:ln>
                  <a:noFill/>
                </a:ln>
                <a:solidFill>
                  <a:srgbClr val="0070C0"/>
                </a:solidFill>
                <a:latin typeface="VL Pゴシック" pitchFamily="18"/>
                <a:ea typeface="VL Pゴシック" pitchFamily="2"/>
                <a:cs typeface="VL Pゴシック" pitchFamily="2"/>
              </a:rPr>
              <a:t>Model)</a:t>
            </a:r>
            <a:r>
              <a:rPr lang="ja-JP" altLang="en-US" sz="2000" b="0" i="0" u="none" strike="noStrike" kern="1200" spc="0" dirty="0" smtClean="0">
                <a:ln>
                  <a:noFill/>
                </a:ln>
                <a:solidFill>
                  <a:srgbClr val="0070C0"/>
                </a:solidFill>
                <a:latin typeface="VL Pゴシック" pitchFamily="18"/>
                <a:ea typeface="ＤＦ平成ゴシック体W5" pitchFamily="1" charset="-128"/>
                <a:cs typeface="VL Pゴシック" pitchFamily="2"/>
              </a:rPr>
              <a:t>の例</a:t>
            </a:r>
            <a:r>
              <a:rPr lang="en-US" sz="2000" b="0" i="0" u="none" strike="noStrike" kern="1200" spc="0" dirty="0" smtClean="0">
                <a:ln>
                  <a:noFill/>
                </a:ln>
                <a:solidFill>
                  <a:srgbClr val="0070C0"/>
                </a:solidFill>
                <a:latin typeface="VL Pゴシック" pitchFamily="18"/>
                <a:ea typeface="VL Pゴシック" pitchFamily="2"/>
                <a:cs typeface="VL Pゴシック" pitchFamily="2"/>
              </a:rPr>
              <a:t> </a:t>
            </a:r>
            <a:r>
              <a:rPr lang="ja-JP" altLang="en-US" sz="2000" b="0" i="0" u="none" strike="noStrike" kern="1200" spc="0" dirty="0" smtClean="0">
                <a:ln>
                  <a:noFill/>
                </a:ln>
                <a:solidFill>
                  <a:srgbClr val="FF0000"/>
                </a:solidFill>
                <a:latin typeface="VL Pゴシック" pitchFamily="18"/>
                <a:ea typeface="VL Pゴシック" pitchFamily="2"/>
                <a:cs typeface="VL Pゴシック" pitchFamily="2"/>
              </a:rPr>
              <a:t>　</a:t>
            </a:r>
            <a:r>
              <a:rPr lang="en-US" sz="1400" b="0" i="0" u="none" strike="noStrike" kern="1200" spc="0" dirty="0" err="1" smtClean="0">
                <a:ln>
                  <a:noFill/>
                </a:ln>
                <a:solidFill>
                  <a:schemeClr val="bg2">
                    <a:lumMod val="50000"/>
                  </a:schemeClr>
                </a:solidFill>
                <a:latin typeface="VL Pゴシック" pitchFamily="18"/>
                <a:ea typeface="VL Pゴシック" pitchFamily="2"/>
                <a:cs typeface="VL Pゴシック" pitchFamily="2"/>
              </a:rPr>
              <a:t>Ota,Sato</a:t>
            </a:r>
            <a:endParaRPr lang="en-US" sz="1400" b="0" i="0" u="none" strike="noStrike" kern="1200" spc="0" dirty="0">
              <a:ln>
                <a:noFill/>
              </a:ln>
              <a:solidFill>
                <a:schemeClr val="bg2">
                  <a:lumMod val="50000"/>
                </a:schemeClr>
              </a:solidFill>
              <a:latin typeface="VL Pゴシック" pitchFamily="18"/>
              <a:ea typeface="VL Pゴシック" pitchFamily="2"/>
              <a:cs typeface="VL Pゴシック" pitchFamily="2"/>
            </a:endParaRPr>
          </a:p>
          <a:p>
            <a:pPr marL="0" marR="0" lvl="0" indent="0" rtl="0" hangingPunct="0">
              <a:lnSpc>
                <a:spcPct val="100000"/>
              </a:lnSpc>
              <a:spcBef>
                <a:spcPts val="0"/>
              </a:spcBef>
              <a:spcAft>
                <a:spcPts val="0"/>
              </a:spcAft>
              <a:buNone/>
              <a:tabLst/>
              <a:defRPr sz="1800"/>
            </a:pPr>
            <a:endParaRPr lang="en-US" sz="1800" b="0" i="0" u="none" strike="noStrike" kern="1200" spc="0" dirty="0">
              <a:ln>
                <a:noFill/>
              </a:ln>
              <a:latin typeface="VL Pゴシック" pitchFamily="18"/>
              <a:ea typeface="VL Pゴシック" pitchFamily="2"/>
              <a:cs typeface="VL Pゴシック" pitchFamily="2"/>
            </a:endParaRPr>
          </a:p>
          <a:p>
            <a:pPr marL="0" marR="0" lvl="0" indent="0" rtl="0" hangingPunct="0">
              <a:lnSpc>
                <a:spcPct val="100000"/>
              </a:lnSpc>
              <a:spcBef>
                <a:spcPts val="0"/>
              </a:spcBef>
              <a:spcAft>
                <a:spcPts val="0"/>
              </a:spcAft>
              <a:buNone/>
              <a:tabLst/>
              <a:defRPr sz="1800"/>
            </a:pPr>
            <a:endParaRPr lang="en-US" sz="1800" b="0" i="0" u="none" strike="noStrike" kern="1200" spc="0" dirty="0">
              <a:ln>
                <a:noFill/>
              </a:ln>
              <a:latin typeface="VL Pゴシック" pitchFamily="18"/>
              <a:ea typeface="VL Pゴシック" pitchFamily="2"/>
              <a:cs typeface="VL Pゴシック" pitchFamily="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125538" y="852488"/>
            <a:ext cx="7829550" cy="5854700"/>
          </a:xfrm>
          <a:prstGeom prst="rect">
            <a:avLst/>
          </a:prstGeom>
          <a:noFill/>
          <a:ln w="9525">
            <a:noFill/>
            <a:miter lim="800000"/>
            <a:headEnd/>
            <a:tailEnd/>
          </a:ln>
        </p:spPr>
      </p:pic>
      <p:sp>
        <p:nvSpPr>
          <p:cNvPr id="3" name="TextShape 4"/>
          <p:cNvSpPr/>
          <p:nvPr/>
        </p:nvSpPr>
        <p:spPr>
          <a:xfrm>
            <a:off x="215776" y="179437"/>
            <a:ext cx="9360000" cy="72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defRPr sz="1800"/>
            </a:pPr>
            <a:endParaRPr lang="ja-JP" sz="2000" b="0" i="0" u="none" strike="noStrike" kern="1200" spc="0" dirty="0">
              <a:ln>
                <a:noFill/>
              </a:ln>
              <a:solidFill>
                <a:srgbClr val="0070C0"/>
              </a:solidFill>
              <a:latin typeface="VL Pゴシック" pitchFamily="18"/>
              <a:ea typeface="ＤＦ特太ゴシック体" pitchFamily="1" charset="-128"/>
              <a:cs typeface="VL Pゴシック" pitchFamily="2"/>
            </a:endParaRPr>
          </a:p>
          <a:p>
            <a:pPr marL="0" marR="0" lvl="0" indent="0" rtl="0" hangingPunct="0">
              <a:lnSpc>
                <a:spcPct val="100000"/>
              </a:lnSpc>
              <a:spcBef>
                <a:spcPts val="0"/>
              </a:spcBef>
              <a:spcAft>
                <a:spcPts val="0"/>
              </a:spcAft>
              <a:buNone/>
              <a:tabLst/>
              <a:defRPr sz="1800"/>
            </a:pPr>
            <a:r>
              <a:rPr lang="en-US" sz="2000" b="0" i="0" u="none" strike="noStrike" kern="1200" spc="0" dirty="0">
                <a:ln>
                  <a:noFill/>
                </a:ln>
                <a:solidFill>
                  <a:srgbClr val="0070C0"/>
                </a:solidFill>
                <a:latin typeface="VL Pゴシック" pitchFamily="18"/>
                <a:ea typeface="VL Pゴシック" pitchFamily="2"/>
                <a:cs typeface="VL Pゴシック" pitchFamily="2"/>
              </a:rPr>
              <a:t>MSSM with RH neutrino (Seesaw </a:t>
            </a:r>
            <a:r>
              <a:rPr lang="en-US" sz="2000" b="0" i="0" u="none" strike="noStrike" kern="1200" spc="0" dirty="0" smtClean="0">
                <a:ln>
                  <a:noFill/>
                </a:ln>
                <a:solidFill>
                  <a:srgbClr val="0070C0"/>
                </a:solidFill>
                <a:latin typeface="VL Pゴシック" pitchFamily="18"/>
                <a:ea typeface="VL Pゴシック" pitchFamily="2"/>
                <a:cs typeface="VL Pゴシック" pitchFamily="2"/>
              </a:rPr>
              <a:t>Model)</a:t>
            </a:r>
            <a:r>
              <a:rPr lang="ja-JP" altLang="en-US" sz="2000" b="0" i="0" u="none" strike="noStrike" kern="1200" spc="0" dirty="0" smtClean="0">
                <a:ln>
                  <a:noFill/>
                </a:ln>
                <a:solidFill>
                  <a:srgbClr val="0070C0"/>
                </a:solidFill>
                <a:latin typeface="VL Pゴシック" pitchFamily="18"/>
                <a:ea typeface="ＤＦ平成ゴシック体W5" pitchFamily="1" charset="-128"/>
                <a:cs typeface="VL Pゴシック" pitchFamily="2"/>
              </a:rPr>
              <a:t>の例</a:t>
            </a:r>
            <a:r>
              <a:rPr lang="en-US" sz="2000" b="0" i="0" u="none" strike="noStrike" kern="1200" spc="0" dirty="0" smtClean="0">
                <a:ln>
                  <a:noFill/>
                </a:ln>
                <a:solidFill>
                  <a:srgbClr val="0070C0"/>
                </a:solidFill>
                <a:latin typeface="VL Pゴシック" pitchFamily="18"/>
                <a:ea typeface="VL Pゴシック" pitchFamily="2"/>
                <a:cs typeface="VL Pゴシック" pitchFamily="2"/>
              </a:rPr>
              <a:t> </a:t>
            </a:r>
            <a:r>
              <a:rPr lang="ja-JP" altLang="en-US" sz="2000" b="0" i="0" u="none" strike="noStrike" kern="1200" spc="0" dirty="0" smtClean="0">
                <a:ln>
                  <a:noFill/>
                </a:ln>
                <a:solidFill>
                  <a:srgbClr val="FF0000"/>
                </a:solidFill>
                <a:latin typeface="VL Pゴシック" pitchFamily="18"/>
                <a:ea typeface="VL Pゴシック" pitchFamily="2"/>
                <a:cs typeface="VL Pゴシック" pitchFamily="2"/>
              </a:rPr>
              <a:t>　</a:t>
            </a:r>
            <a:r>
              <a:rPr lang="en-US" sz="1400" b="0" i="0" u="none" strike="noStrike" kern="1200" spc="0" dirty="0" err="1" smtClean="0">
                <a:ln>
                  <a:noFill/>
                </a:ln>
                <a:solidFill>
                  <a:schemeClr val="bg2">
                    <a:lumMod val="50000"/>
                  </a:schemeClr>
                </a:solidFill>
                <a:latin typeface="VL Pゴシック" pitchFamily="18"/>
                <a:ea typeface="VL Pゴシック" pitchFamily="2"/>
                <a:cs typeface="VL Pゴシック" pitchFamily="2"/>
              </a:rPr>
              <a:t>Ota,Sato</a:t>
            </a:r>
            <a:endParaRPr lang="en-US" sz="1400" b="0" i="0" u="none" strike="noStrike" kern="1200" spc="0" dirty="0">
              <a:ln>
                <a:noFill/>
              </a:ln>
              <a:solidFill>
                <a:schemeClr val="bg2">
                  <a:lumMod val="50000"/>
                </a:schemeClr>
              </a:solidFill>
              <a:latin typeface="VL Pゴシック" pitchFamily="18"/>
              <a:ea typeface="VL Pゴシック" pitchFamily="2"/>
              <a:cs typeface="VL Pゴシック" pitchFamily="2"/>
            </a:endParaRPr>
          </a:p>
          <a:p>
            <a:pPr marL="0" marR="0" lvl="0" indent="0" rtl="0" hangingPunct="0">
              <a:lnSpc>
                <a:spcPct val="100000"/>
              </a:lnSpc>
              <a:spcBef>
                <a:spcPts val="0"/>
              </a:spcBef>
              <a:spcAft>
                <a:spcPts val="0"/>
              </a:spcAft>
              <a:buNone/>
              <a:tabLst/>
              <a:defRPr sz="1800"/>
            </a:pPr>
            <a:endParaRPr lang="en-US" sz="1800" b="0" i="0" u="none" strike="noStrike" kern="1200" spc="0" dirty="0">
              <a:ln>
                <a:noFill/>
              </a:ln>
              <a:latin typeface="VL Pゴシック" pitchFamily="18"/>
              <a:ea typeface="VL Pゴシック" pitchFamily="2"/>
              <a:cs typeface="VL Pゴシック" pitchFamily="2"/>
            </a:endParaRPr>
          </a:p>
          <a:p>
            <a:pPr marL="0" marR="0" lvl="0" indent="0" rtl="0" hangingPunct="0">
              <a:lnSpc>
                <a:spcPct val="100000"/>
              </a:lnSpc>
              <a:spcBef>
                <a:spcPts val="0"/>
              </a:spcBef>
              <a:spcAft>
                <a:spcPts val="0"/>
              </a:spcAft>
              <a:buNone/>
              <a:tabLst/>
              <a:defRPr sz="1800"/>
            </a:pPr>
            <a:endParaRPr lang="en-US" sz="1800" b="0" i="0" u="none" strike="noStrike" kern="1200" spc="0" dirty="0">
              <a:ln>
                <a:noFill/>
              </a:ln>
              <a:latin typeface="VL Pゴシック" pitchFamily="18"/>
              <a:ea typeface="VL Pゴシック" pitchFamily="2"/>
              <a:cs typeface="VL Pゴシック" pitchFamily="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Shape 4"/>
          <p:cNvSpPr/>
          <p:nvPr/>
        </p:nvSpPr>
        <p:spPr>
          <a:xfrm>
            <a:off x="215776" y="179437"/>
            <a:ext cx="9360000" cy="72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defRPr sz="1800"/>
            </a:pPr>
            <a:endParaRPr lang="ja-JP" sz="2000" b="0" i="0" u="none" strike="noStrike" kern="1200" spc="0" dirty="0">
              <a:ln>
                <a:noFill/>
              </a:ln>
              <a:solidFill>
                <a:srgbClr val="0070C0"/>
              </a:solidFill>
              <a:latin typeface="VL Pゴシック" pitchFamily="18"/>
              <a:ea typeface="ＤＦ特太ゴシック体" pitchFamily="1" charset="-128"/>
              <a:cs typeface="VL Pゴシック" pitchFamily="2"/>
            </a:endParaRPr>
          </a:p>
          <a:p>
            <a:pPr marL="0" marR="0" lvl="0" indent="0" rtl="0" hangingPunct="0">
              <a:lnSpc>
                <a:spcPct val="100000"/>
              </a:lnSpc>
              <a:spcBef>
                <a:spcPts val="0"/>
              </a:spcBef>
              <a:spcAft>
                <a:spcPts val="0"/>
              </a:spcAft>
              <a:buNone/>
              <a:tabLst/>
              <a:defRPr sz="1800"/>
            </a:pPr>
            <a:r>
              <a:rPr lang="en-US" sz="2000" b="0" i="0" u="none" strike="noStrike" kern="1200" spc="0" dirty="0">
                <a:ln>
                  <a:noFill/>
                </a:ln>
                <a:solidFill>
                  <a:srgbClr val="0070C0"/>
                </a:solidFill>
                <a:latin typeface="VL Pゴシック" pitchFamily="18"/>
                <a:ea typeface="VL Pゴシック" pitchFamily="2"/>
                <a:cs typeface="VL Pゴシック" pitchFamily="2"/>
              </a:rPr>
              <a:t>MSSM with RH neutrino (Seesaw </a:t>
            </a:r>
            <a:r>
              <a:rPr lang="en-US" sz="2000" b="0" i="0" u="none" strike="noStrike" kern="1200" spc="0" dirty="0" smtClean="0">
                <a:ln>
                  <a:noFill/>
                </a:ln>
                <a:solidFill>
                  <a:srgbClr val="0070C0"/>
                </a:solidFill>
                <a:latin typeface="VL Pゴシック" pitchFamily="18"/>
                <a:ea typeface="VL Pゴシック" pitchFamily="2"/>
                <a:cs typeface="VL Pゴシック" pitchFamily="2"/>
              </a:rPr>
              <a:t>Model)</a:t>
            </a:r>
            <a:r>
              <a:rPr lang="ja-JP" altLang="en-US" sz="2000" b="0" i="0" u="none" strike="noStrike" kern="1200" spc="0" dirty="0" smtClean="0">
                <a:ln>
                  <a:noFill/>
                </a:ln>
                <a:solidFill>
                  <a:srgbClr val="0070C0"/>
                </a:solidFill>
                <a:latin typeface="VL Pゴシック" pitchFamily="18"/>
                <a:ea typeface="ＤＦ平成ゴシック体W5" pitchFamily="1" charset="-128"/>
                <a:cs typeface="VL Pゴシック" pitchFamily="2"/>
              </a:rPr>
              <a:t>の例</a:t>
            </a:r>
            <a:r>
              <a:rPr lang="en-US" sz="2000" b="0" i="0" u="none" strike="noStrike" kern="1200" spc="0" dirty="0" smtClean="0">
                <a:ln>
                  <a:noFill/>
                </a:ln>
                <a:solidFill>
                  <a:srgbClr val="0070C0"/>
                </a:solidFill>
                <a:latin typeface="VL Pゴシック" pitchFamily="18"/>
                <a:ea typeface="VL Pゴシック" pitchFamily="2"/>
                <a:cs typeface="VL Pゴシック" pitchFamily="2"/>
              </a:rPr>
              <a:t> </a:t>
            </a:r>
            <a:r>
              <a:rPr lang="ja-JP" altLang="en-US" sz="2000" b="0" i="0" u="none" strike="noStrike" kern="1200" spc="0" dirty="0" smtClean="0">
                <a:ln>
                  <a:noFill/>
                </a:ln>
                <a:solidFill>
                  <a:srgbClr val="FF0000"/>
                </a:solidFill>
                <a:latin typeface="VL Pゴシック" pitchFamily="18"/>
                <a:ea typeface="VL Pゴシック" pitchFamily="2"/>
                <a:cs typeface="VL Pゴシック" pitchFamily="2"/>
              </a:rPr>
              <a:t>　</a:t>
            </a:r>
            <a:r>
              <a:rPr lang="en-US" sz="1400" b="0" i="0" u="none" strike="noStrike" kern="1200" spc="0" dirty="0" err="1" smtClean="0">
                <a:ln>
                  <a:noFill/>
                </a:ln>
                <a:solidFill>
                  <a:schemeClr val="bg2">
                    <a:lumMod val="50000"/>
                  </a:schemeClr>
                </a:solidFill>
                <a:latin typeface="VL Pゴシック" pitchFamily="18"/>
                <a:ea typeface="VL Pゴシック" pitchFamily="2"/>
                <a:cs typeface="VL Pゴシック" pitchFamily="2"/>
              </a:rPr>
              <a:t>Ota,Sato</a:t>
            </a:r>
            <a:endParaRPr lang="en-US" sz="1400" b="0" i="0" u="none" strike="noStrike" kern="1200" spc="0" dirty="0">
              <a:ln>
                <a:noFill/>
              </a:ln>
              <a:solidFill>
                <a:schemeClr val="bg2">
                  <a:lumMod val="50000"/>
                </a:schemeClr>
              </a:solidFill>
              <a:latin typeface="VL Pゴシック" pitchFamily="18"/>
              <a:ea typeface="VL Pゴシック" pitchFamily="2"/>
              <a:cs typeface="VL Pゴシック" pitchFamily="2"/>
            </a:endParaRPr>
          </a:p>
          <a:p>
            <a:pPr marL="0" marR="0" lvl="0" indent="0" rtl="0" hangingPunct="0">
              <a:lnSpc>
                <a:spcPct val="100000"/>
              </a:lnSpc>
              <a:spcBef>
                <a:spcPts val="0"/>
              </a:spcBef>
              <a:spcAft>
                <a:spcPts val="0"/>
              </a:spcAft>
              <a:buNone/>
              <a:tabLst/>
              <a:defRPr sz="1800"/>
            </a:pPr>
            <a:endParaRPr lang="en-US" sz="1800" b="0" i="0" u="none" strike="noStrike" kern="1200" spc="0" dirty="0">
              <a:ln>
                <a:noFill/>
              </a:ln>
              <a:latin typeface="VL Pゴシック" pitchFamily="18"/>
              <a:ea typeface="VL Pゴシック" pitchFamily="2"/>
              <a:cs typeface="VL Pゴシック" pitchFamily="2"/>
            </a:endParaRPr>
          </a:p>
          <a:p>
            <a:pPr marL="0" marR="0" lvl="0" indent="0" rtl="0" hangingPunct="0">
              <a:lnSpc>
                <a:spcPct val="100000"/>
              </a:lnSpc>
              <a:spcBef>
                <a:spcPts val="0"/>
              </a:spcBef>
              <a:spcAft>
                <a:spcPts val="0"/>
              </a:spcAft>
              <a:buNone/>
              <a:tabLst/>
              <a:defRPr sz="1800"/>
            </a:pPr>
            <a:endParaRPr lang="en-US" sz="1800" b="0" i="0" u="none" strike="noStrike" kern="1200" spc="0" dirty="0">
              <a:ln>
                <a:noFill/>
              </a:ln>
              <a:latin typeface="VL Pゴシック" pitchFamily="18"/>
              <a:ea typeface="VL Pゴシック" pitchFamily="2"/>
              <a:cs typeface="VL Pゴシック" pitchFamily="2"/>
            </a:endParaRPr>
          </a:p>
        </p:txBody>
      </p:sp>
      <p:pic>
        <p:nvPicPr>
          <p:cNvPr id="6146" name="Picture 2"/>
          <p:cNvPicPr>
            <a:picLocks noChangeAspect="1" noChangeArrowheads="1"/>
          </p:cNvPicPr>
          <p:nvPr/>
        </p:nvPicPr>
        <p:blipFill>
          <a:blip r:embed="rId2" cstate="print"/>
          <a:srcRect/>
          <a:stretch>
            <a:fillRect/>
          </a:stretch>
        </p:blipFill>
        <p:spPr bwMode="auto">
          <a:xfrm>
            <a:off x="287784" y="1043533"/>
            <a:ext cx="7247573" cy="6254115"/>
          </a:xfrm>
          <a:prstGeom prst="rect">
            <a:avLst/>
          </a:prstGeom>
          <a:noFill/>
          <a:ln w="9525">
            <a:noFill/>
            <a:miter lim="800000"/>
            <a:headEnd/>
            <a:tailEnd/>
          </a:ln>
        </p:spPr>
      </p:pic>
      <p:sp>
        <p:nvSpPr>
          <p:cNvPr id="4" name="テキスト ボックス 3"/>
          <p:cNvSpPr txBox="1"/>
          <p:nvPr/>
        </p:nvSpPr>
        <p:spPr>
          <a:xfrm>
            <a:off x="7056289" y="1979637"/>
            <a:ext cx="3024336" cy="523220"/>
          </a:xfrm>
          <a:prstGeom prst="rect">
            <a:avLst/>
          </a:prstGeom>
          <a:noFill/>
        </p:spPr>
        <p:txBody>
          <a:bodyPr wrap="square" rtlCol="0">
            <a:spAutoFit/>
          </a:bodyPr>
          <a:lstStyle/>
          <a:p>
            <a:r>
              <a:rPr lang="ja-JP" altLang="en-US" sz="2800" dirty="0" smtClean="0">
                <a:solidFill>
                  <a:srgbClr val="FF0000"/>
                </a:solidFill>
                <a:ea typeface="ＤＦ平成ゴシック体W5" pitchFamily="1" charset="-128"/>
              </a:rPr>
              <a:t>強い相関</a:t>
            </a:r>
            <a:endParaRPr kumimoji="1" lang="ja-JP" altLang="en-US" sz="2800" dirty="0">
              <a:solidFill>
                <a:srgbClr val="FF0000"/>
              </a:solidFill>
              <a:ea typeface="ＤＦ平成ゴシック体W5" pitchFamily="1" charset="-12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47824" y="1043533"/>
            <a:ext cx="8568952" cy="646331"/>
          </a:xfrm>
          <a:prstGeom prst="rect">
            <a:avLst/>
          </a:prstGeom>
          <a:noFill/>
        </p:spPr>
        <p:txBody>
          <a:bodyPr wrap="square" rtlCol="0">
            <a:spAutoFit/>
          </a:bodyPr>
          <a:lstStyle/>
          <a:p>
            <a:r>
              <a:rPr lang="ja-JP" altLang="en-US" dirty="0" smtClean="0">
                <a:ea typeface="ＤＦ平成ゴシック体W5" pitchFamily="1" charset="-128"/>
              </a:rPr>
              <a:t>もし大きいとすると、三世代決めうちのフィットだと実験結果に矛盾？</a:t>
            </a:r>
            <a:endParaRPr lang="en-US" altLang="ja-JP" dirty="0" smtClean="0">
              <a:ea typeface="ＤＦ平成ゴシック体W5" pitchFamily="1" charset="-128"/>
            </a:endParaRPr>
          </a:p>
          <a:p>
            <a:r>
              <a:rPr kumimoji="1" lang="ja-JP" altLang="en-US" dirty="0" smtClean="0">
                <a:ea typeface="ＤＦ平成ゴシック体W5" pitchFamily="1" charset="-128"/>
              </a:rPr>
              <a:t>極端な例</a:t>
            </a:r>
            <a:endParaRPr kumimoji="1" lang="ja-JP" altLang="en-US" dirty="0">
              <a:ea typeface="ＤＦ平成ゴシック体W5" pitchFamily="1" charset="-128"/>
            </a:endParaRPr>
          </a:p>
        </p:txBody>
      </p:sp>
      <p:sp>
        <p:nvSpPr>
          <p:cNvPr id="4" name="テキスト ボックス 3"/>
          <p:cNvSpPr txBox="1"/>
          <p:nvPr/>
        </p:nvSpPr>
        <p:spPr>
          <a:xfrm>
            <a:off x="791840" y="395461"/>
            <a:ext cx="8568952" cy="461665"/>
          </a:xfrm>
          <a:prstGeom prst="rect">
            <a:avLst/>
          </a:prstGeom>
          <a:noFill/>
        </p:spPr>
        <p:txBody>
          <a:bodyPr wrap="square" rtlCol="0">
            <a:spAutoFit/>
          </a:bodyPr>
          <a:lstStyle/>
          <a:p>
            <a:r>
              <a:rPr lang="ja-JP" altLang="en-US" sz="2400" dirty="0" smtClean="0">
                <a:ea typeface="ＤＦ平成ゴシック体W5" pitchFamily="1" charset="-128"/>
              </a:rPr>
              <a:t>一方、</a:t>
            </a:r>
            <a:r>
              <a:rPr lang="en-US" altLang="ja-JP" sz="2400" dirty="0" smtClean="0">
                <a:ea typeface="ＤＦ平成ゴシック体W5" pitchFamily="1" charset="-128"/>
              </a:rPr>
              <a:t>Tree</a:t>
            </a:r>
            <a:r>
              <a:rPr lang="ja-JP" altLang="en-US" sz="2400" dirty="0" err="1" smtClean="0">
                <a:ea typeface="ＤＦ平成ゴシック体W5" pitchFamily="1" charset="-128"/>
              </a:rPr>
              <a:t>が寄</a:t>
            </a:r>
            <a:r>
              <a:rPr lang="ja-JP" altLang="en-US" sz="2400" dirty="0" smtClean="0">
                <a:ea typeface="ＤＦ平成ゴシック体W5" pitchFamily="1" charset="-128"/>
              </a:rPr>
              <a:t>与する場合は大きくなることもある</a:t>
            </a:r>
            <a:endParaRPr lang="en-US" altLang="ja-JP" sz="2400" dirty="0" smtClean="0">
              <a:ea typeface="ＤＦ平成ゴシック体W5" pitchFamily="1" charset="-128"/>
            </a:endParaRPr>
          </a:p>
        </p:txBody>
      </p:sp>
      <p:pic>
        <p:nvPicPr>
          <p:cNvPr id="7170" name="Picture 2"/>
          <p:cNvPicPr>
            <a:picLocks noChangeAspect="1" noChangeArrowheads="1"/>
          </p:cNvPicPr>
          <p:nvPr/>
        </p:nvPicPr>
        <p:blipFill>
          <a:blip r:embed="rId2" cstate="print"/>
          <a:srcRect/>
          <a:stretch>
            <a:fillRect/>
          </a:stretch>
        </p:blipFill>
        <p:spPr bwMode="auto">
          <a:xfrm>
            <a:off x="575816" y="1979637"/>
            <a:ext cx="3679031" cy="3421856"/>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5328344" y="2051645"/>
            <a:ext cx="3622643" cy="3268028"/>
          </a:xfrm>
          <a:prstGeom prst="rect">
            <a:avLst/>
          </a:prstGeom>
          <a:noFill/>
          <a:ln w="9525">
            <a:noFill/>
            <a:miter lim="800000"/>
            <a:headEnd/>
            <a:tailEnd/>
          </a:ln>
        </p:spPr>
      </p:pic>
      <p:sp>
        <p:nvSpPr>
          <p:cNvPr id="7" name="テキスト ボックス 6"/>
          <p:cNvSpPr txBox="1"/>
          <p:nvPr/>
        </p:nvSpPr>
        <p:spPr>
          <a:xfrm>
            <a:off x="503808" y="5508029"/>
            <a:ext cx="2088232" cy="646331"/>
          </a:xfrm>
          <a:prstGeom prst="rect">
            <a:avLst/>
          </a:prstGeom>
          <a:noFill/>
        </p:spPr>
        <p:txBody>
          <a:bodyPr wrap="square" rtlCol="0">
            <a:spAutoFit/>
          </a:bodyPr>
          <a:lstStyle/>
          <a:p>
            <a:r>
              <a:rPr lang="ja-JP" altLang="en-US" dirty="0" smtClean="0">
                <a:ea typeface="ＤＦ平成ゴシック体W5" pitchFamily="1" charset="-128"/>
              </a:rPr>
              <a:t>物質効果のみ</a:t>
            </a:r>
            <a:endParaRPr lang="en-US" altLang="ja-JP" dirty="0" smtClean="0">
              <a:ea typeface="ＤＦ平成ゴシック体W5" pitchFamily="1" charset="-128"/>
            </a:endParaRPr>
          </a:p>
          <a:p>
            <a:r>
              <a:rPr lang="ja-JP" altLang="en-US" dirty="0" smtClean="0">
                <a:ea typeface="ＤＦ平成ゴシック体W5" pitchFamily="1" charset="-128"/>
              </a:rPr>
              <a:t>長基線</a:t>
            </a:r>
            <a:r>
              <a:rPr kumimoji="1" lang="ja-JP" altLang="en-US" dirty="0" smtClean="0">
                <a:ea typeface="ＤＦ平成ゴシック体W5" pitchFamily="1" charset="-128"/>
              </a:rPr>
              <a:t>実験に影響</a:t>
            </a:r>
            <a:endParaRPr kumimoji="1" lang="ja-JP" altLang="en-US" dirty="0">
              <a:ea typeface="ＤＦ平成ゴシック体W5" pitchFamily="1" charset="-128"/>
            </a:endParaRPr>
          </a:p>
        </p:txBody>
      </p:sp>
      <p:sp>
        <p:nvSpPr>
          <p:cNvPr id="8" name="テキスト ボックス 7"/>
          <p:cNvSpPr txBox="1"/>
          <p:nvPr/>
        </p:nvSpPr>
        <p:spPr>
          <a:xfrm>
            <a:off x="5760392" y="5580037"/>
            <a:ext cx="4104456" cy="646331"/>
          </a:xfrm>
          <a:prstGeom prst="rect">
            <a:avLst/>
          </a:prstGeom>
          <a:noFill/>
        </p:spPr>
        <p:txBody>
          <a:bodyPr wrap="square" rtlCol="0">
            <a:spAutoFit/>
          </a:bodyPr>
          <a:lstStyle/>
          <a:p>
            <a:r>
              <a:rPr lang="ja-JP" altLang="en-US" dirty="0" smtClean="0">
                <a:ea typeface="ＤＦ平成ゴシック体W5" pitchFamily="1" charset="-128"/>
              </a:rPr>
              <a:t>初期状態と終状態</a:t>
            </a:r>
            <a:endParaRPr lang="en-US" altLang="ja-JP" dirty="0" smtClean="0">
              <a:ea typeface="ＤＦ平成ゴシック体W5" pitchFamily="1" charset="-128"/>
            </a:endParaRPr>
          </a:p>
          <a:p>
            <a:r>
              <a:rPr lang="ja-JP" altLang="en-US" dirty="0" smtClean="0">
                <a:ea typeface="ＤＦ平成ゴシック体W5" pitchFamily="1" charset="-128"/>
              </a:rPr>
              <a:t>両方</a:t>
            </a:r>
            <a:r>
              <a:rPr kumimoji="1" lang="ja-JP" altLang="en-US" dirty="0" smtClean="0">
                <a:ea typeface="ＤＦ平成ゴシック体W5" pitchFamily="1" charset="-128"/>
              </a:rPr>
              <a:t>に影響。ともに正しい値を外す</a:t>
            </a:r>
            <a:endParaRPr kumimoji="1" lang="ja-JP" altLang="en-US" dirty="0">
              <a:ea typeface="ＤＦ平成ゴシック体W5" pitchFamily="1" charset="-128"/>
            </a:endParaRPr>
          </a:p>
        </p:txBody>
      </p:sp>
      <p:pic>
        <p:nvPicPr>
          <p:cNvPr id="7172" name="Picture 4"/>
          <p:cNvPicPr>
            <a:picLocks noChangeAspect="1" noChangeArrowheads="1"/>
          </p:cNvPicPr>
          <p:nvPr/>
        </p:nvPicPr>
        <p:blipFill>
          <a:blip r:embed="rId4" cstate="print"/>
          <a:srcRect/>
          <a:stretch>
            <a:fillRect/>
          </a:stretch>
        </p:blipFill>
        <p:spPr bwMode="auto">
          <a:xfrm>
            <a:off x="7272560" y="1547589"/>
            <a:ext cx="2600325" cy="18288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586420" y="0"/>
            <a:ext cx="8494205" cy="7536275"/>
          </a:xfrm>
          <a:prstGeom prst="rect">
            <a:avLst/>
          </a:prstGeom>
          <a:noFill/>
          <a:ln w="9525">
            <a:noFill/>
            <a:miter lim="800000"/>
            <a:headEnd/>
            <a:tailEnd/>
          </a:ln>
        </p:spPr>
      </p:pic>
      <p:sp>
        <p:nvSpPr>
          <p:cNvPr id="3" name="テキスト ボックス 2"/>
          <p:cNvSpPr txBox="1"/>
          <p:nvPr/>
        </p:nvSpPr>
        <p:spPr>
          <a:xfrm>
            <a:off x="215776" y="827509"/>
            <a:ext cx="1008112" cy="923330"/>
          </a:xfrm>
          <a:prstGeom prst="rect">
            <a:avLst/>
          </a:prstGeom>
          <a:noFill/>
        </p:spPr>
        <p:txBody>
          <a:bodyPr wrap="square" rtlCol="0">
            <a:spAutoFit/>
          </a:bodyPr>
          <a:lstStyle/>
          <a:p>
            <a:r>
              <a:rPr kumimoji="1" lang="en-US" altLang="ja-JP" dirty="0" smtClean="0">
                <a:solidFill>
                  <a:srgbClr val="FF0000"/>
                </a:solidFill>
                <a:ea typeface="ＤＦ平成明朝体W7" pitchFamily="1" charset="-128"/>
              </a:rPr>
              <a:t>T2K </a:t>
            </a:r>
            <a:r>
              <a:rPr kumimoji="1" lang="en-US" altLang="ja-JP" dirty="0" err="1" smtClean="0">
                <a:solidFill>
                  <a:srgbClr val="FF0000"/>
                </a:solidFill>
                <a:ea typeface="ＤＦ平成明朝体W7" pitchFamily="1" charset="-128"/>
              </a:rPr>
              <a:t>vs</a:t>
            </a:r>
            <a:r>
              <a:rPr kumimoji="1" lang="en-US" altLang="ja-JP" dirty="0" smtClean="0">
                <a:solidFill>
                  <a:srgbClr val="FF0000"/>
                </a:solidFill>
                <a:ea typeface="ＤＦ平成明朝体W7" pitchFamily="1" charset="-128"/>
              </a:rPr>
              <a:t> Double </a:t>
            </a:r>
            <a:r>
              <a:rPr lang="en-US" altLang="ja-JP" dirty="0" err="1" smtClean="0">
                <a:solidFill>
                  <a:srgbClr val="FF0000"/>
                </a:solidFill>
                <a:ea typeface="ＤＦ平成明朝体W7" pitchFamily="1" charset="-128"/>
              </a:rPr>
              <a:t>C</a:t>
            </a:r>
            <a:r>
              <a:rPr kumimoji="1" lang="en-US" altLang="ja-JP" dirty="0" err="1" smtClean="0">
                <a:solidFill>
                  <a:srgbClr val="FF0000"/>
                </a:solidFill>
                <a:ea typeface="ＤＦ平成明朝体W7" pitchFamily="1" charset="-128"/>
              </a:rPr>
              <a:t>hoooz</a:t>
            </a:r>
            <a:endParaRPr kumimoji="1" lang="ja-JP" altLang="en-US" dirty="0">
              <a:solidFill>
                <a:srgbClr val="FF0000"/>
              </a:solidFill>
              <a:ea typeface="ＤＦ平成明朝体W7" pitchFamily="1"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6"/>
          <p:cNvPicPr>
            <a:picLocks noChangeAspect="1" noChangeArrowheads="1"/>
          </p:cNvPicPr>
          <p:nvPr/>
        </p:nvPicPr>
        <p:blipFill>
          <a:blip r:embed="rId2" cstate="print"/>
          <a:srcRect/>
          <a:stretch>
            <a:fillRect/>
          </a:stretch>
        </p:blipFill>
        <p:spPr bwMode="auto">
          <a:xfrm>
            <a:off x="6552480" y="2339677"/>
            <a:ext cx="2849880" cy="1295400"/>
          </a:xfrm>
          <a:prstGeom prst="rect">
            <a:avLst/>
          </a:prstGeom>
          <a:noFill/>
          <a:ln w="9525">
            <a:noFill/>
            <a:miter lim="800000"/>
            <a:headEnd/>
            <a:tailEnd/>
          </a:ln>
        </p:spPr>
      </p:pic>
      <p:sp>
        <p:nvSpPr>
          <p:cNvPr id="2" name="TextShape 4"/>
          <p:cNvSpPr/>
          <p:nvPr/>
        </p:nvSpPr>
        <p:spPr>
          <a:xfrm>
            <a:off x="215776" y="251445"/>
            <a:ext cx="6670439" cy="499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defRPr sz="1800"/>
            </a:pPr>
            <a:r>
              <a:rPr lang="en-US" altLang="ja-JP" sz="2800" dirty="0" smtClean="0">
                <a:latin typeface="VL Pゴシック" pitchFamily="18"/>
                <a:ea typeface="ＤＨＰ平成ゴシックW5" pitchFamily="2" charset="-128"/>
                <a:cs typeface="VL Pゴシック" pitchFamily="2"/>
              </a:rPr>
              <a:t>2. CP violation</a:t>
            </a:r>
            <a:endParaRPr lang="en-US" sz="2800" b="0" i="0" u="none" strike="noStrike" kern="1200" spc="0" dirty="0">
              <a:ln>
                <a:noFill/>
              </a:ln>
              <a:latin typeface="VL Pゴシック" pitchFamily="18"/>
              <a:ea typeface="ＤＦ平成ゴシック体W5" pitchFamily="1" charset="-128"/>
              <a:cs typeface="VL Pゴシック" pitchFamily="2"/>
            </a:endParaRPr>
          </a:p>
        </p:txBody>
      </p:sp>
      <p:sp>
        <p:nvSpPr>
          <p:cNvPr id="3" name="TextShape 4"/>
          <p:cNvSpPr/>
          <p:nvPr/>
        </p:nvSpPr>
        <p:spPr>
          <a:xfrm>
            <a:off x="215776" y="899517"/>
            <a:ext cx="9360000" cy="72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defRPr sz="1800"/>
            </a:pPr>
            <a:r>
              <a:rPr lang="en-US" altLang="ja-JP" sz="2000" b="0" i="0" u="none" strike="noStrike" kern="1200" spc="0" dirty="0" smtClean="0">
                <a:ln>
                  <a:noFill/>
                </a:ln>
                <a:latin typeface="HGPｺﾞｼｯｸM" pitchFamily="50" charset="-128"/>
                <a:ea typeface="HGPｺﾞｼｯｸM" pitchFamily="50" charset="-128"/>
                <a:cs typeface="VL Pゴシック" pitchFamily="2"/>
              </a:rPr>
              <a:t>CP Violation</a:t>
            </a:r>
            <a:r>
              <a:rPr lang="ja-JP" altLang="en-US" sz="2000" b="0" i="0" u="none" strike="noStrike" kern="1200" spc="0" dirty="0" smtClean="0">
                <a:ln>
                  <a:noFill/>
                </a:ln>
                <a:latin typeface="HGPｺﾞｼｯｸM" pitchFamily="50" charset="-128"/>
                <a:ea typeface="HGPｺﾞｼｯｸM" pitchFamily="50" charset="-128"/>
                <a:cs typeface="VL Pゴシック" pitchFamily="2"/>
              </a:rPr>
              <a:t>の物理は世代が</a:t>
            </a:r>
            <a:r>
              <a:rPr lang="ja-JP" altLang="en-US" sz="2800" b="0" i="0" u="none" strike="noStrike" kern="1200" spc="0" dirty="0" smtClean="0">
                <a:ln>
                  <a:noFill/>
                </a:ln>
                <a:solidFill>
                  <a:srgbClr val="FF0000"/>
                </a:solidFill>
                <a:latin typeface="HGPｺﾞｼｯｸM" pitchFamily="50" charset="-128"/>
                <a:ea typeface="HGPｺﾞｼｯｸM" pitchFamily="50" charset="-128"/>
                <a:cs typeface="VL Pゴシック" pitchFamily="2"/>
              </a:rPr>
              <a:t>「３」</a:t>
            </a:r>
            <a:r>
              <a:rPr lang="ja-JP" altLang="en-US" sz="2000" b="0" i="0" u="none" strike="noStrike" kern="1200" spc="0" dirty="0" smtClean="0">
                <a:ln>
                  <a:noFill/>
                </a:ln>
                <a:latin typeface="HGPｺﾞｼｯｸM" pitchFamily="50" charset="-128"/>
                <a:ea typeface="HGPｺﾞｼｯｸM" pitchFamily="50" charset="-128"/>
                <a:cs typeface="VL Pゴシック" pitchFamily="2"/>
              </a:rPr>
              <a:t>であることが本質としてある。</a:t>
            </a:r>
            <a:endParaRPr lang="ja-JP" sz="1800" b="0" i="0" u="none" strike="noStrike" kern="1200" spc="0" dirty="0">
              <a:ln>
                <a:noFill/>
              </a:ln>
              <a:latin typeface="HGPｺﾞｼｯｸM" pitchFamily="50" charset="-128"/>
              <a:ea typeface="HGPｺﾞｼｯｸM" pitchFamily="50" charset="-128"/>
              <a:cs typeface="VL Pゴシック" pitchFamily="2"/>
            </a:endParaRPr>
          </a:p>
          <a:p>
            <a:pPr marL="0" marR="0" lvl="0" indent="0" rtl="0" hangingPunct="0">
              <a:lnSpc>
                <a:spcPct val="100000"/>
              </a:lnSpc>
              <a:spcBef>
                <a:spcPts val="0"/>
              </a:spcBef>
              <a:spcAft>
                <a:spcPts val="0"/>
              </a:spcAft>
              <a:buNone/>
              <a:tabLst/>
              <a:defRPr sz="1800"/>
            </a:pPr>
            <a:endParaRPr lang="en-US" sz="1800" b="0" i="0" u="none" strike="noStrike" kern="1200" spc="0" dirty="0">
              <a:ln>
                <a:noFill/>
              </a:ln>
              <a:latin typeface="VL Pゴシック" pitchFamily="18"/>
              <a:ea typeface="VL Pゴシック" pitchFamily="2"/>
              <a:cs typeface="VL Pゴシック" pitchFamily="2"/>
            </a:endParaRPr>
          </a:p>
        </p:txBody>
      </p:sp>
      <p:sp>
        <p:nvSpPr>
          <p:cNvPr id="12" name="TextShape 4"/>
          <p:cNvSpPr/>
          <p:nvPr/>
        </p:nvSpPr>
        <p:spPr>
          <a:xfrm>
            <a:off x="215776" y="2699717"/>
            <a:ext cx="6264696" cy="43204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defRPr sz="1800"/>
            </a:pPr>
            <a:r>
              <a:rPr lang="ja-JP" altLang="en-US" sz="2000" dirty="0" smtClean="0">
                <a:latin typeface="HGPｺﾞｼｯｸM" pitchFamily="50" charset="-128"/>
                <a:ea typeface="HGPｺﾞｼｯｸM" pitchFamily="50" charset="-128"/>
                <a:cs typeface="VL Pゴシック" pitchFamily="2"/>
              </a:rPr>
              <a:t>振動現象に於けるエネルギースケールは本質的に二つ</a:t>
            </a:r>
            <a:endParaRPr lang="ja-JP" sz="1800" b="0" i="0" u="none" strike="noStrike" kern="1200" spc="0" dirty="0">
              <a:ln>
                <a:noFill/>
              </a:ln>
              <a:latin typeface="HGPｺﾞｼｯｸM" pitchFamily="50" charset="-128"/>
              <a:ea typeface="HGPｺﾞｼｯｸM" pitchFamily="50" charset="-128"/>
              <a:cs typeface="VL Pゴシック" pitchFamily="2"/>
            </a:endParaRPr>
          </a:p>
          <a:p>
            <a:pPr marL="0" marR="0" lvl="0" indent="0" rtl="0" hangingPunct="0">
              <a:lnSpc>
                <a:spcPct val="100000"/>
              </a:lnSpc>
              <a:spcBef>
                <a:spcPts val="0"/>
              </a:spcBef>
              <a:spcAft>
                <a:spcPts val="0"/>
              </a:spcAft>
              <a:buNone/>
              <a:tabLst/>
              <a:defRPr sz="1800"/>
            </a:pPr>
            <a:endParaRPr lang="en-US" sz="1800" b="0" i="0" u="none" strike="noStrike" kern="1200" spc="0" dirty="0">
              <a:ln>
                <a:noFill/>
              </a:ln>
              <a:latin typeface="VL Pゴシック" pitchFamily="18"/>
              <a:ea typeface="VL Pゴシック" pitchFamily="2"/>
              <a:cs typeface="VL Pゴシック" pitchFamily="2"/>
            </a:endParaRPr>
          </a:p>
        </p:txBody>
      </p:sp>
      <p:sp>
        <p:nvSpPr>
          <p:cNvPr id="17" name="TextShape 4"/>
          <p:cNvSpPr/>
          <p:nvPr/>
        </p:nvSpPr>
        <p:spPr>
          <a:xfrm>
            <a:off x="647824" y="3491805"/>
            <a:ext cx="2160240" cy="43204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defRPr sz="1800"/>
            </a:pPr>
            <a:r>
              <a:rPr lang="ja-JP" altLang="en-US" sz="2000" dirty="0" smtClean="0">
                <a:latin typeface="HGPｺﾞｼｯｸM" pitchFamily="50" charset="-128"/>
                <a:ea typeface="HGPｺﾞｼｯｸM" pitchFamily="50" charset="-128"/>
                <a:cs typeface="VL Pゴシック" pitchFamily="2"/>
              </a:rPr>
              <a:t>エネルギーが高い</a:t>
            </a:r>
            <a:endParaRPr lang="en-US" sz="1800" b="0" i="0" u="none" strike="noStrike" kern="1200" spc="0" dirty="0">
              <a:ln>
                <a:noFill/>
              </a:ln>
              <a:latin typeface="VL Pゴシック" pitchFamily="18"/>
              <a:ea typeface="VL Pゴシック" pitchFamily="2"/>
              <a:cs typeface="VL Pゴシック" pitchFamily="2"/>
            </a:endParaRPr>
          </a:p>
        </p:txBody>
      </p:sp>
      <p:sp>
        <p:nvSpPr>
          <p:cNvPr id="21" name="TextShape 4"/>
          <p:cNvSpPr/>
          <p:nvPr/>
        </p:nvSpPr>
        <p:spPr>
          <a:xfrm>
            <a:off x="3456136" y="3491805"/>
            <a:ext cx="2232248" cy="43204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defRPr sz="1800"/>
            </a:pPr>
            <a:r>
              <a:rPr lang="ja-JP" altLang="en-US" sz="2000" dirty="0" smtClean="0">
                <a:latin typeface="HGPｺﾞｼｯｸM" pitchFamily="50" charset="-128"/>
                <a:ea typeface="HGPｺﾞｼｯｸM" pitchFamily="50" charset="-128"/>
                <a:cs typeface="VL Pゴシック" pitchFamily="2"/>
              </a:rPr>
              <a:t>軽い状態が</a:t>
            </a:r>
            <a:r>
              <a:rPr lang="ja-JP" altLang="en-US" sz="2000" dirty="0" smtClean="0">
                <a:solidFill>
                  <a:srgbClr val="FF0000"/>
                </a:solidFill>
                <a:latin typeface="HGPｺﾞｼｯｸM" pitchFamily="50" charset="-128"/>
                <a:ea typeface="HGPｺﾞｼｯｸM" pitchFamily="50" charset="-128"/>
                <a:cs typeface="VL Pゴシック" pitchFamily="2"/>
              </a:rPr>
              <a:t>「縮退」</a:t>
            </a:r>
            <a:endParaRPr lang="en-US" sz="1800" b="0" i="0" u="none" strike="noStrike" kern="1200" spc="0" dirty="0">
              <a:ln>
                <a:noFill/>
              </a:ln>
              <a:solidFill>
                <a:srgbClr val="FF0000"/>
              </a:solidFill>
              <a:latin typeface="VL Pゴシック" pitchFamily="18"/>
              <a:ea typeface="VL Pゴシック" pitchFamily="2"/>
              <a:cs typeface="VL Pゴシック" pitchFamily="2"/>
            </a:endParaRPr>
          </a:p>
        </p:txBody>
      </p:sp>
      <p:sp>
        <p:nvSpPr>
          <p:cNvPr id="19" name="TextShape 4"/>
          <p:cNvSpPr/>
          <p:nvPr/>
        </p:nvSpPr>
        <p:spPr>
          <a:xfrm>
            <a:off x="287784" y="4643933"/>
            <a:ext cx="2736304" cy="43204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defRPr sz="1800"/>
            </a:pPr>
            <a:r>
              <a:rPr lang="ja-JP" altLang="en-US" sz="2000" dirty="0" smtClean="0">
                <a:latin typeface="HGPｺﾞｼｯｸM" pitchFamily="50" charset="-128"/>
                <a:ea typeface="HGPｺﾞｼｯｸM" pitchFamily="50" charset="-128"/>
                <a:cs typeface="VL Pゴシック" pitchFamily="2"/>
              </a:rPr>
              <a:t>振動の式の上では</a:t>
            </a:r>
            <a:endParaRPr lang="en-US" sz="1800" b="0" i="0" u="none" strike="noStrike" kern="1200" spc="0" dirty="0">
              <a:ln>
                <a:noFill/>
              </a:ln>
              <a:latin typeface="VL Pゴシック" pitchFamily="18"/>
              <a:ea typeface="VL Pゴシック" pitchFamily="2"/>
              <a:cs typeface="VL Pゴシック" pitchFamily="2"/>
            </a:endParaRPr>
          </a:p>
        </p:txBody>
      </p:sp>
      <p:sp>
        <p:nvSpPr>
          <p:cNvPr id="20" name="TextShape 4"/>
          <p:cNvSpPr/>
          <p:nvPr/>
        </p:nvSpPr>
        <p:spPr>
          <a:xfrm>
            <a:off x="1007864" y="1547589"/>
            <a:ext cx="7128792" cy="72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defRPr sz="1800"/>
            </a:pPr>
            <a:r>
              <a:rPr lang="ja-JP" altLang="en-US" sz="2000" dirty="0" smtClean="0">
                <a:latin typeface="HGPｺﾞｼｯｸM" pitchFamily="50" charset="-128"/>
                <a:ea typeface="HGPｺﾞｼｯｸM" pitchFamily="50" charset="-128"/>
                <a:cs typeface="VL Pゴシック" pitchFamily="2"/>
              </a:rPr>
              <a:t>振動現象においても三世代全てが関与していることが重要</a:t>
            </a:r>
            <a:r>
              <a:rPr lang="ja-JP" altLang="en-US" sz="2000" b="0" i="0" u="none" strike="noStrike" kern="1200" spc="0" dirty="0" smtClean="0">
                <a:ln>
                  <a:noFill/>
                </a:ln>
                <a:latin typeface="HGPｺﾞｼｯｸM" pitchFamily="50" charset="-128"/>
                <a:ea typeface="HGPｺﾞｼｯｸM" pitchFamily="50" charset="-128"/>
                <a:cs typeface="VL Pゴシック" pitchFamily="2"/>
              </a:rPr>
              <a:t>。</a:t>
            </a:r>
            <a:endParaRPr lang="ja-JP" sz="1800" b="0" i="0" u="none" strike="noStrike" kern="1200" spc="0" dirty="0">
              <a:ln>
                <a:noFill/>
              </a:ln>
              <a:latin typeface="HGPｺﾞｼｯｸM" pitchFamily="50" charset="-128"/>
              <a:ea typeface="HGPｺﾞｼｯｸM" pitchFamily="50" charset="-128"/>
              <a:cs typeface="VL Pゴシック" pitchFamily="2"/>
            </a:endParaRPr>
          </a:p>
          <a:p>
            <a:pPr marL="0" marR="0" lvl="0" indent="0" rtl="0" hangingPunct="0">
              <a:lnSpc>
                <a:spcPct val="100000"/>
              </a:lnSpc>
              <a:spcBef>
                <a:spcPts val="0"/>
              </a:spcBef>
              <a:spcAft>
                <a:spcPts val="0"/>
              </a:spcAft>
              <a:buNone/>
              <a:tabLst/>
              <a:defRPr sz="1800"/>
            </a:pPr>
            <a:endParaRPr lang="en-US" sz="1800" b="0" i="0" u="none" strike="noStrike" kern="1200" spc="0" dirty="0">
              <a:ln>
                <a:noFill/>
              </a:ln>
              <a:latin typeface="VL Pゴシック" pitchFamily="18"/>
              <a:ea typeface="VL Pゴシック" pitchFamily="2"/>
              <a:cs typeface="VL Pゴシック" pitchFamily="2"/>
            </a:endParaRPr>
          </a:p>
        </p:txBody>
      </p:sp>
      <p:sp>
        <p:nvSpPr>
          <p:cNvPr id="22" name="右矢印 21"/>
          <p:cNvSpPr/>
          <p:nvPr/>
        </p:nvSpPr>
        <p:spPr>
          <a:xfrm>
            <a:off x="359792" y="1619597"/>
            <a:ext cx="4320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右矢印 22"/>
          <p:cNvSpPr/>
          <p:nvPr/>
        </p:nvSpPr>
        <p:spPr>
          <a:xfrm>
            <a:off x="719832" y="2123653"/>
            <a:ext cx="4320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TextShape 4"/>
          <p:cNvSpPr/>
          <p:nvPr/>
        </p:nvSpPr>
        <p:spPr>
          <a:xfrm>
            <a:off x="1295896" y="2051645"/>
            <a:ext cx="6192688" cy="43204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defRPr sz="1800"/>
            </a:pPr>
            <a:r>
              <a:rPr lang="ja-JP" altLang="en-US" sz="2000" dirty="0" smtClean="0">
                <a:latin typeface="HGPｺﾞｼｯｸM" pitchFamily="50" charset="-128"/>
                <a:ea typeface="HGPｺﾞｼｯｸM" pitchFamily="50" charset="-128"/>
                <a:cs typeface="VL Pゴシック" pitchFamily="2"/>
              </a:rPr>
              <a:t>ニュートリノのエネルギーは高過ぎもせず低過ぎもせず</a:t>
            </a:r>
            <a:endParaRPr lang="ja-JP" sz="1800" b="0" i="0" u="none" strike="noStrike" kern="1200" spc="0" dirty="0">
              <a:ln>
                <a:noFill/>
              </a:ln>
              <a:latin typeface="HGPｺﾞｼｯｸM" pitchFamily="50" charset="-128"/>
              <a:ea typeface="HGPｺﾞｼｯｸM" pitchFamily="50" charset="-128"/>
              <a:cs typeface="VL Pゴシック" pitchFamily="2"/>
            </a:endParaRPr>
          </a:p>
          <a:p>
            <a:pPr marL="0" marR="0" lvl="0" indent="0" rtl="0" hangingPunct="0">
              <a:lnSpc>
                <a:spcPct val="100000"/>
              </a:lnSpc>
              <a:spcBef>
                <a:spcPts val="0"/>
              </a:spcBef>
              <a:spcAft>
                <a:spcPts val="0"/>
              </a:spcAft>
              <a:buNone/>
              <a:tabLst/>
              <a:defRPr sz="1800"/>
            </a:pPr>
            <a:endParaRPr lang="en-US" sz="1800" b="0" i="0" u="none" strike="noStrike" kern="1200" spc="0" dirty="0">
              <a:ln>
                <a:noFill/>
              </a:ln>
              <a:latin typeface="VL Pゴシック" pitchFamily="18"/>
              <a:ea typeface="VL Pゴシック" pitchFamily="2"/>
              <a:cs typeface="VL Pゴシック" pitchFamily="2"/>
            </a:endParaRPr>
          </a:p>
        </p:txBody>
      </p:sp>
      <p:sp>
        <p:nvSpPr>
          <p:cNvPr id="25" name="右矢印 24"/>
          <p:cNvSpPr/>
          <p:nvPr/>
        </p:nvSpPr>
        <p:spPr>
          <a:xfrm>
            <a:off x="2808064" y="3563813"/>
            <a:ext cx="4320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TextShape 4"/>
          <p:cNvSpPr/>
          <p:nvPr/>
        </p:nvSpPr>
        <p:spPr>
          <a:xfrm>
            <a:off x="2448024" y="4067869"/>
            <a:ext cx="2232248" cy="43204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defRPr sz="1800"/>
            </a:pPr>
            <a:r>
              <a:rPr lang="ja-JP" altLang="en-US" sz="2000" dirty="0" smtClean="0">
                <a:solidFill>
                  <a:srgbClr val="FF0000"/>
                </a:solidFill>
                <a:latin typeface="HGPｺﾞｼｯｸM" pitchFamily="50" charset="-128"/>
                <a:ea typeface="HGPｺﾞｼｯｸM" pitchFamily="50" charset="-128"/>
                <a:cs typeface="VL Pゴシック" pitchFamily="2"/>
              </a:rPr>
              <a:t>「二世代」</a:t>
            </a:r>
            <a:endParaRPr lang="en-US" sz="1800" b="0" i="0" u="none" strike="noStrike" kern="1200" spc="0" dirty="0">
              <a:ln>
                <a:noFill/>
              </a:ln>
              <a:solidFill>
                <a:srgbClr val="FF0000"/>
              </a:solidFill>
              <a:latin typeface="VL Pゴシック" pitchFamily="18"/>
              <a:ea typeface="VL Pゴシック" pitchFamily="2"/>
              <a:cs typeface="VL Pゴシック" pitchFamily="2"/>
            </a:endParaRPr>
          </a:p>
        </p:txBody>
      </p:sp>
      <p:sp>
        <p:nvSpPr>
          <p:cNvPr id="27" name="右矢印 26"/>
          <p:cNvSpPr/>
          <p:nvPr/>
        </p:nvSpPr>
        <p:spPr>
          <a:xfrm>
            <a:off x="1799952" y="4139877"/>
            <a:ext cx="4320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TextShape 4"/>
          <p:cNvSpPr/>
          <p:nvPr/>
        </p:nvSpPr>
        <p:spPr>
          <a:xfrm>
            <a:off x="4464248" y="4067869"/>
            <a:ext cx="2232248" cy="43204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defRPr sz="1800"/>
            </a:pPr>
            <a:r>
              <a:rPr lang="en-US" altLang="ja-JP" sz="2000" dirty="0" smtClean="0">
                <a:latin typeface="HGPｺﾞｼｯｸM" pitchFamily="50" charset="-128"/>
                <a:ea typeface="HGPｺﾞｼｯｸM" pitchFamily="50" charset="-128"/>
                <a:cs typeface="VL Pゴシック" pitchFamily="2"/>
              </a:rPr>
              <a:t>CP</a:t>
            </a:r>
            <a:r>
              <a:rPr lang="ja-JP" altLang="en-US" sz="2000" dirty="0" smtClean="0">
                <a:latin typeface="HGPｺﾞｼｯｸM" pitchFamily="50" charset="-128"/>
                <a:ea typeface="HGPｺﾞｼｯｸM" pitchFamily="50" charset="-128"/>
                <a:cs typeface="VL Pゴシック" pitchFamily="2"/>
              </a:rPr>
              <a:t>の破れ</a:t>
            </a:r>
            <a:r>
              <a:rPr lang="ja-JP" altLang="en-US" sz="2000" dirty="0" smtClean="0">
                <a:solidFill>
                  <a:srgbClr val="FF0000"/>
                </a:solidFill>
                <a:latin typeface="HGPｺﾞｼｯｸM" pitchFamily="50" charset="-128"/>
                <a:ea typeface="HGPｺﾞｼｯｸM" pitchFamily="50" charset="-128"/>
                <a:cs typeface="VL Pゴシック" pitchFamily="2"/>
              </a:rPr>
              <a:t>「なし」</a:t>
            </a:r>
            <a:endParaRPr lang="en-US" altLang="ja-JP" sz="2000" dirty="0" smtClean="0">
              <a:solidFill>
                <a:srgbClr val="FF0000"/>
              </a:solidFill>
              <a:latin typeface="HGPｺﾞｼｯｸM" pitchFamily="50" charset="-128"/>
              <a:ea typeface="HGPｺﾞｼｯｸM" pitchFamily="50" charset="-128"/>
              <a:cs typeface="VL Pゴシック" pitchFamily="2"/>
            </a:endParaRPr>
          </a:p>
        </p:txBody>
      </p:sp>
      <p:sp>
        <p:nvSpPr>
          <p:cNvPr id="29" name="右矢印 28"/>
          <p:cNvSpPr/>
          <p:nvPr/>
        </p:nvSpPr>
        <p:spPr>
          <a:xfrm>
            <a:off x="3816176" y="4139877"/>
            <a:ext cx="4320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a:spLocks noChangeAspect="1"/>
          </p:cNvSpPr>
          <p:nvPr/>
        </p:nvSpPr>
        <p:spPr>
          <a:xfrm>
            <a:off x="324000" y="3564000"/>
            <a:ext cx="276352" cy="27651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295" name="Picture 7"/>
          <p:cNvPicPr>
            <a:picLocks noChangeAspect="1" noChangeArrowheads="1"/>
          </p:cNvPicPr>
          <p:nvPr/>
        </p:nvPicPr>
        <p:blipFill>
          <a:blip r:embed="rId3" cstate="print"/>
          <a:srcRect/>
          <a:stretch>
            <a:fillRect/>
          </a:stretch>
        </p:blipFill>
        <p:spPr bwMode="auto">
          <a:xfrm>
            <a:off x="2520000" y="5076000"/>
            <a:ext cx="4933283" cy="2254282"/>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368000" y="1"/>
            <a:ext cx="8349615" cy="7569518"/>
          </a:xfrm>
          <a:prstGeom prst="rect">
            <a:avLst/>
          </a:prstGeom>
          <a:noFill/>
          <a:ln w="9525">
            <a:noFill/>
            <a:miter lim="800000"/>
            <a:headEnd/>
            <a:tailEnd/>
          </a:ln>
        </p:spPr>
      </p:pic>
      <p:sp>
        <p:nvSpPr>
          <p:cNvPr id="3" name="テキスト ボックス 2"/>
          <p:cNvSpPr txBox="1"/>
          <p:nvPr/>
        </p:nvSpPr>
        <p:spPr>
          <a:xfrm>
            <a:off x="215776" y="827509"/>
            <a:ext cx="1008112" cy="646331"/>
          </a:xfrm>
          <a:prstGeom prst="rect">
            <a:avLst/>
          </a:prstGeom>
          <a:noFill/>
        </p:spPr>
        <p:txBody>
          <a:bodyPr wrap="square" rtlCol="0">
            <a:spAutoFit/>
          </a:bodyPr>
          <a:lstStyle/>
          <a:p>
            <a:r>
              <a:rPr kumimoji="1" lang="en-US" altLang="ja-JP" dirty="0" smtClean="0">
                <a:solidFill>
                  <a:srgbClr val="FF0000"/>
                </a:solidFill>
                <a:latin typeface="HGP創英角ｺﾞｼｯｸUB" pitchFamily="50" charset="-128"/>
                <a:ea typeface="HGP創英角ｺﾞｼｯｸUB" pitchFamily="50" charset="-128"/>
              </a:rPr>
              <a:t>T2K </a:t>
            </a:r>
            <a:r>
              <a:rPr kumimoji="1" lang="en-US" altLang="ja-JP" dirty="0" err="1" smtClean="0">
                <a:solidFill>
                  <a:srgbClr val="FF0000"/>
                </a:solidFill>
                <a:latin typeface="HGP創英角ｺﾞｼｯｸUB" pitchFamily="50" charset="-128"/>
                <a:ea typeface="HGP創英角ｺﾞｼｯｸUB" pitchFamily="50" charset="-128"/>
              </a:rPr>
              <a:t>vs</a:t>
            </a:r>
            <a:r>
              <a:rPr kumimoji="1" lang="en-US" altLang="ja-JP" dirty="0" smtClean="0">
                <a:solidFill>
                  <a:srgbClr val="FF0000"/>
                </a:solidFill>
                <a:latin typeface="HGP創英角ｺﾞｼｯｸUB" pitchFamily="50" charset="-128"/>
                <a:ea typeface="HGP創英角ｺﾞｼｯｸUB" pitchFamily="50" charset="-128"/>
              </a:rPr>
              <a:t> </a:t>
            </a:r>
          </a:p>
          <a:p>
            <a:r>
              <a:rPr lang="en-US" altLang="ja-JP" dirty="0" err="1" smtClean="0">
                <a:solidFill>
                  <a:srgbClr val="FF0000"/>
                </a:solidFill>
                <a:latin typeface="HGP創英角ｺﾞｼｯｸUB" pitchFamily="50" charset="-128"/>
                <a:ea typeface="HGP創英角ｺﾞｼｯｸUB" pitchFamily="50" charset="-128"/>
              </a:rPr>
              <a:t>NOνA</a:t>
            </a:r>
            <a:endParaRPr kumimoji="1" lang="ja-JP" altLang="en-US" dirty="0">
              <a:solidFill>
                <a:srgbClr val="FF0000"/>
              </a:solidFill>
              <a:latin typeface="HGP創英角ｺﾞｼｯｸUB" pitchFamily="50" charset="-128"/>
              <a:ea typeface="HGP創英角ｺﾞｼｯｸUB" pitchFamily="50" charset="-12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935856" y="25019"/>
            <a:ext cx="7772400" cy="6671310"/>
          </a:xfrm>
          <a:prstGeom prst="rect">
            <a:avLst/>
          </a:prstGeom>
          <a:noFill/>
          <a:ln w="9525">
            <a:noFill/>
            <a:miter lim="800000"/>
            <a:headEnd/>
            <a:tailEnd/>
          </a:ln>
        </p:spPr>
      </p:pic>
      <p:sp>
        <p:nvSpPr>
          <p:cNvPr id="3" name="テキスト ボックス 2"/>
          <p:cNvSpPr txBox="1"/>
          <p:nvPr/>
        </p:nvSpPr>
        <p:spPr>
          <a:xfrm>
            <a:off x="1151880" y="6804173"/>
            <a:ext cx="3024336" cy="369332"/>
          </a:xfrm>
          <a:prstGeom prst="rect">
            <a:avLst/>
          </a:prstGeom>
          <a:noFill/>
        </p:spPr>
        <p:txBody>
          <a:bodyPr wrap="square" rtlCol="0">
            <a:spAutoFit/>
          </a:bodyPr>
          <a:lstStyle/>
          <a:p>
            <a:r>
              <a:rPr kumimoji="1" lang="ja-JP" altLang="en-US" dirty="0" smtClean="0">
                <a:solidFill>
                  <a:srgbClr val="FF0000"/>
                </a:solidFill>
                <a:latin typeface="HGP創英角ｺﾞｼｯｸUB" pitchFamily="50" charset="-128"/>
                <a:ea typeface="HGP創英角ｺﾞｼｯｸUB" pitchFamily="50" charset="-128"/>
              </a:rPr>
              <a:t>物質効果</a:t>
            </a:r>
            <a:endParaRPr kumimoji="1" lang="en-US" altLang="ja-JP" dirty="0" smtClean="0">
              <a:solidFill>
                <a:srgbClr val="FF0000"/>
              </a:solidFill>
              <a:latin typeface="HGP創英角ｺﾞｼｯｸUB" pitchFamily="50" charset="-128"/>
              <a:ea typeface="HGP創英角ｺﾞｼｯｸUB" pitchFamily="50" charset="-128"/>
            </a:endParaRPr>
          </a:p>
        </p:txBody>
      </p:sp>
      <p:sp>
        <p:nvSpPr>
          <p:cNvPr id="4" name="テキスト ボックス 3"/>
          <p:cNvSpPr txBox="1"/>
          <p:nvPr/>
        </p:nvSpPr>
        <p:spPr>
          <a:xfrm>
            <a:off x="5400352" y="6948189"/>
            <a:ext cx="3024336" cy="369332"/>
          </a:xfrm>
          <a:prstGeom prst="rect">
            <a:avLst/>
          </a:prstGeom>
          <a:noFill/>
        </p:spPr>
        <p:txBody>
          <a:bodyPr wrap="square" rtlCol="0">
            <a:spAutoFit/>
          </a:bodyPr>
          <a:lstStyle/>
          <a:p>
            <a:r>
              <a:rPr lang="ja-JP" altLang="en-US" dirty="0" smtClean="0">
                <a:solidFill>
                  <a:srgbClr val="FF0000"/>
                </a:solidFill>
                <a:latin typeface="HGP創英角ｺﾞｼｯｸUB" pitchFamily="50" charset="-128"/>
                <a:ea typeface="HGP創英角ｺﾞｼｯｸUB" pitchFamily="50" charset="-128"/>
              </a:rPr>
              <a:t>ランダムに振った場合</a:t>
            </a:r>
            <a:endParaRPr kumimoji="1" lang="en-US" altLang="ja-JP" dirty="0" smtClean="0">
              <a:solidFill>
                <a:srgbClr val="FF0000"/>
              </a:solidFill>
              <a:latin typeface="HGP創英角ｺﾞｼｯｸUB" pitchFamily="50" charset="-128"/>
              <a:ea typeface="HGP創英角ｺﾞｼｯｸUB" pitchFamily="50" charset="-128"/>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287338" y="1341438"/>
            <a:ext cx="9505950" cy="4876800"/>
          </a:xfrm>
          <a:prstGeom prst="rect">
            <a:avLst/>
          </a:prstGeom>
          <a:noFill/>
          <a:ln w="9525">
            <a:noFill/>
            <a:miter lim="800000"/>
            <a:headEnd/>
            <a:tailEnd/>
          </a:ln>
        </p:spPr>
      </p:pic>
      <p:sp>
        <p:nvSpPr>
          <p:cNvPr id="2" name="テキスト ボックス 1"/>
          <p:cNvSpPr txBox="1"/>
          <p:nvPr/>
        </p:nvSpPr>
        <p:spPr>
          <a:xfrm>
            <a:off x="647824" y="251445"/>
            <a:ext cx="3024336" cy="369332"/>
          </a:xfrm>
          <a:prstGeom prst="rect">
            <a:avLst/>
          </a:prstGeom>
          <a:noFill/>
        </p:spPr>
        <p:txBody>
          <a:bodyPr wrap="square" rtlCol="0">
            <a:spAutoFit/>
          </a:bodyPr>
          <a:lstStyle/>
          <a:p>
            <a:r>
              <a:rPr lang="en-US" altLang="ja-JP" dirty="0" smtClean="0">
                <a:solidFill>
                  <a:srgbClr val="FF0000"/>
                </a:solidFill>
                <a:latin typeface="HGP創英角ｺﾞｼｯｸUB" pitchFamily="50" charset="-128"/>
                <a:ea typeface="HGP創英角ｺﾞｼｯｸUB" pitchFamily="50" charset="-128"/>
              </a:rPr>
              <a:t>OPERA</a:t>
            </a:r>
            <a:r>
              <a:rPr lang="ja-JP" altLang="en-US" dirty="0" smtClean="0">
                <a:solidFill>
                  <a:srgbClr val="FF0000"/>
                </a:solidFill>
                <a:latin typeface="HGP創英角ｺﾞｼｯｸUB" pitchFamily="50" charset="-128"/>
                <a:ea typeface="HGP創英角ｺﾞｼｯｸUB" pitchFamily="50" charset="-128"/>
              </a:rPr>
              <a:t>でも多少は見えるかも</a:t>
            </a:r>
            <a:endParaRPr kumimoji="1" lang="en-US" altLang="ja-JP" dirty="0" smtClean="0">
              <a:solidFill>
                <a:srgbClr val="FF0000"/>
              </a:solidFill>
              <a:latin typeface="HGP創英角ｺﾞｼｯｸUB" pitchFamily="50" charset="-128"/>
              <a:ea typeface="HGP創英角ｺﾞｼｯｸUB" pitchFamily="50" charset="-128"/>
            </a:endParaRPr>
          </a:p>
        </p:txBody>
      </p:sp>
      <p:sp>
        <p:nvSpPr>
          <p:cNvPr id="3" name="テキスト ボックス 2"/>
          <p:cNvSpPr txBox="1"/>
          <p:nvPr/>
        </p:nvSpPr>
        <p:spPr>
          <a:xfrm>
            <a:off x="287784" y="6156101"/>
            <a:ext cx="5040560" cy="646331"/>
          </a:xfrm>
          <a:prstGeom prst="rect">
            <a:avLst/>
          </a:prstGeom>
          <a:noFill/>
        </p:spPr>
        <p:txBody>
          <a:bodyPr wrap="square" rtlCol="0">
            <a:spAutoFit/>
          </a:bodyPr>
          <a:lstStyle/>
          <a:p>
            <a:r>
              <a:rPr lang="ja-JP" altLang="en-US" dirty="0" smtClean="0">
                <a:latin typeface="HGP創英角ｺﾞｼｯｸUB" pitchFamily="50" charset="-128"/>
                <a:ea typeface="HGP創英角ｺﾞｼｯｸUB" pitchFamily="50" charset="-128"/>
              </a:rPr>
              <a:t>壺の中にパラメタがあれば期待される</a:t>
            </a:r>
            <a:r>
              <a:rPr lang="en-US" altLang="ja-JP" dirty="0" smtClean="0">
                <a:latin typeface="HGP創英角ｺﾞｼｯｸUB" pitchFamily="50" charset="-128"/>
                <a:ea typeface="HGP創英角ｺﾞｼｯｸUB" pitchFamily="50" charset="-128"/>
              </a:rPr>
              <a:t>appearance</a:t>
            </a:r>
            <a:r>
              <a:rPr lang="ja-JP" altLang="en-US" dirty="0" smtClean="0">
                <a:latin typeface="HGP創英角ｺﾞｼｯｸUB" pitchFamily="50" charset="-128"/>
                <a:ea typeface="HGP創英角ｺﾞｼｯｸUB" pitchFamily="50" charset="-128"/>
              </a:rPr>
              <a:t>より有意にずれる。</a:t>
            </a:r>
            <a:endParaRPr lang="en-US" altLang="ja-JP" dirty="0" smtClean="0">
              <a:latin typeface="HGP創英角ｺﾞｼｯｸUB" pitchFamily="50" charset="-128"/>
              <a:ea typeface="HGP創英角ｺﾞｼｯｸUB" pitchFamily="50" charset="-128"/>
            </a:endParaRPr>
          </a:p>
        </p:txBody>
      </p:sp>
      <p:sp>
        <p:nvSpPr>
          <p:cNvPr id="5" name="正方形/長方形 4"/>
          <p:cNvSpPr/>
          <p:nvPr/>
        </p:nvSpPr>
        <p:spPr>
          <a:xfrm>
            <a:off x="7632600" y="539477"/>
            <a:ext cx="1651093" cy="369332"/>
          </a:xfrm>
          <a:prstGeom prst="rect">
            <a:avLst/>
          </a:prstGeom>
        </p:spPr>
        <p:txBody>
          <a:bodyPr wrap="none">
            <a:spAutoFit/>
          </a:bodyPr>
          <a:lstStyle/>
          <a:p>
            <a:r>
              <a:rPr lang="en-US" altLang="ja-JP" i="1" dirty="0" smtClean="0"/>
              <a:t>T. Ota, J. Sato</a:t>
            </a:r>
            <a:endParaRPr lang="ja-JP" altLang="en-US" dirty="0"/>
          </a:p>
        </p:txBody>
      </p:sp>
      <p:pic>
        <p:nvPicPr>
          <p:cNvPr id="4099" name="Picture 3"/>
          <p:cNvPicPr>
            <a:picLocks noChangeAspect="1" noChangeArrowheads="1"/>
          </p:cNvPicPr>
          <p:nvPr/>
        </p:nvPicPr>
        <p:blipFill>
          <a:blip r:embed="rId4" cstate="print"/>
          <a:srcRect/>
          <a:stretch>
            <a:fillRect/>
          </a:stretch>
        </p:blipFill>
        <p:spPr bwMode="auto">
          <a:xfrm>
            <a:off x="5616376" y="6588149"/>
            <a:ext cx="3744416" cy="478846"/>
          </a:xfrm>
          <a:prstGeom prst="rect">
            <a:avLst/>
          </a:prstGeom>
          <a:noFill/>
          <a:ln w="9525">
            <a:noFill/>
            <a:miter lim="800000"/>
            <a:headEnd/>
            <a:tailEnd/>
          </a:ln>
        </p:spPr>
      </p:pic>
      <p:sp>
        <p:nvSpPr>
          <p:cNvPr id="7" name="左右矢印 6"/>
          <p:cNvSpPr/>
          <p:nvPr/>
        </p:nvSpPr>
        <p:spPr>
          <a:xfrm>
            <a:off x="431800" y="7092205"/>
            <a:ext cx="720080" cy="21602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223888" y="6913344"/>
            <a:ext cx="5040560" cy="369332"/>
          </a:xfrm>
          <a:prstGeom prst="rect">
            <a:avLst/>
          </a:prstGeom>
          <a:noFill/>
        </p:spPr>
        <p:txBody>
          <a:bodyPr wrap="square" rtlCol="0">
            <a:spAutoFit/>
          </a:bodyPr>
          <a:lstStyle/>
          <a:p>
            <a:r>
              <a:rPr lang="ja-JP" altLang="en-US" dirty="0" smtClean="0">
                <a:latin typeface="HGP創英角ｺﾞｼｯｸUB" pitchFamily="50" charset="-128"/>
                <a:ea typeface="HGP創英角ｺﾞｼｯｸUB" pitchFamily="50" charset="-128"/>
              </a:rPr>
              <a:t>他の実験と</a:t>
            </a:r>
            <a:r>
              <a:rPr lang="ja-JP" altLang="en-US" dirty="0" smtClean="0">
                <a:solidFill>
                  <a:srgbClr val="FF0000"/>
                </a:solidFill>
                <a:latin typeface="HGP創英角ｺﾞｼｯｸUB" pitchFamily="50" charset="-128"/>
                <a:ea typeface="HGP創英角ｺﾞｼｯｸUB" pitchFamily="50" charset="-128"/>
              </a:rPr>
              <a:t>「矛盾」</a:t>
            </a:r>
            <a:endParaRPr lang="en-US" altLang="ja-JP" dirty="0" smtClean="0">
              <a:solidFill>
                <a:srgbClr val="FF0000"/>
              </a:solidFill>
              <a:latin typeface="HGP創英角ｺﾞｼｯｸUB" pitchFamily="50" charset="-128"/>
              <a:ea typeface="HGP創英角ｺﾞｼｯｸUB" pitchFamily="50" charset="-128"/>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31800" y="395461"/>
            <a:ext cx="5040560" cy="646331"/>
          </a:xfrm>
          <a:prstGeom prst="rect">
            <a:avLst/>
          </a:prstGeom>
          <a:noFill/>
        </p:spPr>
        <p:txBody>
          <a:bodyPr wrap="square" rtlCol="0">
            <a:spAutoFit/>
          </a:bodyPr>
          <a:lstStyle/>
          <a:p>
            <a:r>
              <a:rPr lang="ja-JP" altLang="en-US" sz="3600" dirty="0" smtClean="0">
                <a:latin typeface="HGP創英角ｺﾞｼｯｸUB" pitchFamily="50" charset="-128"/>
                <a:ea typeface="HGP創英角ｺﾞｼｯｸUB" pitchFamily="50" charset="-128"/>
              </a:rPr>
              <a:t>もう一つの見方</a:t>
            </a:r>
            <a:endParaRPr lang="en-US" altLang="ja-JP" sz="3600" dirty="0" smtClean="0">
              <a:latin typeface="HGP創英角ｺﾞｼｯｸUB" pitchFamily="50" charset="-128"/>
              <a:ea typeface="HGP創英角ｺﾞｼｯｸUB" pitchFamily="50" charset="-128"/>
            </a:endParaRPr>
          </a:p>
        </p:txBody>
      </p:sp>
      <p:sp>
        <p:nvSpPr>
          <p:cNvPr id="3" name="テキスト ボックス 2"/>
          <p:cNvSpPr txBox="1"/>
          <p:nvPr/>
        </p:nvSpPr>
        <p:spPr>
          <a:xfrm>
            <a:off x="503808" y="1043533"/>
            <a:ext cx="7344816" cy="800219"/>
          </a:xfrm>
          <a:prstGeom prst="rect">
            <a:avLst/>
          </a:prstGeom>
          <a:noFill/>
        </p:spPr>
        <p:txBody>
          <a:bodyPr wrap="square" rtlCol="0">
            <a:spAutoFit/>
          </a:bodyPr>
          <a:lstStyle/>
          <a:p>
            <a:r>
              <a:rPr lang="en-US" altLang="ja-JP" sz="2800" dirty="0" smtClean="0">
                <a:solidFill>
                  <a:srgbClr val="FF0000"/>
                </a:solidFill>
                <a:latin typeface="HGP創英角ｺﾞｼｯｸUB" pitchFamily="50" charset="-128"/>
                <a:ea typeface="HGP創英角ｺﾞｼｯｸUB" pitchFamily="50" charset="-128"/>
              </a:rPr>
              <a:t>NSI</a:t>
            </a:r>
            <a:r>
              <a:rPr lang="ja-JP" altLang="en-US" sz="2800" dirty="0" smtClean="0">
                <a:solidFill>
                  <a:srgbClr val="FF0000"/>
                </a:solidFill>
                <a:latin typeface="HGP創英角ｺﾞｼｯｸUB" pitchFamily="50" charset="-128"/>
                <a:ea typeface="HGP創英角ｺﾞｼｯｸUB" pitchFamily="50" charset="-128"/>
              </a:rPr>
              <a:t>を特徴つけるパラメタはいっぱい</a:t>
            </a:r>
            <a:endParaRPr lang="en-US" altLang="ja-JP" sz="2800" dirty="0" smtClean="0">
              <a:solidFill>
                <a:srgbClr val="FF0000"/>
              </a:solidFill>
              <a:latin typeface="HGP創英角ｺﾞｼｯｸUB" pitchFamily="50" charset="-128"/>
              <a:ea typeface="HGP創英角ｺﾞｼｯｸUB" pitchFamily="50" charset="-128"/>
            </a:endParaRPr>
          </a:p>
          <a:p>
            <a:endParaRPr lang="en-US" altLang="ja-JP" dirty="0" smtClean="0">
              <a:solidFill>
                <a:srgbClr val="FF0000"/>
              </a:solidFill>
              <a:latin typeface="HGP創英角ｺﾞｼｯｸUB" pitchFamily="50" charset="-128"/>
              <a:ea typeface="HGP創英角ｺﾞｼｯｸUB" pitchFamily="50" charset="-128"/>
            </a:endParaRPr>
          </a:p>
        </p:txBody>
      </p:sp>
      <p:sp>
        <p:nvSpPr>
          <p:cNvPr id="4" name="右矢印 3"/>
          <p:cNvSpPr/>
          <p:nvPr/>
        </p:nvSpPr>
        <p:spPr>
          <a:xfrm>
            <a:off x="791840" y="1763613"/>
            <a:ext cx="79208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943967" y="1763613"/>
            <a:ext cx="8136657" cy="523220"/>
          </a:xfrm>
          <a:prstGeom prst="rect">
            <a:avLst/>
          </a:prstGeom>
          <a:noFill/>
        </p:spPr>
        <p:txBody>
          <a:bodyPr wrap="square" rtlCol="0">
            <a:spAutoFit/>
          </a:bodyPr>
          <a:lstStyle/>
          <a:p>
            <a:r>
              <a:rPr lang="ja-JP" altLang="en-US" sz="2800" dirty="0" smtClean="0">
                <a:latin typeface="HGP創英角ｺﾞｼｯｸUB" pitchFamily="50" charset="-128"/>
                <a:ea typeface="HGP創英角ｺﾞｼｯｸUB" pitchFamily="50" charset="-128"/>
              </a:rPr>
              <a:t>どれが本当に必要なのか、フィットの良さの基準は？</a:t>
            </a:r>
            <a:endParaRPr lang="en-US" altLang="ja-JP" sz="2800" dirty="0" smtClean="0">
              <a:latin typeface="HGP創英角ｺﾞｼｯｸUB" pitchFamily="50" charset="-128"/>
              <a:ea typeface="HGP創英角ｺﾞｼｯｸUB" pitchFamily="50" charset="-128"/>
            </a:endParaRPr>
          </a:p>
        </p:txBody>
      </p:sp>
      <p:sp>
        <p:nvSpPr>
          <p:cNvPr id="6" name="テキスト ボックス 5"/>
          <p:cNvSpPr txBox="1"/>
          <p:nvPr/>
        </p:nvSpPr>
        <p:spPr>
          <a:xfrm>
            <a:off x="215776" y="2699717"/>
            <a:ext cx="6480720" cy="523220"/>
          </a:xfrm>
          <a:prstGeom prst="rect">
            <a:avLst/>
          </a:prstGeom>
          <a:noFill/>
        </p:spPr>
        <p:txBody>
          <a:bodyPr wrap="square" rtlCol="0">
            <a:spAutoFit/>
          </a:bodyPr>
          <a:lstStyle/>
          <a:p>
            <a:r>
              <a:rPr lang="ja-JP" altLang="en-US" sz="2800" dirty="0" smtClean="0">
                <a:solidFill>
                  <a:srgbClr val="FF0000"/>
                </a:solidFill>
                <a:latin typeface="HGP創英角ｺﾞｼｯｸUB" pitchFamily="50" charset="-128"/>
                <a:ea typeface="HGP創英角ｺﾞｼｯｸUB" pitchFamily="50" charset="-128"/>
              </a:rPr>
              <a:t>三世代決めうちのフィットが悪いと言うこと</a:t>
            </a:r>
            <a:endParaRPr lang="en-US" altLang="ja-JP" sz="2800" dirty="0" smtClean="0">
              <a:solidFill>
                <a:srgbClr val="FF0000"/>
              </a:solidFill>
              <a:latin typeface="HGP創英角ｺﾞｼｯｸUB" pitchFamily="50" charset="-128"/>
              <a:ea typeface="HGP創英角ｺﾞｼｯｸUB" pitchFamily="50" charset="-128"/>
            </a:endParaRPr>
          </a:p>
        </p:txBody>
      </p:sp>
      <p:sp>
        <p:nvSpPr>
          <p:cNvPr id="7" name="左右矢印 6"/>
          <p:cNvSpPr/>
          <p:nvPr/>
        </p:nvSpPr>
        <p:spPr>
          <a:xfrm>
            <a:off x="1511920" y="3563813"/>
            <a:ext cx="1008112" cy="43204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952080" y="3491805"/>
            <a:ext cx="5976664" cy="954107"/>
          </a:xfrm>
          <a:prstGeom prst="rect">
            <a:avLst/>
          </a:prstGeom>
          <a:noFill/>
        </p:spPr>
        <p:txBody>
          <a:bodyPr wrap="square" rtlCol="0">
            <a:spAutoFit/>
          </a:bodyPr>
          <a:lstStyle/>
          <a:p>
            <a:r>
              <a:rPr lang="en-US" altLang="ja-JP" sz="2800" dirty="0" smtClean="0">
                <a:solidFill>
                  <a:srgbClr val="FF0000"/>
                </a:solidFill>
                <a:latin typeface="HGP創英角ｺﾞｼｯｸUB" pitchFamily="50" charset="-128"/>
                <a:ea typeface="HGP創英角ｺﾞｼｯｸUB" pitchFamily="50" charset="-128"/>
              </a:rPr>
              <a:t>MNS</a:t>
            </a:r>
            <a:r>
              <a:rPr lang="ja-JP" altLang="en-US" sz="2800" dirty="0" smtClean="0">
                <a:solidFill>
                  <a:srgbClr val="FF0000"/>
                </a:solidFill>
                <a:latin typeface="HGP創英角ｺﾞｼｯｸUB" pitchFamily="50" charset="-128"/>
                <a:ea typeface="HGP創英角ｺﾞｼｯｸUB" pitchFamily="50" charset="-128"/>
              </a:rPr>
              <a:t>行列はユニタリ？</a:t>
            </a:r>
            <a:endParaRPr lang="en-US" altLang="ja-JP" sz="2800" dirty="0" smtClean="0">
              <a:solidFill>
                <a:srgbClr val="FF0000"/>
              </a:solidFill>
              <a:latin typeface="HGP創英角ｺﾞｼｯｸUB" pitchFamily="50" charset="-128"/>
              <a:ea typeface="HGP創英角ｺﾞｼｯｸUB" pitchFamily="50" charset="-128"/>
            </a:endParaRPr>
          </a:p>
          <a:p>
            <a:r>
              <a:rPr lang="ja-JP" altLang="en-US" sz="2800" dirty="0" smtClean="0">
                <a:solidFill>
                  <a:srgbClr val="FF0000"/>
                </a:solidFill>
                <a:latin typeface="HGP創英角ｺﾞｼｯｸUB" pitchFamily="50" charset="-128"/>
                <a:ea typeface="HGP創英角ｺﾞｼｯｸUB" pitchFamily="50" charset="-128"/>
              </a:rPr>
              <a:t>本当は１２</a:t>
            </a:r>
            <a:r>
              <a:rPr lang="en-US" altLang="ja-JP" sz="2800" dirty="0" smtClean="0">
                <a:solidFill>
                  <a:srgbClr val="FF0000"/>
                </a:solidFill>
                <a:latin typeface="HGP創英角ｺﾞｼｯｸUB" pitchFamily="50" charset="-128"/>
                <a:ea typeface="HGP創英角ｺﾞｼｯｸUB" pitchFamily="50" charset="-128"/>
              </a:rPr>
              <a:t>(=18</a:t>
            </a:r>
            <a:r>
              <a:rPr lang="ja-JP" altLang="en-US" sz="2800" dirty="0" smtClean="0">
                <a:solidFill>
                  <a:srgbClr val="FF0000"/>
                </a:solidFill>
                <a:latin typeface="HGP創英角ｺﾞｼｯｸUB" pitchFamily="50" charset="-128"/>
                <a:ea typeface="HGP創英角ｺﾞｼｯｸUB" pitchFamily="50" charset="-128"/>
              </a:rPr>
              <a:t>－</a:t>
            </a:r>
            <a:r>
              <a:rPr lang="en-US" altLang="ja-JP" sz="2800" dirty="0" smtClean="0">
                <a:solidFill>
                  <a:srgbClr val="FF0000"/>
                </a:solidFill>
                <a:latin typeface="HGP創英角ｺﾞｼｯｸUB" pitchFamily="50" charset="-128"/>
                <a:ea typeface="HGP創英角ｺﾞｼｯｸUB" pitchFamily="50" charset="-128"/>
              </a:rPr>
              <a:t>1</a:t>
            </a:r>
            <a:r>
              <a:rPr lang="ja-JP" altLang="en-US" sz="2800" dirty="0" smtClean="0">
                <a:solidFill>
                  <a:srgbClr val="FF0000"/>
                </a:solidFill>
                <a:latin typeface="HGP創英角ｺﾞｼｯｸUB" pitchFamily="50" charset="-128"/>
                <a:ea typeface="HGP創英角ｺﾞｼｯｸUB" pitchFamily="50" charset="-128"/>
              </a:rPr>
              <a:t>－</a:t>
            </a:r>
            <a:r>
              <a:rPr lang="en-US" altLang="ja-JP" sz="2800" dirty="0" smtClean="0">
                <a:solidFill>
                  <a:srgbClr val="FF0000"/>
                </a:solidFill>
                <a:latin typeface="HGP創英角ｺﾞｼｯｸUB" pitchFamily="50" charset="-128"/>
                <a:ea typeface="HGP創英角ｺﾞｼｯｸUB" pitchFamily="50" charset="-128"/>
              </a:rPr>
              <a:t>3</a:t>
            </a:r>
            <a:r>
              <a:rPr lang="ja-JP" altLang="en-US" sz="2800" dirty="0" smtClean="0">
                <a:solidFill>
                  <a:srgbClr val="FF0000"/>
                </a:solidFill>
                <a:latin typeface="HGP創英角ｺﾞｼｯｸUB" pitchFamily="50" charset="-128"/>
                <a:ea typeface="HGP創英角ｺﾞｼｯｸUB" pitchFamily="50" charset="-128"/>
              </a:rPr>
              <a:t>－</a:t>
            </a:r>
            <a:r>
              <a:rPr lang="en-US" altLang="ja-JP" sz="2800" dirty="0" smtClean="0">
                <a:solidFill>
                  <a:srgbClr val="FF0000"/>
                </a:solidFill>
                <a:latin typeface="HGP創英角ｺﾞｼｯｸUB" pitchFamily="50" charset="-128"/>
                <a:ea typeface="HGP創英角ｺﾞｼｯｸUB" pitchFamily="50" charset="-128"/>
              </a:rPr>
              <a:t>2)</a:t>
            </a:r>
            <a:r>
              <a:rPr lang="ja-JP" altLang="en-US" sz="2800" dirty="0" smtClean="0">
                <a:solidFill>
                  <a:srgbClr val="FF0000"/>
                </a:solidFill>
                <a:latin typeface="HGP創英角ｺﾞｼｯｸUB" pitchFamily="50" charset="-128"/>
                <a:ea typeface="HGP創英角ｺﾞｼｯｸUB" pitchFamily="50" charset="-128"/>
              </a:rPr>
              <a:t>パラメタ</a:t>
            </a:r>
            <a:endParaRPr lang="en-US" altLang="ja-JP" sz="2800" dirty="0" smtClean="0">
              <a:solidFill>
                <a:srgbClr val="FF0000"/>
              </a:solidFill>
              <a:latin typeface="HGP創英角ｺﾞｼｯｸUB" pitchFamily="50" charset="-128"/>
              <a:ea typeface="HGP創英角ｺﾞｼｯｸUB" pitchFamily="50" charset="-128"/>
            </a:endParaRPr>
          </a:p>
        </p:txBody>
      </p:sp>
      <p:sp>
        <p:nvSpPr>
          <p:cNvPr id="10" name="テキスト ボックス 9"/>
          <p:cNvSpPr txBox="1"/>
          <p:nvPr/>
        </p:nvSpPr>
        <p:spPr>
          <a:xfrm>
            <a:off x="1367904" y="5075981"/>
            <a:ext cx="7344816" cy="1815882"/>
          </a:xfrm>
          <a:prstGeom prst="rect">
            <a:avLst/>
          </a:prstGeom>
          <a:noFill/>
        </p:spPr>
        <p:txBody>
          <a:bodyPr wrap="square" rtlCol="0">
            <a:spAutoFit/>
          </a:bodyPr>
          <a:lstStyle/>
          <a:p>
            <a:r>
              <a:rPr lang="ja-JP" altLang="en-US" sz="2800" dirty="0" smtClean="0">
                <a:solidFill>
                  <a:srgbClr val="0070C0"/>
                </a:solidFill>
                <a:latin typeface="HGP創英角ｺﾞｼｯｸUB" pitchFamily="50" charset="-128"/>
                <a:ea typeface="HGP創英角ｺﾞｼｯｸUB" pitchFamily="50" charset="-128"/>
              </a:rPr>
              <a:t>混合行列がユニタリであるかをチェックすることで新しい物理の存在の示唆を得られる。</a:t>
            </a:r>
            <a:endParaRPr lang="en-US" altLang="ja-JP" sz="2800" dirty="0" smtClean="0">
              <a:solidFill>
                <a:srgbClr val="0070C0"/>
              </a:solidFill>
              <a:latin typeface="HGP創英角ｺﾞｼｯｸUB" pitchFamily="50" charset="-128"/>
              <a:ea typeface="HGP創英角ｺﾞｼｯｸUB" pitchFamily="50" charset="-128"/>
            </a:endParaRPr>
          </a:p>
          <a:p>
            <a:endParaRPr lang="en-US" altLang="ja-JP" sz="2800" dirty="0" smtClean="0">
              <a:solidFill>
                <a:srgbClr val="0070C0"/>
              </a:solidFill>
              <a:latin typeface="HGP創英角ｺﾞｼｯｸUB" pitchFamily="50" charset="-128"/>
              <a:ea typeface="HGP創英角ｺﾞｼｯｸUB" pitchFamily="50" charset="-128"/>
            </a:endParaRPr>
          </a:p>
          <a:p>
            <a:r>
              <a:rPr lang="ja-JP" altLang="en-US" sz="2800" dirty="0" smtClean="0">
                <a:solidFill>
                  <a:srgbClr val="0070C0"/>
                </a:solidFill>
                <a:latin typeface="HGP創英角ｺﾞｼｯｸUB" pitchFamily="50" charset="-128"/>
                <a:ea typeface="HGP創英角ｺﾞｼｯｸUB" pitchFamily="50" charset="-128"/>
              </a:rPr>
              <a:t>　　　　</a:t>
            </a:r>
            <a:r>
              <a:rPr lang="ja-JP" altLang="en-US" sz="2800" dirty="0" smtClean="0">
                <a:latin typeface="HGP創英角ｺﾞｼｯｸUB" pitchFamily="50" charset="-128"/>
                <a:ea typeface="HGP創英角ｺﾞｼｯｸUB" pitchFamily="50" charset="-128"/>
              </a:rPr>
              <a:t>かも！？</a:t>
            </a:r>
            <a:endParaRPr lang="en-US" altLang="ja-JP" sz="2800" dirty="0" smtClean="0">
              <a:latin typeface="HGP創英角ｺﾞｼｯｸUB" pitchFamily="50" charset="-128"/>
              <a:ea typeface="HGP創英角ｺﾞｼｯｸUB" pitchFamily="50" charset="-128"/>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503808" y="467469"/>
            <a:ext cx="9055989" cy="1112996"/>
          </a:xfrm>
          <a:prstGeom prst="rect">
            <a:avLst/>
          </a:prstGeom>
          <a:noFill/>
          <a:ln w="9525">
            <a:noFill/>
            <a:miter lim="800000"/>
            <a:headEnd/>
            <a:tailEnd/>
          </a:ln>
        </p:spPr>
      </p:pic>
      <p:pic>
        <p:nvPicPr>
          <p:cNvPr id="6146" name="Picture 2"/>
          <p:cNvPicPr>
            <a:picLocks noChangeAspect="1" noChangeArrowheads="1"/>
          </p:cNvPicPr>
          <p:nvPr/>
        </p:nvPicPr>
        <p:blipFill>
          <a:blip r:embed="rId3" cstate="print"/>
          <a:srcRect/>
          <a:stretch>
            <a:fillRect/>
          </a:stretch>
        </p:blipFill>
        <p:spPr bwMode="auto">
          <a:xfrm>
            <a:off x="1439912" y="1979637"/>
            <a:ext cx="4918901" cy="2910078"/>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a:stretch>
            <a:fillRect/>
          </a:stretch>
        </p:blipFill>
        <p:spPr bwMode="auto">
          <a:xfrm>
            <a:off x="1727944" y="4931965"/>
            <a:ext cx="2008823" cy="2396109"/>
          </a:xfrm>
          <a:prstGeom prst="rect">
            <a:avLst/>
          </a:prstGeom>
          <a:noFill/>
          <a:ln w="9525">
            <a:noFill/>
            <a:miter lim="800000"/>
            <a:headEnd/>
            <a:tailEnd/>
          </a:ln>
        </p:spPr>
      </p:pic>
      <p:sp>
        <p:nvSpPr>
          <p:cNvPr id="6" name="正方形/長方形 5"/>
          <p:cNvSpPr/>
          <p:nvPr/>
        </p:nvSpPr>
        <p:spPr>
          <a:xfrm>
            <a:off x="359792" y="3563813"/>
            <a:ext cx="825867" cy="523220"/>
          </a:xfrm>
          <a:prstGeom prst="rect">
            <a:avLst/>
          </a:prstGeom>
        </p:spPr>
        <p:txBody>
          <a:bodyPr wrap="none">
            <a:spAutoFit/>
          </a:bodyPr>
          <a:lstStyle/>
          <a:p>
            <a:pPr lvl="0"/>
            <a:r>
              <a:rPr lang="en-US" altLang="ja-JP" sz="2800" dirty="0" smtClean="0">
                <a:solidFill>
                  <a:srgbClr val="0070C0"/>
                </a:solidFill>
                <a:latin typeface="HGP創英角ｺﾞｼｯｸUB" pitchFamily="50" charset="-128"/>
                <a:ea typeface="HGP創英角ｺﾞｼｯｸUB" pitchFamily="50" charset="-128"/>
              </a:rPr>
              <a:t>CPV</a:t>
            </a:r>
          </a:p>
        </p:txBody>
      </p:sp>
      <p:pic>
        <p:nvPicPr>
          <p:cNvPr id="6148" name="Picture 4"/>
          <p:cNvPicPr>
            <a:picLocks noChangeAspect="1" noChangeArrowheads="1"/>
          </p:cNvPicPr>
          <p:nvPr/>
        </p:nvPicPr>
        <p:blipFill>
          <a:blip r:embed="rId5" cstate="print"/>
          <a:srcRect/>
          <a:stretch>
            <a:fillRect/>
          </a:stretch>
        </p:blipFill>
        <p:spPr bwMode="auto">
          <a:xfrm>
            <a:off x="5184328" y="4931965"/>
            <a:ext cx="4070509" cy="832961"/>
          </a:xfrm>
          <a:prstGeom prst="rect">
            <a:avLst/>
          </a:prstGeom>
          <a:noFill/>
          <a:ln w="9525">
            <a:noFill/>
            <a:miter lim="800000"/>
            <a:headEnd/>
            <a:tailEnd/>
          </a:ln>
        </p:spPr>
      </p:pic>
      <p:sp>
        <p:nvSpPr>
          <p:cNvPr id="8" name="正方形/長方形 7"/>
          <p:cNvSpPr/>
          <p:nvPr/>
        </p:nvSpPr>
        <p:spPr>
          <a:xfrm>
            <a:off x="5400352" y="5940077"/>
            <a:ext cx="3626314" cy="369332"/>
          </a:xfrm>
          <a:prstGeom prst="rect">
            <a:avLst/>
          </a:prstGeom>
        </p:spPr>
        <p:txBody>
          <a:bodyPr wrap="none">
            <a:spAutoFit/>
          </a:bodyPr>
          <a:lstStyle/>
          <a:p>
            <a:pPr lvl="0"/>
            <a:r>
              <a:rPr lang="ja-JP" altLang="en-US" dirty="0" smtClean="0">
                <a:solidFill>
                  <a:schemeClr val="bg2">
                    <a:lumMod val="50000"/>
                  </a:schemeClr>
                </a:solidFill>
                <a:latin typeface="HGP創英角ｺﾞｼｯｸUB" pitchFamily="50" charset="-128"/>
                <a:ea typeface="HGP創英角ｺﾞｼｯｸUB" pitchFamily="50" charset="-128"/>
              </a:rPr>
              <a:t>必要に応じて物質効果も取り入れる</a:t>
            </a:r>
            <a:endParaRPr lang="en-US" altLang="ja-JP" dirty="0" smtClean="0">
              <a:solidFill>
                <a:schemeClr val="bg2">
                  <a:lumMod val="50000"/>
                </a:schemeClr>
              </a:solidFill>
              <a:latin typeface="HGP創英角ｺﾞｼｯｸUB" pitchFamily="50" charset="-128"/>
              <a:ea typeface="HGP創英角ｺﾞｼｯｸUB" pitchFamily="50" charset="-128"/>
            </a:endParaRPr>
          </a:p>
        </p:txBody>
      </p:sp>
      <p:pic>
        <p:nvPicPr>
          <p:cNvPr id="6149" name="Picture 5"/>
          <p:cNvPicPr>
            <a:picLocks noChangeAspect="1" noChangeArrowheads="1"/>
          </p:cNvPicPr>
          <p:nvPr/>
        </p:nvPicPr>
        <p:blipFill>
          <a:blip r:embed="rId6" cstate="print"/>
          <a:srcRect/>
          <a:stretch>
            <a:fillRect/>
          </a:stretch>
        </p:blipFill>
        <p:spPr bwMode="auto">
          <a:xfrm>
            <a:off x="5811520" y="1619597"/>
            <a:ext cx="4269105" cy="1494473"/>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367904" y="899517"/>
            <a:ext cx="7010400" cy="982980"/>
          </a:xfrm>
          <a:prstGeom prst="rect">
            <a:avLst/>
          </a:prstGeom>
          <a:noFill/>
          <a:ln w="9525">
            <a:noFill/>
            <a:miter lim="800000"/>
            <a:headEnd/>
            <a:tailEnd/>
          </a:ln>
        </p:spPr>
      </p:pic>
      <p:sp>
        <p:nvSpPr>
          <p:cNvPr id="3" name="テキスト ボックス 2"/>
          <p:cNvSpPr txBox="1"/>
          <p:nvPr/>
        </p:nvSpPr>
        <p:spPr>
          <a:xfrm>
            <a:off x="503808" y="251445"/>
            <a:ext cx="2520280" cy="523220"/>
          </a:xfrm>
          <a:prstGeom prst="rect">
            <a:avLst/>
          </a:prstGeom>
          <a:noFill/>
        </p:spPr>
        <p:txBody>
          <a:bodyPr wrap="square" rtlCol="0">
            <a:spAutoFit/>
          </a:bodyPr>
          <a:lstStyle/>
          <a:p>
            <a:r>
              <a:rPr kumimoji="1" lang="ja-JP" altLang="en-US" sz="2800" dirty="0" smtClean="0">
                <a:latin typeface="HGP創英角ｺﾞｼｯｸUB" pitchFamily="50" charset="-128"/>
                <a:ea typeface="HGP創英角ｺﾞｼｯｸUB" pitchFamily="50" charset="-128"/>
              </a:rPr>
              <a:t>基底</a:t>
            </a:r>
            <a:endParaRPr kumimoji="1" lang="ja-JP" altLang="en-US" sz="2800" dirty="0">
              <a:latin typeface="HGP創英角ｺﾞｼｯｸUB" pitchFamily="50" charset="-128"/>
              <a:ea typeface="HGP創英角ｺﾞｼｯｸUB" pitchFamily="50" charset="-128"/>
            </a:endParaRPr>
          </a:p>
        </p:txBody>
      </p:sp>
      <p:pic>
        <p:nvPicPr>
          <p:cNvPr id="7171" name="Picture 3"/>
          <p:cNvPicPr>
            <a:picLocks noChangeAspect="1" noChangeArrowheads="1"/>
          </p:cNvPicPr>
          <p:nvPr/>
        </p:nvPicPr>
        <p:blipFill>
          <a:blip r:embed="rId3" cstate="print"/>
          <a:srcRect/>
          <a:stretch>
            <a:fillRect/>
          </a:stretch>
        </p:blipFill>
        <p:spPr bwMode="auto">
          <a:xfrm>
            <a:off x="2015976" y="2555701"/>
            <a:ext cx="5843588" cy="2519363"/>
          </a:xfrm>
          <a:prstGeom prst="rect">
            <a:avLst/>
          </a:prstGeom>
          <a:noFill/>
          <a:ln w="9525">
            <a:noFill/>
            <a:miter lim="800000"/>
            <a:headEnd/>
            <a:tailEnd/>
          </a:ln>
        </p:spPr>
      </p:pic>
      <p:sp>
        <p:nvSpPr>
          <p:cNvPr id="6" name="テキスト ボックス 5"/>
          <p:cNvSpPr txBox="1"/>
          <p:nvPr/>
        </p:nvSpPr>
        <p:spPr>
          <a:xfrm>
            <a:off x="575816" y="2051645"/>
            <a:ext cx="4608512" cy="523220"/>
          </a:xfrm>
          <a:prstGeom prst="rect">
            <a:avLst/>
          </a:prstGeom>
          <a:noFill/>
        </p:spPr>
        <p:txBody>
          <a:bodyPr wrap="square" rtlCol="0">
            <a:spAutoFit/>
          </a:bodyPr>
          <a:lstStyle/>
          <a:p>
            <a:r>
              <a:rPr lang="ja-JP" altLang="en-US" sz="2800" dirty="0" smtClean="0">
                <a:latin typeface="HGP創英角ｺﾞｼｯｸUB" pitchFamily="50" charset="-128"/>
                <a:ea typeface="HGP創英角ｺﾞｼｯｸUB" pitchFamily="50" charset="-128"/>
              </a:rPr>
              <a:t>直交してないが独立（なはず）</a:t>
            </a:r>
            <a:endParaRPr kumimoji="1" lang="ja-JP" altLang="en-US" sz="2800" dirty="0">
              <a:latin typeface="HGP創英角ｺﾞｼｯｸUB" pitchFamily="50" charset="-128"/>
              <a:ea typeface="HGP創英角ｺﾞｼｯｸUB" pitchFamily="50" charset="-128"/>
            </a:endParaRPr>
          </a:p>
        </p:txBody>
      </p:sp>
      <p:pic>
        <p:nvPicPr>
          <p:cNvPr id="7172" name="Picture 4"/>
          <p:cNvPicPr>
            <a:picLocks noChangeAspect="1" noChangeArrowheads="1"/>
          </p:cNvPicPr>
          <p:nvPr/>
        </p:nvPicPr>
        <p:blipFill>
          <a:blip r:embed="rId4" cstate="print"/>
          <a:srcRect/>
          <a:stretch>
            <a:fillRect/>
          </a:stretch>
        </p:blipFill>
        <p:spPr bwMode="auto">
          <a:xfrm>
            <a:off x="2159992" y="5003973"/>
            <a:ext cx="5605272" cy="233172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15776" y="323453"/>
            <a:ext cx="9649072" cy="584775"/>
          </a:xfrm>
          <a:prstGeom prst="rect">
            <a:avLst/>
          </a:prstGeom>
          <a:noFill/>
        </p:spPr>
        <p:txBody>
          <a:bodyPr wrap="square" rtlCol="0">
            <a:spAutoFit/>
          </a:bodyPr>
          <a:lstStyle/>
          <a:p>
            <a:r>
              <a:rPr kumimoji="1" lang="ja-JP" altLang="en-US" sz="3200" dirty="0" smtClean="0">
                <a:latin typeface="HGP創英角ｺﾞｼｯｸUB" pitchFamily="50" charset="-128"/>
                <a:ea typeface="HGP創英角ｺﾞｼｯｸUB" pitchFamily="50" charset="-128"/>
              </a:rPr>
              <a:t>基底の係数を、三世代・ユニタリ、などを忘れて取り出す</a:t>
            </a:r>
            <a:endParaRPr kumimoji="1" lang="ja-JP" altLang="en-US" sz="3200" dirty="0">
              <a:latin typeface="HGP創英角ｺﾞｼｯｸUB" pitchFamily="50" charset="-128"/>
              <a:ea typeface="HGP創英角ｺﾞｼｯｸUB" pitchFamily="50" charset="-128"/>
            </a:endParaRPr>
          </a:p>
        </p:txBody>
      </p:sp>
      <p:pic>
        <p:nvPicPr>
          <p:cNvPr id="8194" name="Picture 2"/>
          <p:cNvPicPr>
            <a:picLocks noChangeAspect="1" noChangeArrowheads="1"/>
          </p:cNvPicPr>
          <p:nvPr/>
        </p:nvPicPr>
        <p:blipFill>
          <a:blip r:embed="rId2" cstate="print"/>
          <a:srcRect/>
          <a:stretch>
            <a:fillRect/>
          </a:stretch>
        </p:blipFill>
        <p:spPr bwMode="auto">
          <a:xfrm>
            <a:off x="1799952" y="2843733"/>
            <a:ext cx="6210300" cy="838200"/>
          </a:xfrm>
          <a:prstGeom prst="rect">
            <a:avLst/>
          </a:prstGeom>
          <a:noFill/>
          <a:ln w="9525">
            <a:noFill/>
            <a:miter lim="800000"/>
            <a:headEnd/>
            <a:tailEnd/>
          </a:ln>
        </p:spPr>
      </p:pic>
      <p:sp>
        <p:nvSpPr>
          <p:cNvPr id="4" name="テキスト ボックス 3"/>
          <p:cNvSpPr txBox="1"/>
          <p:nvPr/>
        </p:nvSpPr>
        <p:spPr>
          <a:xfrm>
            <a:off x="431553" y="1691605"/>
            <a:ext cx="9649072" cy="1077218"/>
          </a:xfrm>
          <a:prstGeom prst="rect">
            <a:avLst/>
          </a:prstGeom>
          <a:noFill/>
        </p:spPr>
        <p:txBody>
          <a:bodyPr wrap="square" rtlCol="0">
            <a:spAutoFit/>
          </a:bodyPr>
          <a:lstStyle/>
          <a:p>
            <a:r>
              <a:rPr lang="ja-JP" altLang="en-US" sz="3200" dirty="0" smtClean="0">
                <a:latin typeface="HGP創英角ｺﾞｼｯｸUB" pitchFamily="50" charset="-128"/>
                <a:ea typeface="HGP創英角ｺﾞｼｯｸUB" pitchFamily="50" charset="-128"/>
              </a:rPr>
              <a:t>もし三世代でかつ新しい物理がなければユニタリティから要求される</a:t>
            </a:r>
            <a:endParaRPr kumimoji="1" lang="ja-JP" altLang="en-US" sz="3200" dirty="0">
              <a:latin typeface="HGP創英角ｺﾞｼｯｸUB" pitchFamily="50" charset="-128"/>
              <a:ea typeface="HGP創英角ｺﾞｼｯｸUB" pitchFamily="50" charset="-128"/>
            </a:endParaRPr>
          </a:p>
        </p:txBody>
      </p:sp>
      <p:sp>
        <p:nvSpPr>
          <p:cNvPr id="5" name="テキスト ボックス 4"/>
          <p:cNvSpPr txBox="1"/>
          <p:nvPr/>
        </p:nvSpPr>
        <p:spPr>
          <a:xfrm>
            <a:off x="431553" y="4067869"/>
            <a:ext cx="9649072" cy="584775"/>
          </a:xfrm>
          <a:prstGeom prst="rect">
            <a:avLst/>
          </a:prstGeom>
          <a:noFill/>
        </p:spPr>
        <p:txBody>
          <a:bodyPr wrap="square" rtlCol="0">
            <a:spAutoFit/>
          </a:bodyPr>
          <a:lstStyle/>
          <a:p>
            <a:r>
              <a:rPr lang="ja-JP" altLang="en-US" sz="3200" dirty="0" smtClean="0">
                <a:latin typeface="HGP創英角ｺﾞｼｯｸUB" pitchFamily="50" charset="-128"/>
                <a:ea typeface="HGP創英角ｺﾞｼｯｸUB" pitchFamily="50" charset="-128"/>
              </a:rPr>
              <a:t>が、成立。</a:t>
            </a:r>
            <a:endParaRPr kumimoji="1" lang="ja-JP" altLang="en-US" sz="3200" dirty="0">
              <a:latin typeface="HGP創英角ｺﾞｼｯｸUB" pitchFamily="50" charset="-128"/>
              <a:ea typeface="HGP創英角ｺﾞｼｯｸUB" pitchFamily="50" charset="-128"/>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15776" y="827509"/>
            <a:ext cx="9649072" cy="584775"/>
          </a:xfrm>
          <a:prstGeom prst="rect">
            <a:avLst/>
          </a:prstGeom>
          <a:noFill/>
        </p:spPr>
        <p:txBody>
          <a:bodyPr wrap="square" rtlCol="0">
            <a:spAutoFit/>
          </a:bodyPr>
          <a:lstStyle/>
          <a:p>
            <a:r>
              <a:rPr lang="en-US" altLang="ja-JP" sz="3200" dirty="0" smtClean="0">
                <a:latin typeface="HGP創英角ｺﾞｼｯｸUB" pitchFamily="50" charset="-128"/>
                <a:ea typeface="HGP創英角ｺﾞｼｯｸUB" pitchFamily="50" charset="-128"/>
              </a:rPr>
              <a:t>Summary</a:t>
            </a:r>
            <a:endParaRPr kumimoji="1" lang="ja-JP" altLang="en-US" sz="3200" dirty="0">
              <a:latin typeface="HGP創英角ｺﾞｼｯｸUB" pitchFamily="50" charset="-128"/>
              <a:ea typeface="HGP創英角ｺﾞｼｯｸUB" pitchFamily="50" charset="-128"/>
            </a:endParaRPr>
          </a:p>
        </p:txBody>
      </p:sp>
      <p:sp>
        <p:nvSpPr>
          <p:cNvPr id="4" name="テキスト ボックス 3"/>
          <p:cNvSpPr txBox="1"/>
          <p:nvPr/>
        </p:nvSpPr>
        <p:spPr>
          <a:xfrm>
            <a:off x="0" y="1691605"/>
            <a:ext cx="9649072" cy="584775"/>
          </a:xfrm>
          <a:prstGeom prst="rect">
            <a:avLst/>
          </a:prstGeom>
          <a:noFill/>
        </p:spPr>
        <p:txBody>
          <a:bodyPr wrap="square" rtlCol="0">
            <a:spAutoFit/>
          </a:bodyPr>
          <a:lstStyle/>
          <a:p>
            <a:r>
              <a:rPr lang="en-US" altLang="ja-JP" sz="3200" dirty="0" smtClean="0">
                <a:latin typeface="HGP創英角ｺﾞｼｯｸUB" pitchFamily="50" charset="-128"/>
                <a:ea typeface="HGP創英角ｺﾞｼｯｸUB" pitchFamily="50" charset="-128"/>
              </a:rPr>
              <a:t>Now We</a:t>
            </a:r>
            <a:r>
              <a:rPr lang="ja-JP" altLang="en-US" sz="3200" dirty="0" smtClean="0">
                <a:latin typeface="HGP創英角ｺﾞｼｯｸUB" pitchFamily="50" charset="-128"/>
                <a:ea typeface="HGP創英角ｺﾞｼｯｸUB" pitchFamily="50" charset="-128"/>
              </a:rPr>
              <a:t> </a:t>
            </a:r>
            <a:r>
              <a:rPr lang="en-US" altLang="ja-JP" sz="3200" dirty="0" smtClean="0">
                <a:latin typeface="HGP創英角ｺﾞｼｯｸUB" pitchFamily="50" charset="-128"/>
                <a:ea typeface="HGP創英角ｺﾞｼｯｸUB" pitchFamily="50" charset="-128"/>
              </a:rPr>
              <a:t>can discuss </a:t>
            </a:r>
            <a:r>
              <a:rPr lang="en-US" altLang="ja-JP" sz="3200" dirty="0" smtClean="0">
                <a:solidFill>
                  <a:srgbClr val="FF0000"/>
                </a:solidFill>
                <a:latin typeface="HGP創英角ｺﾞｼｯｸUB" pitchFamily="50" charset="-128"/>
                <a:ea typeface="HGP創英角ｺﾞｼｯｸUB" pitchFamily="50" charset="-128"/>
              </a:rPr>
              <a:t>Appearance events</a:t>
            </a:r>
            <a:endParaRPr kumimoji="1" lang="ja-JP" altLang="en-US" sz="3200" dirty="0">
              <a:solidFill>
                <a:srgbClr val="FF0000"/>
              </a:solidFill>
              <a:latin typeface="HGP創英角ｺﾞｼｯｸUB" pitchFamily="50" charset="-128"/>
              <a:ea typeface="HGP創英角ｺﾞｼｯｸUB" pitchFamily="50" charset="-128"/>
            </a:endParaRPr>
          </a:p>
        </p:txBody>
      </p:sp>
      <p:sp>
        <p:nvSpPr>
          <p:cNvPr id="5" name="テキスト ボックス 4"/>
          <p:cNvSpPr txBox="1"/>
          <p:nvPr/>
        </p:nvSpPr>
        <p:spPr>
          <a:xfrm>
            <a:off x="0" y="2555701"/>
            <a:ext cx="9649072" cy="2062103"/>
          </a:xfrm>
          <a:prstGeom prst="rect">
            <a:avLst/>
          </a:prstGeom>
          <a:noFill/>
        </p:spPr>
        <p:txBody>
          <a:bodyPr wrap="square" rtlCol="0">
            <a:spAutoFit/>
          </a:bodyPr>
          <a:lstStyle/>
          <a:p>
            <a:r>
              <a:rPr lang="en-US" altLang="ja-JP" sz="3200" dirty="0" smtClean="0">
                <a:latin typeface="HGP創英角ｺﾞｼｯｸUB" pitchFamily="50" charset="-128"/>
                <a:ea typeface="HGP創英角ｺﾞｼｯｸUB" pitchFamily="50" charset="-128"/>
              </a:rPr>
              <a:t>New Physics Search is within a scope !?</a:t>
            </a:r>
          </a:p>
          <a:p>
            <a:r>
              <a:rPr lang="en-US" altLang="ja-JP" sz="3200" dirty="0" smtClean="0">
                <a:latin typeface="HGP創英角ｺﾞｼｯｸUB" pitchFamily="50" charset="-128"/>
                <a:ea typeface="HGP創英角ｺﾞｼｯｸUB" pitchFamily="50" charset="-128"/>
              </a:rPr>
              <a:t>With your model  ,calculate    ‘s !</a:t>
            </a:r>
          </a:p>
          <a:p>
            <a:r>
              <a:rPr lang="en-US" altLang="ja-JP" sz="3200" dirty="0" smtClean="0">
                <a:latin typeface="HGP創英角ｺﾞｼｯｸUB" pitchFamily="50" charset="-128"/>
                <a:ea typeface="HGP創英角ｺﾞｼｯｸUB" pitchFamily="50" charset="-128"/>
              </a:rPr>
              <a:t>Oscillation experiment may check your model faster than LHC !???   </a:t>
            </a:r>
            <a:r>
              <a:rPr kumimoji="1" lang="ja-JP" altLang="en-US" sz="3200" dirty="0" smtClean="0">
                <a:latin typeface="HGP創英角ｺﾞｼｯｸUB" pitchFamily="50" charset="-128"/>
                <a:ea typeface="HGP創英角ｺﾞｼｯｸUB" pitchFamily="50" charset="-128"/>
              </a:rPr>
              <a:t>　　</a:t>
            </a:r>
            <a:endParaRPr kumimoji="1" lang="ja-JP" altLang="en-US" sz="3200" dirty="0">
              <a:latin typeface="HGP創英角ｺﾞｼｯｸUB" pitchFamily="50" charset="-128"/>
              <a:ea typeface="HGP創英角ｺﾞｼｯｸUB" pitchFamily="50" charset="-128"/>
            </a:endParaRPr>
          </a:p>
        </p:txBody>
      </p:sp>
      <p:pic>
        <p:nvPicPr>
          <p:cNvPr id="6" name="Picture 6"/>
          <p:cNvPicPr>
            <a:picLocks noChangeAspect="1" noChangeArrowheads="1"/>
          </p:cNvPicPr>
          <p:nvPr/>
        </p:nvPicPr>
        <p:blipFill>
          <a:blip r:embed="rId2" cstate="print"/>
          <a:srcRect/>
          <a:stretch>
            <a:fillRect/>
          </a:stretch>
        </p:blipFill>
        <p:spPr bwMode="auto">
          <a:xfrm>
            <a:off x="4896296" y="3203773"/>
            <a:ext cx="474345" cy="40576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Shape 4"/>
          <p:cNvSpPr/>
          <p:nvPr/>
        </p:nvSpPr>
        <p:spPr>
          <a:xfrm>
            <a:off x="719832" y="251445"/>
            <a:ext cx="2160240" cy="43204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defRPr sz="1800"/>
            </a:pPr>
            <a:r>
              <a:rPr lang="ja-JP" altLang="en-US" sz="2000" dirty="0" smtClean="0">
                <a:latin typeface="HGPｺﾞｼｯｸM" pitchFamily="50" charset="-128"/>
                <a:ea typeface="HGPｺﾞｼｯｸM" pitchFamily="50" charset="-128"/>
                <a:cs typeface="VL Pゴシック" pitchFamily="2"/>
              </a:rPr>
              <a:t>エネルギーが低い</a:t>
            </a:r>
            <a:endParaRPr lang="en-US" sz="1800" b="0" i="0" u="none" strike="noStrike" kern="1200" spc="0" dirty="0">
              <a:ln>
                <a:noFill/>
              </a:ln>
              <a:latin typeface="VL Pゴシック" pitchFamily="18"/>
              <a:ea typeface="VL Pゴシック" pitchFamily="2"/>
              <a:cs typeface="VL Pゴシック" pitchFamily="2"/>
            </a:endParaRPr>
          </a:p>
        </p:txBody>
      </p:sp>
      <p:sp>
        <p:nvSpPr>
          <p:cNvPr id="3" name="TextShape 4"/>
          <p:cNvSpPr/>
          <p:nvPr/>
        </p:nvSpPr>
        <p:spPr>
          <a:xfrm>
            <a:off x="3528144" y="251445"/>
            <a:ext cx="2232248" cy="43204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defRPr sz="1800"/>
            </a:pPr>
            <a:r>
              <a:rPr lang="ja-JP" altLang="en-US" sz="2000" dirty="0" smtClean="0">
                <a:latin typeface="HGPｺﾞｼｯｸM" pitchFamily="50" charset="-128"/>
                <a:ea typeface="HGPｺﾞｼｯｸM" pitchFamily="50" charset="-128"/>
                <a:cs typeface="VL Pゴシック" pitchFamily="2"/>
              </a:rPr>
              <a:t>重い状態が</a:t>
            </a:r>
            <a:r>
              <a:rPr lang="ja-JP" altLang="en-US" sz="2000" dirty="0" smtClean="0">
                <a:solidFill>
                  <a:srgbClr val="FF0000"/>
                </a:solidFill>
                <a:latin typeface="HGPｺﾞｼｯｸM" pitchFamily="50" charset="-128"/>
                <a:ea typeface="HGPｺﾞｼｯｸM" pitchFamily="50" charset="-128"/>
                <a:cs typeface="VL Pゴシック" pitchFamily="2"/>
              </a:rPr>
              <a:t>「</a:t>
            </a:r>
            <a:r>
              <a:rPr lang="en-US" altLang="ja-JP" sz="2000" dirty="0" smtClean="0">
                <a:solidFill>
                  <a:srgbClr val="FF0000"/>
                </a:solidFill>
                <a:latin typeface="HGPｺﾞｼｯｸM" pitchFamily="50" charset="-128"/>
                <a:ea typeface="HGPｺﾞｼｯｸM" pitchFamily="50" charset="-128"/>
                <a:cs typeface="VL Pゴシック" pitchFamily="2"/>
              </a:rPr>
              <a:t>decouple</a:t>
            </a:r>
            <a:r>
              <a:rPr lang="ja-JP" altLang="en-US" sz="2000" dirty="0" smtClean="0">
                <a:solidFill>
                  <a:srgbClr val="FF0000"/>
                </a:solidFill>
                <a:latin typeface="HGPｺﾞｼｯｸM" pitchFamily="50" charset="-128"/>
                <a:ea typeface="HGPｺﾞｼｯｸM" pitchFamily="50" charset="-128"/>
                <a:cs typeface="VL Pゴシック" pitchFamily="2"/>
              </a:rPr>
              <a:t>」</a:t>
            </a:r>
            <a:endParaRPr lang="en-US" sz="1800" b="0" i="0" u="none" strike="noStrike" kern="1200" spc="0" dirty="0">
              <a:ln>
                <a:noFill/>
              </a:ln>
              <a:solidFill>
                <a:srgbClr val="FF0000"/>
              </a:solidFill>
              <a:latin typeface="VL Pゴシック" pitchFamily="18"/>
              <a:ea typeface="VL Pゴシック" pitchFamily="2"/>
              <a:cs typeface="VL Pゴシック" pitchFamily="2"/>
            </a:endParaRPr>
          </a:p>
        </p:txBody>
      </p:sp>
      <p:sp>
        <p:nvSpPr>
          <p:cNvPr id="4" name="TextShape 4"/>
          <p:cNvSpPr/>
          <p:nvPr/>
        </p:nvSpPr>
        <p:spPr>
          <a:xfrm>
            <a:off x="359792" y="1403573"/>
            <a:ext cx="2736304" cy="43204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defRPr sz="1800"/>
            </a:pPr>
            <a:r>
              <a:rPr lang="ja-JP" altLang="en-US" sz="2000" dirty="0" smtClean="0">
                <a:latin typeface="HGPｺﾞｼｯｸM" pitchFamily="50" charset="-128"/>
                <a:ea typeface="HGPｺﾞｼｯｸM" pitchFamily="50" charset="-128"/>
                <a:cs typeface="VL Pゴシック" pitchFamily="2"/>
              </a:rPr>
              <a:t>振動の式の上では</a:t>
            </a:r>
            <a:endParaRPr lang="en-US" sz="1800" b="0" i="0" u="none" strike="noStrike" kern="1200" spc="0" dirty="0">
              <a:ln>
                <a:noFill/>
              </a:ln>
              <a:latin typeface="VL Pゴシック" pitchFamily="18"/>
              <a:ea typeface="VL Pゴシック" pitchFamily="2"/>
              <a:cs typeface="VL Pゴシック" pitchFamily="2"/>
            </a:endParaRPr>
          </a:p>
        </p:txBody>
      </p:sp>
      <p:sp>
        <p:nvSpPr>
          <p:cNvPr id="5" name="右矢印 4"/>
          <p:cNvSpPr/>
          <p:nvPr/>
        </p:nvSpPr>
        <p:spPr>
          <a:xfrm>
            <a:off x="2880072" y="323453"/>
            <a:ext cx="4320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TextShape 4"/>
          <p:cNvSpPr/>
          <p:nvPr/>
        </p:nvSpPr>
        <p:spPr>
          <a:xfrm>
            <a:off x="2520032" y="827509"/>
            <a:ext cx="2232248" cy="43204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defRPr sz="1800"/>
            </a:pPr>
            <a:r>
              <a:rPr lang="ja-JP" altLang="en-US" sz="2000" dirty="0" smtClean="0">
                <a:solidFill>
                  <a:srgbClr val="FF0000"/>
                </a:solidFill>
                <a:latin typeface="HGPｺﾞｼｯｸM" pitchFamily="50" charset="-128"/>
                <a:ea typeface="HGPｺﾞｼｯｸM" pitchFamily="50" charset="-128"/>
                <a:cs typeface="VL Pゴシック" pitchFamily="2"/>
              </a:rPr>
              <a:t>「二世代」</a:t>
            </a:r>
            <a:endParaRPr lang="en-US" sz="1800" b="0" i="0" u="none" strike="noStrike" kern="1200" spc="0" dirty="0">
              <a:ln>
                <a:noFill/>
              </a:ln>
              <a:solidFill>
                <a:srgbClr val="FF0000"/>
              </a:solidFill>
              <a:latin typeface="VL Pゴシック" pitchFamily="18"/>
              <a:ea typeface="VL Pゴシック" pitchFamily="2"/>
              <a:cs typeface="VL Pゴシック" pitchFamily="2"/>
            </a:endParaRPr>
          </a:p>
        </p:txBody>
      </p:sp>
      <p:sp>
        <p:nvSpPr>
          <p:cNvPr id="7" name="右矢印 6"/>
          <p:cNvSpPr/>
          <p:nvPr/>
        </p:nvSpPr>
        <p:spPr>
          <a:xfrm>
            <a:off x="1871960" y="899517"/>
            <a:ext cx="4320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TextShape 4"/>
          <p:cNvSpPr/>
          <p:nvPr/>
        </p:nvSpPr>
        <p:spPr>
          <a:xfrm>
            <a:off x="4536256" y="827509"/>
            <a:ext cx="2232248" cy="43204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defRPr sz="1800"/>
            </a:pPr>
            <a:r>
              <a:rPr lang="en-US" altLang="ja-JP" sz="2000" dirty="0" smtClean="0">
                <a:latin typeface="HGPｺﾞｼｯｸM" pitchFamily="50" charset="-128"/>
                <a:ea typeface="HGPｺﾞｼｯｸM" pitchFamily="50" charset="-128"/>
                <a:cs typeface="VL Pゴシック" pitchFamily="2"/>
              </a:rPr>
              <a:t>CP</a:t>
            </a:r>
            <a:r>
              <a:rPr lang="ja-JP" altLang="en-US" sz="2000" dirty="0" smtClean="0">
                <a:latin typeface="HGPｺﾞｼｯｸM" pitchFamily="50" charset="-128"/>
                <a:ea typeface="HGPｺﾞｼｯｸM" pitchFamily="50" charset="-128"/>
                <a:cs typeface="VL Pゴシック" pitchFamily="2"/>
              </a:rPr>
              <a:t>の破れ</a:t>
            </a:r>
            <a:r>
              <a:rPr lang="ja-JP" altLang="en-US" sz="2000" dirty="0" smtClean="0">
                <a:solidFill>
                  <a:srgbClr val="FF0000"/>
                </a:solidFill>
                <a:latin typeface="HGPｺﾞｼｯｸM" pitchFamily="50" charset="-128"/>
                <a:ea typeface="HGPｺﾞｼｯｸM" pitchFamily="50" charset="-128"/>
                <a:cs typeface="VL Pゴシック" pitchFamily="2"/>
              </a:rPr>
              <a:t>「なし」</a:t>
            </a:r>
            <a:endParaRPr lang="en-US" altLang="ja-JP" sz="2000" dirty="0" smtClean="0">
              <a:solidFill>
                <a:srgbClr val="FF0000"/>
              </a:solidFill>
              <a:latin typeface="HGPｺﾞｼｯｸM" pitchFamily="50" charset="-128"/>
              <a:ea typeface="HGPｺﾞｼｯｸM" pitchFamily="50" charset="-128"/>
              <a:cs typeface="VL Pゴシック" pitchFamily="2"/>
            </a:endParaRPr>
          </a:p>
        </p:txBody>
      </p:sp>
      <p:sp>
        <p:nvSpPr>
          <p:cNvPr id="9" name="右矢印 8"/>
          <p:cNvSpPr/>
          <p:nvPr/>
        </p:nvSpPr>
        <p:spPr>
          <a:xfrm>
            <a:off x="3888184" y="899517"/>
            <a:ext cx="4320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a:spLocks noChangeAspect="1"/>
          </p:cNvSpPr>
          <p:nvPr/>
        </p:nvSpPr>
        <p:spPr>
          <a:xfrm>
            <a:off x="396008" y="323640"/>
            <a:ext cx="276352" cy="27651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314" name="Picture 2"/>
          <p:cNvPicPr>
            <a:picLocks noChangeAspect="1" noChangeArrowheads="1"/>
          </p:cNvPicPr>
          <p:nvPr/>
        </p:nvPicPr>
        <p:blipFill>
          <a:blip r:embed="rId2" cstate="print"/>
          <a:srcRect/>
          <a:stretch>
            <a:fillRect/>
          </a:stretch>
        </p:blipFill>
        <p:spPr bwMode="auto">
          <a:xfrm>
            <a:off x="2880072" y="1619597"/>
            <a:ext cx="2926652" cy="627507"/>
          </a:xfrm>
          <a:prstGeom prst="rect">
            <a:avLst/>
          </a:prstGeom>
          <a:noFill/>
          <a:ln w="9525">
            <a:noFill/>
            <a:miter lim="800000"/>
            <a:headEnd/>
            <a:tailEnd/>
          </a:ln>
        </p:spPr>
      </p:pic>
      <p:pic>
        <p:nvPicPr>
          <p:cNvPr id="13315" name="Picture 3"/>
          <p:cNvPicPr>
            <a:picLocks noChangeAspect="1" noChangeArrowheads="1"/>
          </p:cNvPicPr>
          <p:nvPr/>
        </p:nvPicPr>
        <p:blipFill>
          <a:blip r:embed="rId3" cstate="print"/>
          <a:srcRect/>
          <a:stretch>
            <a:fillRect/>
          </a:stretch>
        </p:blipFill>
        <p:spPr bwMode="auto">
          <a:xfrm>
            <a:off x="2520032" y="2411685"/>
            <a:ext cx="4251960" cy="1080135"/>
          </a:xfrm>
          <a:prstGeom prst="rect">
            <a:avLst/>
          </a:prstGeom>
          <a:noFill/>
          <a:ln w="9525">
            <a:noFill/>
            <a:miter lim="800000"/>
            <a:headEnd/>
            <a:tailEnd/>
          </a:ln>
        </p:spPr>
      </p:pic>
      <p:sp>
        <p:nvSpPr>
          <p:cNvPr id="13" name="TextShape 4"/>
          <p:cNvSpPr/>
          <p:nvPr/>
        </p:nvSpPr>
        <p:spPr>
          <a:xfrm>
            <a:off x="359792" y="3635821"/>
            <a:ext cx="8496944" cy="64807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defRPr sz="1800"/>
            </a:pPr>
            <a:r>
              <a:rPr lang="ja-JP" altLang="en-US" sz="2800" dirty="0" smtClean="0">
                <a:latin typeface="HGPｺﾞｼｯｸM" pitchFamily="50" charset="-128"/>
                <a:ea typeface="HGPｺﾞｼｯｸM" pitchFamily="50" charset="-128"/>
                <a:cs typeface="VL Pゴシック" pitchFamily="2"/>
              </a:rPr>
              <a:t>いずれの場合も</a:t>
            </a:r>
            <a:r>
              <a:rPr lang="en-US" altLang="ja-JP" sz="2800" dirty="0" smtClean="0">
                <a:latin typeface="HGPｺﾞｼｯｸM" pitchFamily="50" charset="-128"/>
                <a:ea typeface="HGPｺﾞｼｯｸM" pitchFamily="50" charset="-128"/>
                <a:cs typeface="VL Pゴシック" pitchFamily="2"/>
              </a:rPr>
              <a:t>CP</a:t>
            </a:r>
            <a:r>
              <a:rPr lang="ja-JP" altLang="en-US" sz="2800" dirty="0" smtClean="0">
                <a:latin typeface="HGPｺﾞｼｯｸM" pitchFamily="50" charset="-128"/>
                <a:ea typeface="HGPｺﾞｼｯｸM" pitchFamily="50" charset="-128"/>
                <a:cs typeface="VL Pゴシック" pitchFamily="2"/>
              </a:rPr>
              <a:t>の破れの寄与は相対的に小さくなる。</a:t>
            </a:r>
            <a:endParaRPr lang="en-US" sz="2800" b="0" i="0" u="none" strike="noStrike" kern="1200" spc="0" dirty="0">
              <a:ln>
                <a:noFill/>
              </a:ln>
              <a:latin typeface="VL Pゴシック" pitchFamily="18"/>
              <a:ea typeface="VL Pゴシック" pitchFamily="2"/>
              <a:cs typeface="VL Pゴシック" pitchFamily="2"/>
            </a:endParaRPr>
          </a:p>
        </p:txBody>
      </p:sp>
      <p:pic>
        <p:nvPicPr>
          <p:cNvPr id="13316" name="Picture 4"/>
          <p:cNvPicPr>
            <a:picLocks noChangeAspect="1" noChangeArrowheads="1"/>
          </p:cNvPicPr>
          <p:nvPr/>
        </p:nvPicPr>
        <p:blipFill>
          <a:blip r:embed="rId4" cstate="print"/>
          <a:srcRect/>
          <a:stretch>
            <a:fillRect/>
          </a:stretch>
        </p:blipFill>
        <p:spPr bwMode="auto">
          <a:xfrm>
            <a:off x="2015976" y="4787949"/>
            <a:ext cx="5149215" cy="697230"/>
          </a:xfrm>
          <a:prstGeom prst="rect">
            <a:avLst/>
          </a:prstGeom>
          <a:noFill/>
          <a:ln w="9525">
            <a:noFill/>
            <a:miter lim="800000"/>
            <a:headEnd/>
            <a:tailEnd/>
          </a:ln>
        </p:spPr>
      </p:pic>
      <p:sp>
        <p:nvSpPr>
          <p:cNvPr id="15" name="TextShape 4"/>
          <p:cNvSpPr/>
          <p:nvPr/>
        </p:nvSpPr>
        <p:spPr>
          <a:xfrm>
            <a:off x="359792" y="4283893"/>
            <a:ext cx="2736304" cy="43204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defRPr sz="1800"/>
            </a:pPr>
            <a:r>
              <a:rPr lang="ja-JP" altLang="en-US" sz="2000" dirty="0" smtClean="0">
                <a:latin typeface="HGPｺﾞｼｯｸM" pitchFamily="50" charset="-128"/>
                <a:ea typeface="HGPｺﾞｼｯｸM" pitchFamily="50" charset="-128"/>
                <a:cs typeface="VL Pゴシック" pitchFamily="2"/>
              </a:rPr>
              <a:t>したがって、</a:t>
            </a:r>
            <a:endParaRPr lang="en-US" sz="1800" b="0" i="0" u="none" strike="noStrike" kern="1200" spc="0" dirty="0">
              <a:ln>
                <a:noFill/>
              </a:ln>
              <a:latin typeface="VL Pゴシック" pitchFamily="18"/>
              <a:ea typeface="VL Pゴシック" pitchFamily="2"/>
              <a:cs typeface="VL Pゴシック" pitchFamily="2"/>
            </a:endParaRPr>
          </a:p>
        </p:txBody>
      </p:sp>
      <p:sp>
        <p:nvSpPr>
          <p:cNvPr id="16" name="TextShape 4"/>
          <p:cNvSpPr/>
          <p:nvPr/>
        </p:nvSpPr>
        <p:spPr>
          <a:xfrm>
            <a:off x="503808" y="5796061"/>
            <a:ext cx="4248472" cy="43204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defRPr sz="1800"/>
            </a:pPr>
            <a:r>
              <a:rPr lang="ja-JP" altLang="en-US" sz="2000" dirty="0" smtClean="0">
                <a:latin typeface="HGPｺﾞｼｯｸM" pitchFamily="50" charset="-128"/>
                <a:ea typeface="HGPｺﾞｼｯｸM" pitchFamily="50" charset="-128"/>
                <a:cs typeface="VL Pゴシック" pitchFamily="2"/>
              </a:rPr>
              <a:t>が最適なニュートリノのエネルギー</a:t>
            </a:r>
            <a:endParaRPr lang="en-US" altLang="ja-JP" sz="2000" dirty="0" smtClean="0">
              <a:latin typeface="HGPｺﾞｼｯｸM" pitchFamily="50" charset="-128"/>
              <a:ea typeface="HGPｺﾞｼｯｸM" pitchFamily="50" charset="-128"/>
              <a:cs typeface="VL Pゴシック" pitchFamily="2"/>
            </a:endParaRPr>
          </a:p>
          <a:p>
            <a:pPr marL="0" marR="0" lvl="0" indent="0" rtl="0" hangingPunct="0">
              <a:lnSpc>
                <a:spcPct val="100000"/>
              </a:lnSpc>
              <a:spcBef>
                <a:spcPts val="0"/>
              </a:spcBef>
              <a:spcAft>
                <a:spcPts val="0"/>
              </a:spcAft>
              <a:buNone/>
              <a:tabLst/>
              <a:defRPr sz="1800"/>
            </a:pPr>
            <a:r>
              <a:rPr lang="en-US" altLang="ja-JP" sz="2000" b="0" i="0" u="none" strike="noStrike" kern="1200" spc="0" dirty="0" smtClean="0">
                <a:ln>
                  <a:noFill/>
                </a:ln>
                <a:latin typeface="HGPｺﾞｼｯｸM" pitchFamily="50" charset="-128"/>
                <a:ea typeface="HGPｺﾞｼｯｸM" pitchFamily="50" charset="-128"/>
                <a:cs typeface="VL Pゴシック" pitchFamily="2"/>
              </a:rPr>
              <a:t>First</a:t>
            </a:r>
            <a:r>
              <a:rPr lang="ja-JP" altLang="en-US" sz="2000" b="0" i="0" u="none" strike="noStrike" kern="1200" spc="0" dirty="0" smtClean="0">
                <a:ln>
                  <a:noFill/>
                </a:ln>
                <a:latin typeface="HGPｺﾞｼｯｸM" pitchFamily="50" charset="-128"/>
                <a:ea typeface="HGPｺﾞｼｯｸM" pitchFamily="50" charset="-128"/>
                <a:cs typeface="VL Pゴシック" pitchFamily="2"/>
              </a:rPr>
              <a:t>　</a:t>
            </a:r>
            <a:r>
              <a:rPr lang="en-US" altLang="ja-JP" sz="2000" b="0" i="0" u="none" strike="noStrike" kern="1200" spc="0" dirty="0" smtClean="0">
                <a:ln>
                  <a:noFill/>
                </a:ln>
                <a:latin typeface="HGPｺﾞｼｯｸM" pitchFamily="50" charset="-128"/>
                <a:ea typeface="HGPｺﾞｼｯｸM" pitchFamily="50" charset="-128"/>
                <a:cs typeface="VL Pゴシック" pitchFamily="2"/>
              </a:rPr>
              <a:t>Maximum</a:t>
            </a:r>
            <a:r>
              <a:rPr lang="ja-JP" altLang="en-US" sz="2000" b="0" i="0" u="none" strike="noStrike" kern="1200" spc="0" dirty="0" smtClean="0">
                <a:ln>
                  <a:noFill/>
                </a:ln>
                <a:latin typeface="HGPｺﾞｼｯｸM" pitchFamily="50" charset="-128"/>
                <a:ea typeface="HGPｺﾞｼｯｸM" pitchFamily="50" charset="-128"/>
                <a:cs typeface="VL Pゴシック" pitchFamily="2"/>
              </a:rPr>
              <a:t>　７００</a:t>
            </a:r>
            <a:r>
              <a:rPr lang="en-US" altLang="ja-JP" sz="2000" b="0" i="0" u="none" strike="noStrike" kern="1200" spc="0" dirty="0" err="1" smtClean="0">
                <a:ln>
                  <a:noFill/>
                </a:ln>
                <a:latin typeface="HGPｺﾞｼｯｸM" pitchFamily="50" charset="-128"/>
                <a:ea typeface="HGPｺﾞｼｯｸM" pitchFamily="50" charset="-128"/>
                <a:cs typeface="VL Pゴシック" pitchFamily="2"/>
              </a:rPr>
              <a:t>MeV</a:t>
            </a:r>
            <a:endParaRPr lang="en-US" altLang="ja-JP" sz="2000" b="0" i="0" u="none" strike="noStrike" kern="1200" spc="0" dirty="0" smtClean="0">
              <a:ln>
                <a:noFill/>
              </a:ln>
              <a:latin typeface="HGPｺﾞｼｯｸM" pitchFamily="50" charset="-128"/>
              <a:ea typeface="HGPｺﾞｼｯｸM" pitchFamily="50" charset="-128"/>
              <a:cs typeface="VL Pゴシック" pitchFamily="2"/>
            </a:endParaRPr>
          </a:p>
          <a:p>
            <a:pPr marL="0" marR="0" lvl="0" indent="0" rtl="0" hangingPunct="0">
              <a:lnSpc>
                <a:spcPct val="100000"/>
              </a:lnSpc>
              <a:spcBef>
                <a:spcPts val="0"/>
              </a:spcBef>
              <a:spcAft>
                <a:spcPts val="0"/>
              </a:spcAft>
              <a:buNone/>
              <a:tabLst/>
              <a:defRPr sz="1800"/>
            </a:pPr>
            <a:r>
              <a:rPr lang="en-US" altLang="ja-JP" sz="2000" dirty="0" smtClean="0">
                <a:latin typeface="HGPｺﾞｼｯｸM" pitchFamily="50" charset="-128"/>
                <a:ea typeface="HGPｺﾞｼｯｸM" pitchFamily="50" charset="-128"/>
                <a:cs typeface="VL Pゴシック" pitchFamily="2"/>
              </a:rPr>
              <a:t>Second</a:t>
            </a:r>
            <a:r>
              <a:rPr lang="ja-JP" altLang="en-US" sz="2000" dirty="0" smtClean="0">
                <a:latin typeface="HGPｺﾞｼｯｸM" pitchFamily="50" charset="-128"/>
                <a:ea typeface="HGPｺﾞｼｯｸM" pitchFamily="50" charset="-128"/>
                <a:cs typeface="VL Pゴシック" pitchFamily="2"/>
              </a:rPr>
              <a:t>　　　　　　　２５０</a:t>
            </a:r>
            <a:r>
              <a:rPr lang="en-US" altLang="ja-JP" sz="2000" dirty="0" err="1" smtClean="0">
                <a:latin typeface="HGPｺﾞｼｯｸM" pitchFamily="50" charset="-128"/>
                <a:ea typeface="HGPｺﾞｼｯｸM" pitchFamily="50" charset="-128"/>
                <a:cs typeface="VL Pゴシック" pitchFamily="2"/>
              </a:rPr>
              <a:t>MeV</a:t>
            </a:r>
            <a:r>
              <a:rPr lang="ja-JP" altLang="en-US" sz="2000" dirty="0" smtClean="0">
                <a:latin typeface="HGPｺﾞｼｯｸM" pitchFamily="50" charset="-128"/>
                <a:ea typeface="HGPｺﾞｼｯｸM" pitchFamily="50" charset="-128"/>
                <a:cs typeface="VL Pゴシック" pitchFamily="2"/>
              </a:rPr>
              <a:t>　</a:t>
            </a:r>
            <a:endParaRPr lang="en-US" altLang="ja-JP" sz="2000" dirty="0" smtClean="0">
              <a:latin typeface="HGPｺﾞｼｯｸM" pitchFamily="50" charset="-128"/>
              <a:ea typeface="HGPｺﾞｼｯｸM" pitchFamily="50" charset="-128"/>
              <a:cs typeface="VL Pゴシック" pitchFamily="2"/>
            </a:endParaRPr>
          </a:p>
          <a:p>
            <a:pPr marL="0" marR="0" lvl="0" indent="0" rtl="0" hangingPunct="0">
              <a:lnSpc>
                <a:spcPct val="100000"/>
              </a:lnSpc>
              <a:spcBef>
                <a:spcPts val="0"/>
              </a:spcBef>
              <a:spcAft>
                <a:spcPts val="0"/>
              </a:spcAft>
              <a:buNone/>
              <a:tabLst/>
              <a:defRPr sz="1800"/>
            </a:pPr>
            <a:r>
              <a:rPr lang="ja-JP" altLang="en-US" sz="2000" b="0" i="0" u="none" strike="noStrike" kern="1200" spc="0" dirty="0" smtClean="0">
                <a:ln>
                  <a:noFill/>
                </a:ln>
                <a:latin typeface="HGPｺﾞｼｯｸM" pitchFamily="50" charset="-128"/>
                <a:ea typeface="HGPｺﾞｼｯｸM" pitchFamily="50" charset="-128"/>
                <a:cs typeface="VL Pゴシック" pitchFamily="2"/>
              </a:rPr>
              <a:t>　　</a:t>
            </a:r>
            <a:r>
              <a:rPr lang="en-US" altLang="ja-JP" sz="2000" b="0" i="0" u="none" strike="noStrike" kern="1200" spc="0" dirty="0" smtClean="0">
                <a:ln>
                  <a:noFill/>
                </a:ln>
                <a:latin typeface="HGPｺﾞｼｯｸM" pitchFamily="50" charset="-128"/>
                <a:ea typeface="HGPｺﾞｼｯｸM" pitchFamily="50" charset="-128"/>
                <a:cs typeface="VL Pゴシック" pitchFamily="2"/>
              </a:rPr>
              <a:t>……</a:t>
            </a:r>
            <a:endParaRPr lang="en-US" sz="1800" b="0" i="0" u="none" strike="noStrike" kern="1200" spc="0" dirty="0">
              <a:ln>
                <a:noFill/>
              </a:ln>
              <a:latin typeface="VL Pゴシック" pitchFamily="18"/>
              <a:ea typeface="VL Pゴシック" pitchFamily="2"/>
              <a:cs typeface="VL Pゴシック" pitchFamily="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0" y="179437"/>
            <a:ext cx="5600700" cy="7092315"/>
          </a:xfrm>
          <a:prstGeom prst="rect">
            <a:avLst/>
          </a:prstGeom>
          <a:noFill/>
          <a:ln w="9525">
            <a:noFill/>
            <a:miter lim="800000"/>
            <a:headEnd/>
            <a:tailEnd/>
          </a:ln>
        </p:spPr>
      </p:pic>
      <p:sp>
        <p:nvSpPr>
          <p:cNvPr id="3" name="TextShape 4"/>
          <p:cNvSpPr/>
          <p:nvPr/>
        </p:nvSpPr>
        <p:spPr>
          <a:xfrm>
            <a:off x="5832153" y="1259557"/>
            <a:ext cx="4248472" cy="43204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defRPr sz="1800"/>
            </a:pPr>
            <a:r>
              <a:rPr lang="en-US" altLang="ja-JP" sz="2000" dirty="0" smtClean="0">
                <a:latin typeface="HGPｺﾞｼｯｸM" pitchFamily="50" charset="-128"/>
                <a:ea typeface="HGPｺﾞｼｯｸM" pitchFamily="50" charset="-128"/>
                <a:cs typeface="VL Pゴシック" pitchFamily="2"/>
              </a:rPr>
              <a:t>δ</a:t>
            </a:r>
            <a:r>
              <a:rPr lang="ja-JP" altLang="en-US" sz="2000" dirty="0" smtClean="0">
                <a:latin typeface="HGPｺﾞｼｯｸM" pitchFamily="50" charset="-128"/>
                <a:ea typeface="HGPｺﾞｼｯｸM" pitchFamily="50" charset="-128"/>
                <a:cs typeface="VL Pゴシック" pitchFamily="2"/>
              </a:rPr>
              <a:t>＝</a:t>
            </a:r>
            <a:r>
              <a:rPr lang="en-US" altLang="ja-JP" sz="2000" dirty="0" smtClean="0">
                <a:latin typeface="HGPｺﾞｼｯｸM" pitchFamily="50" charset="-128"/>
                <a:ea typeface="HGPｺﾞｼｯｸM" pitchFamily="50" charset="-128"/>
                <a:cs typeface="VL Pゴシック" pitchFamily="2"/>
              </a:rPr>
              <a:t>π/</a:t>
            </a:r>
            <a:r>
              <a:rPr lang="ja-JP" altLang="en-US" sz="2000" dirty="0" smtClean="0">
                <a:latin typeface="HGPｺﾞｼｯｸM" pitchFamily="50" charset="-128"/>
                <a:ea typeface="HGPｺﾞｼｯｸM" pitchFamily="50" charset="-128"/>
                <a:cs typeface="VL Pゴシック" pitchFamily="2"/>
              </a:rPr>
              <a:t>２</a:t>
            </a:r>
            <a:endParaRPr lang="en-US" altLang="ja-JP" sz="2000" dirty="0" smtClean="0">
              <a:latin typeface="HGPｺﾞｼｯｸM" pitchFamily="50" charset="-128"/>
              <a:ea typeface="HGPｺﾞｼｯｸM" pitchFamily="50" charset="-128"/>
              <a:cs typeface="VL Pゴシック" pitchFamily="2"/>
            </a:endParaRPr>
          </a:p>
        </p:txBody>
      </p:sp>
      <p:sp>
        <p:nvSpPr>
          <p:cNvPr id="4" name="TextShape 4"/>
          <p:cNvSpPr/>
          <p:nvPr/>
        </p:nvSpPr>
        <p:spPr>
          <a:xfrm>
            <a:off x="5832153" y="251445"/>
            <a:ext cx="4248472" cy="43204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defRPr sz="1800"/>
            </a:pPr>
            <a:r>
              <a:rPr lang="en-US" altLang="ja-JP" sz="2000" dirty="0" err="1" smtClean="0">
                <a:latin typeface="HGPｺﾞｼｯｸM" pitchFamily="50" charset="-128"/>
                <a:ea typeface="HGPｺﾞｼｯｸM" pitchFamily="50" charset="-128"/>
                <a:cs typeface="VL Pゴシック" pitchFamily="2"/>
              </a:rPr>
              <a:t>Arafune</a:t>
            </a:r>
            <a:r>
              <a:rPr lang="en-US" altLang="ja-JP" sz="2000" dirty="0" smtClean="0">
                <a:latin typeface="HGPｺﾞｼｯｸM" pitchFamily="50" charset="-128"/>
                <a:ea typeface="HGPｺﾞｼｯｸM" pitchFamily="50" charset="-128"/>
                <a:cs typeface="VL Pゴシック" pitchFamily="2"/>
              </a:rPr>
              <a:t>, JS 1996</a:t>
            </a:r>
            <a:endParaRPr lang="en-US" sz="1800" b="0" i="0" u="none" strike="noStrike" kern="1200" spc="0" dirty="0">
              <a:ln>
                <a:noFill/>
              </a:ln>
              <a:latin typeface="VL Pゴシック" pitchFamily="18"/>
              <a:ea typeface="VL Pゴシック" pitchFamily="2"/>
              <a:cs typeface="VL Pゴシック" pitchFamily="2"/>
            </a:endParaRPr>
          </a:p>
        </p:txBody>
      </p:sp>
      <p:sp>
        <p:nvSpPr>
          <p:cNvPr id="5" name="TextShape 4"/>
          <p:cNvSpPr/>
          <p:nvPr/>
        </p:nvSpPr>
        <p:spPr>
          <a:xfrm>
            <a:off x="5832153" y="4283893"/>
            <a:ext cx="4248472" cy="43204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defRPr sz="1800"/>
            </a:pPr>
            <a:r>
              <a:rPr lang="en-US" altLang="ja-JP" sz="2000" dirty="0" smtClean="0">
                <a:latin typeface="HGPｺﾞｼｯｸM" pitchFamily="50" charset="-128"/>
                <a:ea typeface="HGPｺﾞｼｯｸM" pitchFamily="50" charset="-128"/>
                <a:cs typeface="VL Pゴシック" pitchFamily="2"/>
              </a:rPr>
              <a:t>δ</a:t>
            </a:r>
            <a:r>
              <a:rPr lang="ja-JP" altLang="en-US" sz="2000" dirty="0" smtClean="0">
                <a:latin typeface="HGPｺﾞｼｯｸM" pitchFamily="50" charset="-128"/>
                <a:ea typeface="HGPｺﾞｼｯｸM" pitchFamily="50" charset="-128"/>
                <a:cs typeface="VL Pゴシック" pitchFamily="2"/>
              </a:rPr>
              <a:t>＝０</a:t>
            </a:r>
            <a:endParaRPr lang="en-US" altLang="ja-JP" sz="2000" dirty="0" smtClean="0">
              <a:latin typeface="HGPｺﾞｼｯｸM" pitchFamily="50" charset="-128"/>
              <a:ea typeface="HGPｺﾞｼｯｸM" pitchFamily="50" charset="-128"/>
              <a:cs typeface="VL Pゴシック" pitchFamily="2"/>
            </a:endParaRPr>
          </a:p>
        </p:txBody>
      </p:sp>
      <p:cxnSp>
        <p:nvCxnSpPr>
          <p:cNvPr id="7" name="直線コネクタ 6"/>
          <p:cNvCxnSpPr/>
          <p:nvPr/>
        </p:nvCxnSpPr>
        <p:spPr>
          <a:xfrm>
            <a:off x="719832" y="2699717"/>
            <a:ext cx="6192688" cy="864096"/>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Shape 4"/>
          <p:cNvSpPr/>
          <p:nvPr/>
        </p:nvSpPr>
        <p:spPr>
          <a:xfrm>
            <a:off x="6264448" y="2987749"/>
            <a:ext cx="1728192" cy="43204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defRPr sz="1800"/>
            </a:pPr>
            <a:r>
              <a:rPr lang="en-US" altLang="ja-JP" sz="2000" dirty="0" smtClean="0">
                <a:latin typeface="HGPｺﾞｼｯｸM" pitchFamily="50" charset="-128"/>
                <a:ea typeface="HGPｺﾞｼｯｸM" pitchFamily="50" charset="-128"/>
                <a:cs typeface="VL Pゴシック" pitchFamily="2"/>
              </a:rPr>
              <a:t>CPV</a:t>
            </a:r>
            <a:r>
              <a:rPr lang="ja-JP" altLang="en-US" sz="2000" dirty="0" smtClean="0">
                <a:latin typeface="HGPｺﾞｼｯｸM" pitchFamily="50" charset="-128"/>
                <a:ea typeface="HGPｺﾞｼｯｸM" pitchFamily="50" charset="-128"/>
                <a:cs typeface="VL Pゴシック" pitchFamily="2"/>
              </a:rPr>
              <a:t>の情報</a:t>
            </a:r>
            <a:endParaRPr lang="en-US" altLang="ja-JP" sz="2000" dirty="0" smtClean="0">
              <a:latin typeface="HGPｺﾞｼｯｸM" pitchFamily="50" charset="-128"/>
              <a:ea typeface="HGPｺﾞｼｯｸM" pitchFamily="50" charset="-128"/>
              <a:cs typeface="VL Pゴシック" pitchFamily="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Shape 4"/>
          <p:cNvSpPr/>
          <p:nvPr/>
        </p:nvSpPr>
        <p:spPr>
          <a:xfrm>
            <a:off x="215776" y="251445"/>
            <a:ext cx="6670439" cy="499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defRPr sz="1800"/>
            </a:pPr>
            <a:r>
              <a:rPr lang="en-US" altLang="ja-JP" sz="2800" dirty="0" smtClean="0">
                <a:latin typeface="VL Pゴシック" pitchFamily="18"/>
                <a:ea typeface="ＤＨＰ平成ゴシックW5" pitchFamily="2" charset="-128"/>
                <a:cs typeface="VL Pゴシック" pitchFamily="2"/>
              </a:rPr>
              <a:t>2. </a:t>
            </a:r>
            <a:r>
              <a:rPr lang="ja-JP" altLang="en-US" sz="2800" dirty="0" smtClean="0">
                <a:latin typeface="VL Pゴシック" pitchFamily="18"/>
                <a:ea typeface="ＤＨＰ平成ゴシックW5" pitchFamily="2" charset="-128"/>
                <a:cs typeface="VL Pゴシック" pitchFamily="2"/>
              </a:rPr>
              <a:t>物理模型への影響とその帰結</a:t>
            </a:r>
            <a:endParaRPr lang="en-US" sz="2800" b="0" i="0" u="none" strike="noStrike" kern="1200" spc="0" dirty="0">
              <a:ln>
                <a:noFill/>
              </a:ln>
              <a:latin typeface="VL Pゴシック" pitchFamily="18"/>
              <a:ea typeface="ＤＦ平成ゴシック体W5" pitchFamily="1" charset="-128"/>
              <a:cs typeface="VL Pゴシック" pitchFamily="2"/>
            </a:endParaRPr>
          </a:p>
        </p:txBody>
      </p:sp>
      <p:sp>
        <p:nvSpPr>
          <p:cNvPr id="3" name="TextShape 4"/>
          <p:cNvSpPr/>
          <p:nvPr/>
        </p:nvSpPr>
        <p:spPr>
          <a:xfrm>
            <a:off x="215776" y="899517"/>
            <a:ext cx="9360000" cy="72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defRPr sz="1800"/>
            </a:pPr>
            <a:r>
              <a:rPr lang="ja-JP" altLang="en-US" sz="2000" b="0" i="0" u="none" strike="noStrike" kern="1200" spc="0" dirty="0" smtClean="0">
                <a:ln>
                  <a:noFill/>
                </a:ln>
                <a:latin typeface="HGPｺﾞｼｯｸM" pitchFamily="50" charset="-128"/>
                <a:ea typeface="HGPｺﾞｼｯｸM" pitchFamily="50" charset="-128"/>
                <a:cs typeface="VL Pゴシック" pitchFamily="2"/>
              </a:rPr>
              <a:t>ニュートリノ質量（とレプトン混合）</a:t>
            </a:r>
            <a:r>
              <a:rPr lang="ja-JP" sz="2000" b="0" i="0" u="none" strike="noStrike" kern="1200" spc="0" dirty="0" smtClean="0">
                <a:ln>
                  <a:noFill/>
                </a:ln>
                <a:latin typeface="HGPｺﾞｼｯｸM" pitchFamily="50" charset="-128"/>
                <a:ea typeface="HGPｺﾞｼｯｸM" pitchFamily="50" charset="-128"/>
                <a:cs typeface="VL Pゴシック" pitchFamily="2"/>
              </a:rPr>
              <a:t>を</a:t>
            </a:r>
            <a:r>
              <a:rPr lang="ja-JP" altLang="en-US" sz="2000" b="0" i="0" u="none" strike="noStrike" kern="1200" spc="0" dirty="0" smtClean="0">
                <a:ln>
                  <a:noFill/>
                </a:ln>
                <a:latin typeface="HGPｺﾞｼｯｸM" pitchFamily="50" charset="-128"/>
                <a:ea typeface="HGPｺﾞｼｯｸM" pitchFamily="50" charset="-128"/>
                <a:cs typeface="VL Pゴシック" pitchFamily="2"/>
              </a:rPr>
              <a:t>説明する必要がある。</a:t>
            </a:r>
            <a:endParaRPr lang="ja-JP" sz="2000" b="0" i="0" u="none" strike="noStrike" kern="1200" spc="0" dirty="0">
              <a:ln>
                <a:noFill/>
              </a:ln>
              <a:latin typeface="HGPｺﾞｼｯｸM" pitchFamily="50" charset="-128"/>
              <a:ea typeface="HGPｺﾞｼｯｸM" pitchFamily="50" charset="-128"/>
              <a:cs typeface="VL Pゴシック" pitchFamily="2"/>
            </a:endParaRPr>
          </a:p>
          <a:p>
            <a:pPr marL="0" marR="0" lvl="0" indent="0" rtl="0" hangingPunct="0">
              <a:lnSpc>
                <a:spcPct val="100000"/>
              </a:lnSpc>
              <a:spcBef>
                <a:spcPts val="0"/>
              </a:spcBef>
              <a:spcAft>
                <a:spcPts val="0"/>
              </a:spcAft>
              <a:buNone/>
              <a:tabLst/>
              <a:defRPr sz="1800"/>
            </a:pPr>
            <a:r>
              <a:rPr lang="ja-JP" sz="1800" b="0" i="0" u="none" strike="noStrike" kern="1200" spc="0" dirty="0">
                <a:ln>
                  <a:noFill/>
                </a:ln>
                <a:latin typeface="HGPｺﾞｼｯｸM" pitchFamily="50" charset="-128"/>
                <a:ea typeface="HGPｺﾞｼｯｸM" pitchFamily="50" charset="-128"/>
                <a:cs typeface="VL Pゴシック" pitchFamily="2"/>
              </a:rPr>
              <a:t>　</a:t>
            </a:r>
            <a:r>
              <a:rPr lang="en-US" altLang="ja-JP" dirty="0" smtClean="0">
                <a:latin typeface="HGPｺﾞｼｯｸM" pitchFamily="50" charset="-128"/>
                <a:ea typeface="HGPｺﾞｼｯｸM" pitchFamily="50" charset="-128"/>
                <a:cs typeface="VL Pゴシック" pitchFamily="2"/>
              </a:rPr>
              <a:t>Lepton</a:t>
            </a:r>
            <a:r>
              <a:rPr lang="ja-JP" altLang="en-US" dirty="0" smtClean="0">
                <a:latin typeface="HGPｺﾞｼｯｸM" pitchFamily="50" charset="-128"/>
                <a:ea typeface="HGPｺﾞｼｯｸM" pitchFamily="50" charset="-128"/>
                <a:cs typeface="VL Pゴシック" pitchFamily="2"/>
              </a:rPr>
              <a:t>　</a:t>
            </a:r>
            <a:r>
              <a:rPr lang="en-US" altLang="ja-JP" dirty="0" smtClean="0">
                <a:latin typeface="HGPｺﾞｼｯｸM" pitchFamily="50" charset="-128"/>
                <a:ea typeface="HGPｺﾞｼｯｸM" pitchFamily="50" charset="-128"/>
                <a:cs typeface="VL Pゴシック" pitchFamily="2"/>
              </a:rPr>
              <a:t>Flavor</a:t>
            </a:r>
            <a:r>
              <a:rPr lang="ja-JP" altLang="en-US" dirty="0" smtClean="0">
                <a:latin typeface="HGPｺﾞｼｯｸM" pitchFamily="50" charset="-128"/>
                <a:ea typeface="HGPｺﾞｼｯｸM" pitchFamily="50" charset="-128"/>
                <a:cs typeface="VL Pゴシック" pitchFamily="2"/>
              </a:rPr>
              <a:t>の破れ</a:t>
            </a:r>
            <a:endParaRPr lang="ja-JP" sz="1800" b="0" i="0" u="none" strike="noStrike" kern="1200" spc="0" dirty="0">
              <a:ln>
                <a:noFill/>
              </a:ln>
              <a:latin typeface="HGPｺﾞｼｯｸM" pitchFamily="50" charset="-128"/>
              <a:ea typeface="HGPｺﾞｼｯｸM" pitchFamily="50" charset="-128"/>
              <a:cs typeface="VL Pゴシック" pitchFamily="2"/>
            </a:endParaRPr>
          </a:p>
          <a:p>
            <a:pPr marL="0" marR="0" lvl="0" indent="0" rtl="0" hangingPunct="0">
              <a:lnSpc>
                <a:spcPct val="100000"/>
              </a:lnSpc>
              <a:spcBef>
                <a:spcPts val="0"/>
              </a:spcBef>
              <a:spcAft>
                <a:spcPts val="0"/>
              </a:spcAft>
              <a:buNone/>
              <a:tabLst/>
              <a:defRPr sz="1800"/>
            </a:pPr>
            <a:endParaRPr lang="en-US" sz="1800" b="0" i="0" u="none" strike="noStrike" kern="1200" spc="0" dirty="0">
              <a:ln>
                <a:noFill/>
              </a:ln>
              <a:latin typeface="VL Pゴシック" pitchFamily="18"/>
              <a:ea typeface="VL Pゴシック" pitchFamily="2"/>
              <a:cs typeface="VL Pゴシック" pitchFamily="2"/>
            </a:endParaRPr>
          </a:p>
        </p:txBody>
      </p:sp>
      <p:sp>
        <p:nvSpPr>
          <p:cNvPr id="4" name="TextShape 4"/>
          <p:cNvSpPr/>
          <p:nvPr/>
        </p:nvSpPr>
        <p:spPr>
          <a:xfrm>
            <a:off x="720625" y="1763613"/>
            <a:ext cx="7200007" cy="72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defRPr sz="1800"/>
            </a:pPr>
            <a:r>
              <a:rPr lang="ja-JP" altLang="en-US" sz="2000" dirty="0" smtClean="0">
                <a:solidFill>
                  <a:srgbClr val="FF0000"/>
                </a:solidFill>
                <a:latin typeface="HGP創英角ｺﾞｼｯｸUB" pitchFamily="50" charset="-128"/>
                <a:ea typeface="HGP創英角ｺﾞｼｯｸUB" pitchFamily="50" charset="-128"/>
                <a:cs typeface="VL Pゴシック" pitchFamily="2"/>
              </a:rPr>
              <a:t>中性の粒子　</a:t>
            </a:r>
            <a:r>
              <a:rPr lang="en-US" altLang="ja-JP" sz="2000" dirty="0" smtClean="0">
                <a:latin typeface="HGP創英角ｺﾞｼｯｸUB" pitchFamily="50" charset="-128"/>
                <a:ea typeface="HGP創英角ｺﾞｼｯｸUB" pitchFamily="50" charset="-128"/>
                <a:cs typeface="VL Pゴシック" pitchFamily="2"/>
              </a:rPr>
              <a:t>(&lt;1eV)</a:t>
            </a:r>
          </a:p>
          <a:p>
            <a:pPr marL="0" marR="0" lvl="0" indent="0" rtl="0" hangingPunct="0">
              <a:lnSpc>
                <a:spcPct val="100000"/>
              </a:lnSpc>
              <a:spcBef>
                <a:spcPts val="0"/>
              </a:spcBef>
              <a:spcAft>
                <a:spcPts val="0"/>
              </a:spcAft>
              <a:buNone/>
              <a:tabLst/>
              <a:defRPr sz="1800"/>
            </a:pPr>
            <a:r>
              <a:rPr lang="ja-JP" altLang="en-US" sz="2000" dirty="0" smtClean="0">
                <a:solidFill>
                  <a:srgbClr val="FF0000"/>
                </a:solidFill>
                <a:latin typeface="HGP創英角ｺﾞｼｯｸUB" pitchFamily="50" charset="-128"/>
                <a:ea typeface="HGP創英角ｺﾞｼｯｸUB" pitchFamily="50" charset="-128"/>
                <a:cs typeface="VL Pゴシック" pitchFamily="2"/>
              </a:rPr>
              <a:t>０ではないが非常に小さい質量（さらには質量のパターンも）</a:t>
            </a:r>
            <a:endParaRPr lang="ja-JP" sz="2000" b="0" i="0" u="none" strike="noStrike" kern="1200" spc="0" dirty="0">
              <a:ln>
                <a:noFill/>
              </a:ln>
              <a:solidFill>
                <a:srgbClr val="FF0000"/>
              </a:solidFill>
              <a:latin typeface="HGP創英角ｺﾞｼｯｸUB" pitchFamily="50" charset="-128"/>
              <a:ea typeface="HGP創英角ｺﾞｼｯｸUB" pitchFamily="50" charset="-128"/>
              <a:cs typeface="VL Pゴシック" pitchFamily="2"/>
            </a:endParaRPr>
          </a:p>
        </p:txBody>
      </p:sp>
      <p:sp>
        <p:nvSpPr>
          <p:cNvPr id="5" name="TextShape 4"/>
          <p:cNvSpPr/>
          <p:nvPr/>
        </p:nvSpPr>
        <p:spPr>
          <a:xfrm>
            <a:off x="503808" y="2699717"/>
            <a:ext cx="792088" cy="43204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defRPr sz="1800"/>
            </a:pPr>
            <a:r>
              <a:rPr lang="ja-JP" altLang="en-US" sz="2000" b="0" i="0" u="none" strike="noStrike" kern="1200" spc="0" dirty="0" smtClean="0">
                <a:ln>
                  <a:noFill/>
                </a:ln>
                <a:solidFill>
                  <a:srgbClr val="0070C0"/>
                </a:solidFill>
                <a:latin typeface="VL Pゴシック" pitchFamily="18"/>
                <a:ea typeface="ＤＦ特太ゴシック体" pitchFamily="1" charset="-128"/>
                <a:cs typeface="VL Pゴシック" pitchFamily="2"/>
              </a:rPr>
              <a:t>中性</a:t>
            </a:r>
            <a:endParaRPr lang="en-US" sz="1800" b="0" i="0" u="none" strike="noStrike" kern="1200" spc="0" dirty="0">
              <a:ln>
                <a:noFill/>
              </a:ln>
              <a:latin typeface="VL Pゴシック" pitchFamily="18"/>
              <a:ea typeface="VL Pゴシック" pitchFamily="2"/>
              <a:cs typeface="VL Pゴシック" pitchFamily="2"/>
            </a:endParaRPr>
          </a:p>
          <a:p>
            <a:pPr marL="0" marR="0" lvl="0" indent="0" rtl="0" hangingPunct="0">
              <a:lnSpc>
                <a:spcPct val="100000"/>
              </a:lnSpc>
              <a:spcBef>
                <a:spcPts val="0"/>
              </a:spcBef>
              <a:spcAft>
                <a:spcPts val="0"/>
              </a:spcAft>
              <a:buNone/>
              <a:tabLst/>
              <a:defRPr sz="1800"/>
            </a:pPr>
            <a:endParaRPr lang="en-US" sz="1800" b="0" i="0" u="none" strike="noStrike" kern="1200" spc="0" dirty="0">
              <a:ln>
                <a:noFill/>
              </a:ln>
              <a:latin typeface="VL Pゴシック" pitchFamily="18"/>
              <a:ea typeface="VL Pゴシック" pitchFamily="2"/>
              <a:cs typeface="VL Pゴシック" pitchFamily="2"/>
            </a:endParaRPr>
          </a:p>
        </p:txBody>
      </p:sp>
      <p:sp>
        <p:nvSpPr>
          <p:cNvPr id="9" name="星 5 8"/>
          <p:cNvSpPr/>
          <p:nvPr/>
        </p:nvSpPr>
        <p:spPr>
          <a:xfrm>
            <a:off x="431800" y="1835621"/>
            <a:ext cx="216000" cy="216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星 5 9"/>
          <p:cNvSpPr/>
          <p:nvPr/>
        </p:nvSpPr>
        <p:spPr>
          <a:xfrm>
            <a:off x="431800" y="2195661"/>
            <a:ext cx="215776" cy="216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ローチャート : 結合子 10"/>
          <p:cNvSpPr/>
          <p:nvPr/>
        </p:nvSpPr>
        <p:spPr>
          <a:xfrm>
            <a:off x="359792" y="2843733"/>
            <a:ext cx="216024" cy="216024"/>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TextShape 4"/>
          <p:cNvSpPr/>
          <p:nvPr/>
        </p:nvSpPr>
        <p:spPr>
          <a:xfrm>
            <a:off x="287784" y="3131765"/>
            <a:ext cx="9360000" cy="72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defRPr sz="1800"/>
            </a:pPr>
            <a:r>
              <a:rPr lang="en-US" altLang="ja-JP" sz="2000" b="0" i="0" u="none" strike="noStrike" kern="1200" spc="0" dirty="0" smtClean="0">
                <a:ln>
                  <a:noFill/>
                </a:ln>
                <a:latin typeface="HGPｺﾞｼｯｸM" pitchFamily="50" charset="-128"/>
                <a:ea typeface="HGPｺﾞｼｯｸM" pitchFamily="50" charset="-128"/>
                <a:cs typeface="VL Pゴシック" pitchFamily="2"/>
              </a:rPr>
              <a:t>Dirac</a:t>
            </a:r>
            <a:r>
              <a:rPr lang="ja-JP" altLang="en-US" sz="2000" b="0" i="0" u="none" strike="noStrike" kern="1200" spc="0" dirty="0" smtClean="0">
                <a:ln>
                  <a:noFill/>
                </a:ln>
                <a:latin typeface="HGPｺﾞｼｯｸM" pitchFamily="50" charset="-128"/>
                <a:ea typeface="HGPｺﾞｼｯｸM" pitchFamily="50" charset="-128"/>
                <a:cs typeface="VL Pゴシック" pitchFamily="2"/>
              </a:rPr>
              <a:t>型　：</a:t>
            </a:r>
            <a:r>
              <a:rPr lang="ja-JP" altLang="en-US" sz="2000" dirty="0" smtClean="0">
                <a:latin typeface="HGPｺﾞｼｯｸM" pitchFamily="50" charset="-128"/>
                <a:ea typeface="HGPｺﾞｼｯｸM" pitchFamily="50" charset="-128"/>
                <a:cs typeface="VL Pゴシック" pitchFamily="2"/>
              </a:rPr>
              <a:t>　相方の粒子が必要。通常、標準理論に対して中性のフェルミオン、いわゆる</a:t>
            </a:r>
            <a:endParaRPr lang="en-US" altLang="ja-JP" sz="2000" dirty="0" smtClean="0">
              <a:latin typeface="HGPｺﾞｼｯｸM" pitchFamily="50" charset="-128"/>
              <a:ea typeface="HGPｺﾞｼｯｸM" pitchFamily="50" charset="-128"/>
              <a:cs typeface="VL Pゴシック" pitchFamily="2"/>
            </a:endParaRPr>
          </a:p>
          <a:p>
            <a:pPr marL="0" marR="0" lvl="0" indent="0" rtl="0" hangingPunct="0">
              <a:lnSpc>
                <a:spcPct val="100000"/>
              </a:lnSpc>
              <a:spcBef>
                <a:spcPts val="0"/>
              </a:spcBef>
              <a:spcAft>
                <a:spcPts val="0"/>
              </a:spcAft>
              <a:buNone/>
              <a:tabLst/>
              <a:defRPr sz="1800"/>
            </a:pPr>
            <a:r>
              <a:rPr lang="en-US" altLang="ja-JP" sz="2000" dirty="0" smtClean="0">
                <a:latin typeface="HGPｺﾞｼｯｸM" pitchFamily="50" charset="-128"/>
                <a:ea typeface="HGPｺﾞｼｯｸM" pitchFamily="50" charset="-128"/>
                <a:cs typeface="VL Pゴシック" pitchFamily="2"/>
              </a:rPr>
              <a:t>               Right-Handed(RH) </a:t>
            </a:r>
            <a:r>
              <a:rPr lang="ja-JP" altLang="en-US" sz="2000" dirty="0" smtClean="0">
                <a:latin typeface="HGPｺﾞｼｯｸM" pitchFamily="50" charset="-128"/>
                <a:ea typeface="HGPｺﾞｼｯｸM" pitchFamily="50" charset="-128"/>
                <a:cs typeface="VL Pゴシック" pitchFamily="2"/>
              </a:rPr>
              <a:t>ニュートリノ　　　を導入。</a:t>
            </a:r>
            <a:r>
              <a:rPr lang="en-US" altLang="ja-JP" sz="2000" dirty="0" smtClean="0">
                <a:latin typeface="HGPｺﾞｼｯｸM" pitchFamily="50" charset="-128"/>
                <a:ea typeface="HGPｺﾞｼｯｸM" pitchFamily="50" charset="-128"/>
                <a:cs typeface="VL Pゴシック" pitchFamily="2"/>
              </a:rPr>
              <a:t>H:Higgs doublet</a:t>
            </a:r>
            <a:endParaRPr lang="ja-JP" sz="1800" b="0" i="0" u="none" strike="noStrike" kern="1200" spc="0" dirty="0">
              <a:ln>
                <a:noFill/>
              </a:ln>
              <a:latin typeface="HGPｺﾞｼｯｸM" pitchFamily="50" charset="-128"/>
              <a:ea typeface="HGPｺﾞｼｯｸM" pitchFamily="50" charset="-128"/>
              <a:cs typeface="VL Pゴシック" pitchFamily="2"/>
            </a:endParaRPr>
          </a:p>
          <a:p>
            <a:pPr marL="0" marR="0" lvl="0" indent="0" rtl="0" hangingPunct="0">
              <a:lnSpc>
                <a:spcPct val="100000"/>
              </a:lnSpc>
              <a:spcBef>
                <a:spcPts val="0"/>
              </a:spcBef>
              <a:spcAft>
                <a:spcPts val="0"/>
              </a:spcAft>
              <a:buNone/>
              <a:tabLst/>
              <a:defRPr sz="1800"/>
            </a:pPr>
            <a:endParaRPr lang="en-US" sz="1800" b="0" i="0" u="none" strike="noStrike" kern="1200" spc="0" dirty="0">
              <a:ln>
                <a:noFill/>
              </a:ln>
              <a:latin typeface="VL Pゴシック" pitchFamily="18"/>
              <a:ea typeface="VL Pゴシック" pitchFamily="2"/>
              <a:cs typeface="VL Pゴシック" pitchFamily="2"/>
            </a:endParaRPr>
          </a:p>
        </p:txBody>
      </p:sp>
      <p:graphicFrame>
        <p:nvGraphicFramePr>
          <p:cNvPr id="1026" name="Object 2"/>
          <p:cNvGraphicFramePr>
            <a:graphicFrameLocks noChangeAspect="1"/>
          </p:cNvGraphicFramePr>
          <p:nvPr/>
        </p:nvGraphicFramePr>
        <p:xfrm>
          <a:off x="4824288" y="3419797"/>
          <a:ext cx="400050" cy="444500"/>
        </p:xfrm>
        <a:graphic>
          <a:graphicData uri="http://schemas.openxmlformats.org/presentationml/2006/ole">
            <p:oleObj spid="_x0000_s1026" name="数式" r:id="rId3" imgW="228600" imgH="253800" progId="Equation.3">
              <p:embed/>
            </p:oleObj>
          </a:graphicData>
        </a:graphic>
      </p:graphicFrame>
      <p:graphicFrame>
        <p:nvGraphicFramePr>
          <p:cNvPr id="1027" name="Object 3"/>
          <p:cNvGraphicFramePr>
            <a:graphicFrameLocks noChangeAspect="1"/>
          </p:cNvGraphicFramePr>
          <p:nvPr/>
        </p:nvGraphicFramePr>
        <p:xfrm>
          <a:off x="3024188" y="3890963"/>
          <a:ext cx="2578100" cy="511175"/>
        </p:xfrm>
        <a:graphic>
          <a:graphicData uri="http://schemas.openxmlformats.org/presentationml/2006/ole">
            <p:oleObj spid="_x0000_s1027" name="数式" r:id="rId4" imgW="1473120" imgH="291960" progId="Equation.3">
              <p:embed/>
            </p:oleObj>
          </a:graphicData>
        </a:graphic>
      </p:graphicFrame>
      <p:sp>
        <p:nvSpPr>
          <p:cNvPr id="17" name="TextShape 4"/>
          <p:cNvSpPr/>
          <p:nvPr/>
        </p:nvSpPr>
        <p:spPr>
          <a:xfrm>
            <a:off x="359792" y="4355901"/>
            <a:ext cx="9360000" cy="43204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defRPr sz="1800"/>
            </a:pPr>
            <a:r>
              <a:rPr lang="en-US" altLang="ja-JP" sz="2000" dirty="0" err="1" smtClean="0">
                <a:latin typeface="HGPｺﾞｼｯｸM" pitchFamily="50" charset="-128"/>
                <a:ea typeface="HGPｺﾞｼｯｸM" pitchFamily="50" charset="-128"/>
                <a:cs typeface="VL Pゴシック" pitchFamily="2"/>
              </a:rPr>
              <a:t>Majorana</a:t>
            </a:r>
            <a:r>
              <a:rPr lang="ja-JP" altLang="en-US" sz="2000" b="0" i="0" u="none" strike="noStrike" kern="1200" spc="0" dirty="0" smtClean="0">
                <a:ln>
                  <a:noFill/>
                </a:ln>
                <a:latin typeface="HGPｺﾞｼｯｸM" pitchFamily="50" charset="-128"/>
                <a:ea typeface="HGPｺﾞｼｯｸM" pitchFamily="50" charset="-128"/>
                <a:cs typeface="VL Pゴシック" pitchFamily="2"/>
              </a:rPr>
              <a:t>型　：</a:t>
            </a:r>
            <a:r>
              <a:rPr lang="ja-JP" altLang="en-US" sz="2000" dirty="0" smtClean="0">
                <a:latin typeface="HGPｺﾞｼｯｸM" pitchFamily="50" charset="-128"/>
                <a:ea typeface="HGPｺﾞｼｯｸM" pitchFamily="50" charset="-128"/>
                <a:cs typeface="VL Pゴシック" pitchFamily="2"/>
              </a:rPr>
              <a:t>　自分自身で質量を組む。繰り込み可能な範囲では　　　</a:t>
            </a:r>
            <a:r>
              <a:rPr lang="ja-JP" altLang="en-US" sz="2000" dirty="0" err="1" smtClean="0">
                <a:latin typeface="HGPｺﾞｼｯｸM" pitchFamily="50" charset="-128"/>
                <a:ea typeface="HGPｺﾞｼｯｸM" pitchFamily="50" charset="-128"/>
                <a:cs typeface="VL Pゴシック" pitchFamily="2"/>
              </a:rPr>
              <a:t>を</a:t>
            </a:r>
            <a:r>
              <a:rPr lang="en-US" altLang="ja-JP" sz="2000" dirty="0" smtClean="0">
                <a:latin typeface="HGPｺﾞｼｯｸM" pitchFamily="50" charset="-128"/>
                <a:ea typeface="HGPｺﾞｼｯｸM" pitchFamily="50" charset="-128"/>
                <a:cs typeface="VL Pゴシック" pitchFamily="2"/>
              </a:rPr>
              <a:t>SU(2) triplet</a:t>
            </a:r>
            <a:r>
              <a:rPr lang="ja-JP" altLang="en-US" sz="2000" dirty="0" smtClean="0">
                <a:latin typeface="HGPｺﾞｼｯｸM" pitchFamily="50" charset="-128"/>
                <a:ea typeface="HGPｺﾞｼｯｸM" pitchFamily="50" charset="-128"/>
                <a:cs typeface="VL Pゴシック" pitchFamily="2"/>
              </a:rPr>
              <a:t>として</a:t>
            </a:r>
            <a:endParaRPr lang="ja-JP" sz="1800" b="0" i="0" u="none" strike="noStrike" kern="1200" spc="0" dirty="0">
              <a:ln>
                <a:noFill/>
              </a:ln>
              <a:latin typeface="HGPｺﾞｼｯｸM" pitchFamily="50" charset="-128"/>
              <a:ea typeface="HGPｺﾞｼｯｸM" pitchFamily="50" charset="-128"/>
              <a:cs typeface="VL Pゴシック" pitchFamily="2"/>
            </a:endParaRPr>
          </a:p>
          <a:p>
            <a:pPr marL="0" marR="0" lvl="0" indent="0" rtl="0" hangingPunct="0">
              <a:lnSpc>
                <a:spcPct val="100000"/>
              </a:lnSpc>
              <a:spcBef>
                <a:spcPts val="0"/>
              </a:spcBef>
              <a:spcAft>
                <a:spcPts val="0"/>
              </a:spcAft>
              <a:buNone/>
              <a:tabLst/>
              <a:defRPr sz="1800"/>
            </a:pPr>
            <a:endParaRPr lang="en-US" sz="1800" b="0" i="0" u="none" strike="noStrike" kern="1200" spc="0" dirty="0">
              <a:ln>
                <a:noFill/>
              </a:ln>
              <a:latin typeface="VL Pゴシック" pitchFamily="18"/>
              <a:ea typeface="VL Pゴシック" pitchFamily="2"/>
              <a:cs typeface="VL Pゴシック" pitchFamily="2"/>
            </a:endParaRPr>
          </a:p>
        </p:txBody>
      </p:sp>
      <p:graphicFrame>
        <p:nvGraphicFramePr>
          <p:cNvPr id="1028" name="Object 4"/>
          <p:cNvGraphicFramePr>
            <a:graphicFrameLocks noChangeAspect="1"/>
          </p:cNvGraphicFramePr>
          <p:nvPr/>
        </p:nvGraphicFramePr>
        <p:xfrm>
          <a:off x="7505700" y="4329113"/>
          <a:ext cx="222250" cy="355600"/>
        </p:xfrm>
        <a:graphic>
          <a:graphicData uri="http://schemas.openxmlformats.org/presentationml/2006/ole">
            <p:oleObj spid="_x0000_s1028" name="数式" r:id="rId5" imgW="126720" imgH="203040" progId="Equation.3">
              <p:embed/>
            </p:oleObj>
          </a:graphicData>
        </a:graphic>
      </p:graphicFrame>
      <p:graphicFrame>
        <p:nvGraphicFramePr>
          <p:cNvPr id="1029" name="Object 5"/>
          <p:cNvGraphicFramePr>
            <a:graphicFrameLocks noChangeAspect="1"/>
          </p:cNvGraphicFramePr>
          <p:nvPr/>
        </p:nvGraphicFramePr>
        <p:xfrm>
          <a:off x="3089275" y="4743450"/>
          <a:ext cx="2733675" cy="533400"/>
        </p:xfrm>
        <a:graphic>
          <a:graphicData uri="http://schemas.openxmlformats.org/presentationml/2006/ole">
            <p:oleObj spid="_x0000_s1029" name="数式" r:id="rId6" imgW="1562040" imgH="304560" progId="Equation.3">
              <p:embed/>
            </p:oleObj>
          </a:graphicData>
        </a:graphic>
      </p:graphicFrame>
      <p:sp>
        <p:nvSpPr>
          <p:cNvPr id="21" name="TextShape 4"/>
          <p:cNvSpPr/>
          <p:nvPr/>
        </p:nvSpPr>
        <p:spPr>
          <a:xfrm>
            <a:off x="287784" y="5292005"/>
            <a:ext cx="9360000" cy="43204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defRPr sz="1800"/>
            </a:pPr>
            <a:r>
              <a:rPr lang="ja-JP" altLang="en-US" sz="2000" dirty="0" smtClean="0">
                <a:latin typeface="HGPｺﾞｼｯｸM" pitchFamily="50" charset="-128"/>
                <a:ea typeface="HGPｺﾞｼｯｸM" pitchFamily="50" charset="-128"/>
                <a:cs typeface="VL Pゴシック" pitchFamily="2"/>
              </a:rPr>
              <a:t>　　　　　　　　　　　　繰り込み不可能でよけら</a:t>
            </a:r>
            <a:r>
              <a:rPr lang="ja-JP" altLang="en-US" sz="2000" dirty="0" err="1" smtClean="0">
                <a:latin typeface="HGPｺﾞｼｯｸM" pitchFamily="50" charset="-128"/>
                <a:ea typeface="HGPｺﾞｼｯｸM" pitchFamily="50" charset="-128"/>
                <a:cs typeface="VL Pゴシック" pitchFamily="2"/>
              </a:rPr>
              <a:t>ば</a:t>
            </a:r>
            <a:r>
              <a:rPr lang="ja-JP" altLang="en-US" sz="2000" dirty="0" smtClean="0">
                <a:latin typeface="HGPｺﾞｼｯｸM" pitchFamily="50" charset="-128"/>
                <a:ea typeface="HGPｺﾞｼｯｸM" pitchFamily="50" charset="-128"/>
                <a:cs typeface="VL Pゴシック" pitchFamily="2"/>
              </a:rPr>
              <a:t>新しい粒子を導入することなく</a:t>
            </a:r>
            <a:endParaRPr lang="en-US" sz="1800" b="0" i="0" u="none" strike="noStrike" kern="1200" spc="0" dirty="0">
              <a:ln>
                <a:noFill/>
              </a:ln>
              <a:latin typeface="VL Pゴシック" pitchFamily="18"/>
              <a:ea typeface="VL Pゴシック" pitchFamily="2"/>
              <a:cs typeface="VL Pゴシック" pitchFamily="2"/>
            </a:endParaRPr>
          </a:p>
        </p:txBody>
      </p:sp>
      <p:pic>
        <p:nvPicPr>
          <p:cNvPr id="1031" name="Picture 7"/>
          <p:cNvPicPr>
            <a:picLocks noChangeAspect="1" noChangeArrowheads="1"/>
          </p:cNvPicPr>
          <p:nvPr/>
        </p:nvPicPr>
        <p:blipFill>
          <a:blip r:embed="rId7" cstate="print"/>
          <a:srcRect/>
          <a:stretch>
            <a:fillRect/>
          </a:stretch>
        </p:blipFill>
        <p:spPr bwMode="auto">
          <a:xfrm>
            <a:off x="3344883" y="5796000"/>
            <a:ext cx="2118347" cy="720000"/>
          </a:xfrm>
          <a:prstGeom prst="rect">
            <a:avLst/>
          </a:prstGeom>
          <a:noFill/>
          <a:ln w="9525">
            <a:noFill/>
            <a:miter lim="800000"/>
            <a:headEnd/>
            <a:tailEnd/>
          </a:ln>
        </p:spPr>
      </p:pic>
      <p:sp>
        <p:nvSpPr>
          <p:cNvPr id="19" name="TextShape 4"/>
          <p:cNvSpPr/>
          <p:nvPr/>
        </p:nvSpPr>
        <p:spPr>
          <a:xfrm>
            <a:off x="359792" y="6660157"/>
            <a:ext cx="9360000" cy="43204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defRPr sz="1800"/>
            </a:pPr>
            <a:r>
              <a:rPr lang="ja-JP" altLang="en-US" sz="2000" dirty="0" smtClean="0">
                <a:latin typeface="HGPｺﾞｼｯｸM" pitchFamily="50" charset="-128"/>
                <a:ea typeface="HGPｺﾞｼｯｸM" pitchFamily="50" charset="-128"/>
                <a:cs typeface="VL Pゴシック" pitchFamily="2"/>
              </a:rPr>
              <a:t>ただし、　　は何か新しい物理が存在するスケールを示唆するので</a:t>
            </a:r>
            <a:endParaRPr lang="en-US" altLang="ja-JP" sz="2000" dirty="0" smtClean="0">
              <a:latin typeface="HGPｺﾞｼｯｸM" pitchFamily="50" charset="-128"/>
              <a:ea typeface="HGPｺﾞｼｯｸM" pitchFamily="50" charset="-128"/>
              <a:cs typeface="VL Pゴシック" pitchFamily="2"/>
            </a:endParaRPr>
          </a:p>
          <a:p>
            <a:pPr marL="0" marR="0" lvl="0" indent="0" rtl="0" hangingPunct="0">
              <a:lnSpc>
                <a:spcPct val="100000"/>
              </a:lnSpc>
              <a:spcBef>
                <a:spcPts val="0"/>
              </a:spcBef>
              <a:spcAft>
                <a:spcPts val="0"/>
              </a:spcAft>
              <a:buNone/>
              <a:tabLst/>
              <a:defRPr sz="1800"/>
            </a:pPr>
            <a:r>
              <a:rPr lang="ja-JP" altLang="en-US" sz="2000" dirty="0" smtClean="0">
                <a:latin typeface="HGPｺﾞｼｯｸM" pitchFamily="50" charset="-128"/>
                <a:ea typeface="HGPｺﾞｼｯｸM" pitchFamily="50" charset="-128"/>
                <a:cs typeface="VL Pゴシック" pitchFamily="2"/>
              </a:rPr>
              <a:t>結局それを説明する必要がある</a:t>
            </a:r>
            <a:endParaRPr lang="en-US" sz="1800" b="0" i="0" u="none" strike="noStrike" kern="1200" spc="0" dirty="0">
              <a:ln>
                <a:noFill/>
              </a:ln>
              <a:latin typeface="VL Pゴシック" pitchFamily="18"/>
              <a:ea typeface="VL Pゴシック" pitchFamily="2"/>
              <a:cs typeface="VL Pゴシック" pitchFamily="2"/>
            </a:endParaRPr>
          </a:p>
        </p:txBody>
      </p:sp>
      <p:pic>
        <p:nvPicPr>
          <p:cNvPr id="1032" name="Picture 8"/>
          <p:cNvPicPr>
            <a:picLocks noChangeAspect="1" noChangeArrowheads="1"/>
          </p:cNvPicPr>
          <p:nvPr/>
        </p:nvPicPr>
        <p:blipFill>
          <a:blip r:embed="rId8" cstate="print"/>
          <a:srcRect/>
          <a:stretch>
            <a:fillRect/>
          </a:stretch>
        </p:blipFill>
        <p:spPr bwMode="auto">
          <a:xfrm>
            <a:off x="1223890" y="6660159"/>
            <a:ext cx="304610" cy="35928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Shape 4"/>
          <p:cNvSpPr/>
          <p:nvPr/>
        </p:nvSpPr>
        <p:spPr>
          <a:xfrm>
            <a:off x="359792" y="2699717"/>
            <a:ext cx="9360000" cy="64807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defRPr sz="1800"/>
            </a:pPr>
            <a:r>
              <a:rPr lang="ja-JP" altLang="en-US" sz="2000" dirty="0" smtClean="0">
                <a:latin typeface="HGPｺﾞｼｯｸM" pitchFamily="50" charset="-128"/>
                <a:ea typeface="HGPｺﾞｼｯｸM" pitchFamily="50" charset="-128"/>
                <a:cs typeface="VL Pゴシック" pitchFamily="2"/>
              </a:rPr>
              <a:t>という質量項が存在することになる。この行列の固有値が中性粒子の質量となるが、</a:t>
            </a:r>
            <a:endParaRPr lang="en-US" altLang="ja-JP" sz="2000" dirty="0" smtClean="0">
              <a:latin typeface="HGPｺﾞｼｯｸM" pitchFamily="50" charset="-128"/>
              <a:ea typeface="HGPｺﾞｼｯｸM" pitchFamily="50" charset="-128"/>
              <a:cs typeface="VL Pゴシック" pitchFamily="2"/>
            </a:endParaRPr>
          </a:p>
          <a:p>
            <a:pPr marL="0" marR="0" lvl="0" indent="0" rtl="0" hangingPunct="0">
              <a:lnSpc>
                <a:spcPct val="100000"/>
              </a:lnSpc>
              <a:spcBef>
                <a:spcPts val="0"/>
              </a:spcBef>
              <a:spcAft>
                <a:spcPts val="0"/>
              </a:spcAft>
              <a:buNone/>
              <a:tabLst/>
              <a:defRPr sz="1800"/>
            </a:pPr>
            <a:r>
              <a:rPr lang="ja-JP" altLang="en-US" sz="2000" dirty="0" smtClean="0">
                <a:latin typeface="HGPｺﾞｼｯｸM" pitchFamily="50" charset="-128"/>
                <a:ea typeface="HGPｺﾞｼｯｸM" pitchFamily="50" charset="-128"/>
                <a:cs typeface="VL Pゴシック" pitchFamily="2"/>
              </a:rPr>
              <a:t>特に　　　　　　　とすれば、</a:t>
            </a:r>
            <a:endParaRPr lang="en-US" altLang="ja-JP" sz="2000" dirty="0" smtClean="0">
              <a:latin typeface="HGPｺﾞｼｯｸM" pitchFamily="50" charset="-128"/>
              <a:ea typeface="HGPｺﾞｼｯｸM" pitchFamily="50" charset="-128"/>
              <a:cs typeface="VL Pゴシック" pitchFamily="2"/>
            </a:endParaRPr>
          </a:p>
          <a:p>
            <a:pPr marL="0" marR="0" lvl="0" indent="0" rtl="0" hangingPunct="0">
              <a:lnSpc>
                <a:spcPct val="100000"/>
              </a:lnSpc>
              <a:spcBef>
                <a:spcPts val="0"/>
              </a:spcBef>
              <a:spcAft>
                <a:spcPts val="0"/>
              </a:spcAft>
              <a:buNone/>
              <a:tabLst/>
              <a:defRPr sz="1800"/>
            </a:pPr>
            <a:r>
              <a:rPr lang="ja-JP" altLang="en-US" sz="2000" dirty="0" smtClean="0">
                <a:latin typeface="HGPｺﾞｼｯｸM" pitchFamily="50" charset="-128"/>
                <a:ea typeface="HGPｺﾞｼｯｸM" pitchFamily="50" charset="-128"/>
                <a:cs typeface="VL Pゴシック" pitchFamily="2"/>
              </a:rPr>
              <a:t>その固有値は、</a:t>
            </a:r>
            <a:endParaRPr lang="en-US" altLang="ja-JP" sz="2000" dirty="0" smtClean="0">
              <a:latin typeface="HGPｺﾞｼｯｸM" pitchFamily="50" charset="-128"/>
              <a:ea typeface="HGPｺﾞｼｯｸM" pitchFamily="50" charset="-128"/>
              <a:cs typeface="VL Pゴシック" pitchFamily="2"/>
            </a:endParaRPr>
          </a:p>
          <a:p>
            <a:pPr marL="0" marR="0" lvl="0" indent="0" rtl="0" hangingPunct="0">
              <a:lnSpc>
                <a:spcPct val="100000"/>
              </a:lnSpc>
              <a:spcBef>
                <a:spcPts val="0"/>
              </a:spcBef>
              <a:spcAft>
                <a:spcPts val="0"/>
              </a:spcAft>
              <a:buNone/>
              <a:tabLst/>
              <a:defRPr sz="1800"/>
            </a:pPr>
            <a:r>
              <a:rPr lang="ja-JP" altLang="en-US" sz="2000" dirty="0" smtClean="0">
                <a:latin typeface="HGPｺﾞｼｯｸM" pitchFamily="50" charset="-128"/>
                <a:ea typeface="HGPｺﾞｼｯｸM" pitchFamily="50" charset="-128"/>
                <a:cs typeface="VL Pゴシック" pitchFamily="2"/>
              </a:rPr>
              <a:t>であり、固有状態はほぼ</a:t>
            </a:r>
            <a:endParaRPr lang="en-US" sz="1800" b="0" i="0" u="none" strike="noStrike" kern="1200" spc="0" dirty="0">
              <a:ln>
                <a:noFill/>
              </a:ln>
              <a:latin typeface="VL Pゴシック" pitchFamily="18"/>
              <a:ea typeface="VL Pゴシック" pitchFamily="2"/>
              <a:cs typeface="VL Pゴシック" pitchFamily="2"/>
            </a:endParaRPr>
          </a:p>
        </p:txBody>
      </p:sp>
      <p:sp>
        <p:nvSpPr>
          <p:cNvPr id="8" name="TextShape 4"/>
          <p:cNvSpPr/>
          <p:nvPr/>
        </p:nvSpPr>
        <p:spPr>
          <a:xfrm>
            <a:off x="503808" y="1331565"/>
            <a:ext cx="9360000" cy="43204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defRPr sz="1800"/>
            </a:pPr>
            <a:r>
              <a:rPr lang="ja-JP" altLang="en-US" sz="2000" dirty="0" smtClean="0">
                <a:latin typeface="HGPｺﾞｼｯｸM" pitchFamily="50" charset="-128"/>
                <a:ea typeface="HGPｺﾞｼｯｸM" pitchFamily="50" charset="-128"/>
                <a:cs typeface="VL Pゴシック" pitchFamily="2"/>
              </a:rPr>
              <a:t>これを、　　　　　と組み合わせると、ラグランジアンには</a:t>
            </a:r>
            <a:endParaRPr lang="en-US" sz="1800" b="0" i="0" u="none" strike="noStrike" kern="1200" spc="0" dirty="0">
              <a:ln>
                <a:noFill/>
              </a:ln>
              <a:latin typeface="VL Pゴシック" pitchFamily="18"/>
              <a:ea typeface="VL Pゴシック" pitchFamily="2"/>
              <a:cs typeface="VL Pゴシック" pitchFamily="2"/>
            </a:endParaRPr>
          </a:p>
        </p:txBody>
      </p:sp>
      <p:graphicFrame>
        <p:nvGraphicFramePr>
          <p:cNvPr id="9218" name="Object 2"/>
          <p:cNvGraphicFramePr>
            <a:graphicFrameLocks noChangeAspect="1"/>
          </p:cNvGraphicFramePr>
          <p:nvPr/>
        </p:nvGraphicFramePr>
        <p:xfrm>
          <a:off x="1079500" y="3059113"/>
          <a:ext cx="787400" cy="360362"/>
        </p:xfrm>
        <a:graphic>
          <a:graphicData uri="http://schemas.openxmlformats.org/presentationml/2006/ole">
            <p:oleObj spid="_x0000_s9218" name="数式" r:id="rId3" imgW="545760" imgH="177480" progId="Equation.3">
              <p:embed/>
            </p:oleObj>
          </a:graphicData>
        </a:graphic>
      </p:graphicFrame>
      <p:sp>
        <p:nvSpPr>
          <p:cNvPr id="3" name="TextShape 4"/>
          <p:cNvSpPr/>
          <p:nvPr/>
        </p:nvSpPr>
        <p:spPr>
          <a:xfrm>
            <a:off x="431800" y="323453"/>
            <a:ext cx="9360000" cy="43204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defRPr sz="1800"/>
            </a:pPr>
            <a:r>
              <a:rPr lang="ja-JP" altLang="en-US" sz="2000" dirty="0" smtClean="0">
                <a:latin typeface="HGPｺﾞｼｯｸM" pitchFamily="50" charset="-128"/>
                <a:ea typeface="HGPｺﾞｼｯｸM" pitchFamily="50" charset="-128"/>
                <a:cs typeface="VL Pゴシック" pitchFamily="2"/>
              </a:rPr>
              <a:t>例えば、　　　が存在すれば、これの</a:t>
            </a:r>
            <a:r>
              <a:rPr lang="en-US" altLang="ja-JP" sz="2000" dirty="0" err="1" smtClean="0">
                <a:latin typeface="HGPｺﾞｼｯｸM" pitchFamily="50" charset="-128"/>
                <a:ea typeface="HGPｺﾞｼｯｸM" pitchFamily="50" charset="-128"/>
                <a:cs typeface="VL Pゴシック" pitchFamily="2"/>
              </a:rPr>
              <a:t>Majorana</a:t>
            </a:r>
            <a:r>
              <a:rPr lang="ja-JP" altLang="en-US" sz="2000" dirty="0" smtClean="0">
                <a:latin typeface="HGPｺﾞｼｯｸM" pitchFamily="50" charset="-128"/>
                <a:ea typeface="HGPｺﾞｼｯｸM" pitchFamily="50" charset="-128"/>
                <a:cs typeface="VL Pゴシック" pitchFamily="2"/>
              </a:rPr>
              <a:t>質量項が存在しうる。</a:t>
            </a:r>
            <a:endParaRPr lang="en-US" sz="1800" b="0" i="0" u="none" strike="noStrike" kern="1200" spc="0" dirty="0">
              <a:ln>
                <a:noFill/>
              </a:ln>
              <a:latin typeface="VL Pゴシック" pitchFamily="18"/>
              <a:ea typeface="VL Pゴシック" pitchFamily="2"/>
              <a:cs typeface="VL Pゴシック" pitchFamily="2"/>
            </a:endParaRPr>
          </a:p>
        </p:txBody>
      </p:sp>
      <p:graphicFrame>
        <p:nvGraphicFramePr>
          <p:cNvPr id="9219" name="Object 3"/>
          <p:cNvGraphicFramePr>
            <a:graphicFrameLocks noChangeAspect="1"/>
          </p:cNvGraphicFramePr>
          <p:nvPr/>
        </p:nvGraphicFramePr>
        <p:xfrm>
          <a:off x="1439912" y="323453"/>
          <a:ext cx="400050" cy="444500"/>
        </p:xfrm>
        <a:graphic>
          <a:graphicData uri="http://schemas.openxmlformats.org/presentationml/2006/ole">
            <p:oleObj spid="_x0000_s9219" name="数式" r:id="rId4" imgW="228600" imgH="253800" progId="Equation.3">
              <p:embed/>
            </p:oleObj>
          </a:graphicData>
        </a:graphic>
      </p:graphicFrame>
      <p:graphicFrame>
        <p:nvGraphicFramePr>
          <p:cNvPr id="9220" name="Object 4"/>
          <p:cNvGraphicFramePr>
            <a:graphicFrameLocks noChangeAspect="1"/>
          </p:cNvGraphicFramePr>
          <p:nvPr/>
        </p:nvGraphicFramePr>
        <p:xfrm>
          <a:off x="3600152" y="827509"/>
          <a:ext cx="1266825" cy="488950"/>
        </p:xfrm>
        <a:graphic>
          <a:graphicData uri="http://schemas.openxmlformats.org/presentationml/2006/ole">
            <p:oleObj spid="_x0000_s9220" name="数式" r:id="rId5" imgW="723600" imgH="279360" progId="Equation.3">
              <p:embed/>
            </p:oleObj>
          </a:graphicData>
        </a:graphic>
      </p:graphicFrame>
      <p:graphicFrame>
        <p:nvGraphicFramePr>
          <p:cNvPr id="9221" name="Object 5"/>
          <p:cNvGraphicFramePr>
            <a:graphicFrameLocks noChangeAspect="1"/>
          </p:cNvGraphicFramePr>
          <p:nvPr/>
        </p:nvGraphicFramePr>
        <p:xfrm>
          <a:off x="2664048" y="1763613"/>
          <a:ext cx="2911475" cy="889000"/>
        </p:xfrm>
        <a:graphic>
          <a:graphicData uri="http://schemas.openxmlformats.org/presentationml/2006/ole">
            <p:oleObj spid="_x0000_s9221" name="数式" r:id="rId6" imgW="1663560" imgH="507960" progId="Equation.3">
              <p:embed/>
            </p:oleObj>
          </a:graphicData>
        </a:graphic>
      </p:graphicFrame>
      <p:graphicFrame>
        <p:nvGraphicFramePr>
          <p:cNvPr id="9222" name="Object 6"/>
          <p:cNvGraphicFramePr>
            <a:graphicFrameLocks noChangeAspect="1"/>
          </p:cNvGraphicFramePr>
          <p:nvPr/>
        </p:nvGraphicFramePr>
        <p:xfrm>
          <a:off x="1368425" y="1331913"/>
          <a:ext cx="874713" cy="388937"/>
        </p:xfrm>
        <a:graphic>
          <a:graphicData uri="http://schemas.openxmlformats.org/presentationml/2006/ole">
            <p:oleObj spid="_x0000_s9222" name="数式" r:id="rId7" imgW="571320" imgH="253800" progId="Equation.3">
              <p:embed/>
            </p:oleObj>
          </a:graphicData>
        </a:graphic>
      </p:graphicFrame>
      <p:graphicFrame>
        <p:nvGraphicFramePr>
          <p:cNvPr id="9223" name="Object 7"/>
          <p:cNvGraphicFramePr>
            <a:graphicFrameLocks noChangeAspect="1"/>
          </p:cNvGraphicFramePr>
          <p:nvPr/>
        </p:nvGraphicFramePr>
        <p:xfrm>
          <a:off x="3311525" y="2843213"/>
          <a:ext cx="931863" cy="890587"/>
        </p:xfrm>
        <a:graphic>
          <a:graphicData uri="http://schemas.openxmlformats.org/presentationml/2006/ole">
            <p:oleObj spid="_x0000_s9223" name="数式" r:id="rId8" imgW="711000" imgH="482400" progId="Equation.3">
              <p:embed/>
            </p:oleObj>
          </a:graphicData>
        </a:graphic>
      </p:graphicFrame>
      <p:graphicFrame>
        <p:nvGraphicFramePr>
          <p:cNvPr id="9224" name="Object 8"/>
          <p:cNvGraphicFramePr>
            <a:graphicFrameLocks noChangeAspect="1"/>
          </p:cNvGraphicFramePr>
          <p:nvPr/>
        </p:nvGraphicFramePr>
        <p:xfrm>
          <a:off x="3528144" y="3635821"/>
          <a:ext cx="400050" cy="444500"/>
        </p:xfrm>
        <a:graphic>
          <a:graphicData uri="http://schemas.openxmlformats.org/presentationml/2006/ole">
            <p:oleObj spid="_x0000_s9224" name="数式" r:id="rId9" imgW="228600" imgH="253800" progId="Equation.3">
              <p:embed/>
            </p:oleObj>
          </a:graphicData>
        </a:graphic>
      </p:graphicFrame>
      <p:graphicFrame>
        <p:nvGraphicFramePr>
          <p:cNvPr id="9225" name="Object 9"/>
          <p:cNvGraphicFramePr>
            <a:graphicFrameLocks noChangeAspect="1"/>
          </p:cNvGraphicFramePr>
          <p:nvPr/>
        </p:nvGraphicFramePr>
        <p:xfrm>
          <a:off x="3035300" y="3635375"/>
          <a:ext cx="377825" cy="444500"/>
        </p:xfrm>
        <a:graphic>
          <a:graphicData uri="http://schemas.openxmlformats.org/presentationml/2006/ole">
            <p:oleObj spid="_x0000_s9225" name="数式" r:id="rId10" imgW="215640" imgH="253800" progId="Equation.3">
              <p:embed/>
            </p:oleObj>
          </a:graphicData>
        </a:graphic>
      </p:graphicFrame>
      <p:sp>
        <p:nvSpPr>
          <p:cNvPr id="13" name="テキスト ボックス 12"/>
          <p:cNvSpPr txBox="1"/>
          <p:nvPr/>
        </p:nvSpPr>
        <p:spPr>
          <a:xfrm>
            <a:off x="5184328" y="3275781"/>
            <a:ext cx="3096344" cy="523220"/>
          </a:xfrm>
          <a:prstGeom prst="rect">
            <a:avLst/>
          </a:prstGeom>
          <a:noFill/>
        </p:spPr>
        <p:txBody>
          <a:bodyPr wrap="square" rtlCol="0">
            <a:spAutoFit/>
          </a:bodyPr>
          <a:lstStyle/>
          <a:p>
            <a:r>
              <a:rPr kumimoji="1" lang="en-US" altLang="ja-JP" sz="2800" dirty="0" smtClean="0">
                <a:solidFill>
                  <a:srgbClr val="FF0000"/>
                </a:solidFill>
              </a:rPr>
              <a:t>Seesaw</a:t>
            </a:r>
            <a:r>
              <a:rPr kumimoji="1" lang="ja-JP" altLang="en-US" sz="2800" dirty="0" smtClean="0">
                <a:solidFill>
                  <a:srgbClr val="FF0000"/>
                </a:solidFill>
              </a:rPr>
              <a:t>機構</a:t>
            </a:r>
            <a:endParaRPr kumimoji="1" lang="ja-JP" altLang="en-US" sz="2800" dirty="0">
              <a:solidFill>
                <a:srgbClr val="FF0000"/>
              </a:solidFill>
            </a:endParaRPr>
          </a:p>
        </p:txBody>
      </p:sp>
      <p:sp>
        <p:nvSpPr>
          <p:cNvPr id="14" name="テキスト ボックス 13"/>
          <p:cNvSpPr txBox="1"/>
          <p:nvPr/>
        </p:nvSpPr>
        <p:spPr>
          <a:xfrm>
            <a:off x="6408464" y="3707829"/>
            <a:ext cx="3312368" cy="338554"/>
          </a:xfrm>
          <a:prstGeom prst="rect">
            <a:avLst/>
          </a:prstGeom>
          <a:noFill/>
        </p:spPr>
        <p:txBody>
          <a:bodyPr wrap="square" rtlCol="0">
            <a:spAutoFit/>
          </a:bodyPr>
          <a:lstStyle/>
          <a:p>
            <a:r>
              <a:rPr kumimoji="1" lang="en-US" altLang="ja-JP" sz="1600" dirty="0" err="1" smtClean="0"/>
              <a:t>Gell-mann</a:t>
            </a:r>
            <a:r>
              <a:rPr kumimoji="1" lang="ja-JP" altLang="en-US" sz="1600" dirty="0" smtClean="0"/>
              <a:t>　</a:t>
            </a:r>
            <a:r>
              <a:rPr kumimoji="1" lang="en-US" altLang="ja-JP" sz="1600" i="1" dirty="0" smtClean="0"/>
              <a:t>et al,  </a:t>
            </a:r>
            <a:r>
              <a:rPr kumimoji="1" lang="en-US" altLang="ja-JP" sz="1600" i="1" dirty="0" err="1" smtClean="0"/>
              <a:t>Yanagida</a:t>
            </a:r>
            <a:endParaRPr kumimoji="1" lang="ja-JP" altLang="en-US" sz="1600" i="1" dirty="0"/>
          </a:p>
        </p:txBody>
      </p:sp>
      <p:pic>
        <p:nvPicPr>
          <p:cNvPr id="15" name="Picture 8"/>
          <p:cNvPicPr>
            <a:picLocks noChangeAspect="1" noChangeArrowheads="1"/>
          </p:cNvPicPr>
          <p:nvPr/>
        </p:nvPicPr>
        <p:blipFill>
          <a:blip r:embed="rId11" cstate="print"/>
          <a:srcRect/>
          <a:stretch>
            <a:fillRect/>
          </a:stretch>
        </p:blipFill>
        <p:spPr bwMode="auto">
          <a:xfrm>
            <a:off x="1727944" y="4211885"/>
            <a:ext cx="293465" cy="346139"/>
          </a:xfrm>
          <a:prstGeom prst="rect">
            <a:avLst/>
          </a:prstGeom>
          <a:noFill/>
          <a:ln w="9525">
            <a:noFill/>
            <a:miter lim="800000"/>
            <a:headEnd/>
            <a:tailEnd/>
          </a:ln>
        </p:spPr>
      </p:pic>
      <p:sp>
        <p:nvSpPr>
          <p:cNvPr id="16" name="TextShape 4"/>
          <p:cNvSpPr/>
          <p:nvPr/>
        </p:nvSpPr>
        <p:spPr>
          <a:xfrm>
            <a:off x="2015976" y="4139877"/>
            <a:ext cx="9360000" cy="43204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defRPr sz="1800"/>
            </a:pPr>
            <a:r>
              <a:rPr lang="ja-JP" altLang="en-US" sz="2000" dirty="0" smtClean="0">
                <a:latin typeface="HGPｺﾞｼｯｸM" pitchFamily="50" charset="-128"/>
                <a:ea typeface="HGPｺﾞｼｯｸM" pitchFamily="50" charset="-128"/>
                <a:cs typeface="VL Pゴシック" pitchFamily="2"/>
              </a:rPr>
              <a:t>は、</a:t>
            </a:r>
            <a:r>
              <a:rPr lang="en-US" altLang="ja-JP" sz="2000" dirty="0" smtClean="0">
                <a:latin typeface="HGPｺﾞｼｯｸM" pitchFamily="50" charset="-128"/>
                <a:ea typeface="HGPｺﾞｼｯｸM" pitchFamily="50" charset="-128"/>
                <a:cs typeface="VL Pゴシック" pitchFamily="2"/>
              </a:rPr>
              <a:t>RH</a:t>
            </a:r>
            <a:r>
              <a:rPr lang="ja-JP" altLang="en-US" sz="2000" dirty="0" smtClean="0">
                <a:latin typeface="HGPｺﾞｼｯｸM" pitchFamily="50" charset="-128"/>
                <a:ea typeface="HGPｺﾞｼｯｸM" pitchFamily="50" charset="-128"/>
                <a:cs typeface="VL Pゴシック" pitchFamily="2"/>
              </a:rPr>
              <a:t>ニュートリノの</a:t>
            </a:r>
            <a:r>
              <a:rPr lang="en-US" altLang="ja-JP" sz="2000" dirty="0" err="1" smtClean="0">
                <a:latin typeface="HGPｺﾞｼｯｸM" pitchFamily="50" charset="-128"/>
                <a:ea typeface="HGPｺﾞｼｯｸM" pitchFamily="50" charset="-128"/>
                <a:cs typeface="VL Pゴシック" pitchFamily="2"/>
              </a:rPr>
              <a:t>Majorana</a:t>
            </a:r>
            <a:r>
              <a:rPr lang="ja-JP" altLang="en-US" sz="2000" dirty="0" smtClean="0">
                <a:latin typeface="HGPｺﾞｼｯｸM" pitchFamily="50" charset="-128"/>
                <a:ea typeface="HGPｺﾞｼｯｸM" pitchFamily="50" charset="-128"/>
                <a:cs typeface="VL Pゴシック" pitchFamily="2"/>
              </a:rPr>
              <a:t>質量として与えられる。絵的には</a:t>
            </a:r>
            <a:endParaRPr lang="en-US" sz="1800" b="0" i="0" u="none" strike="noStrike" kern="1200" spc="0" dirty="0">
              <a:ln>
                <a:noFill/>
              </a:ln>
              <a:latin typeface="VL Pゴシック" pitchFamily="18"/>
              <a:ea typeface="VL Pゴシック" pitchFamily="2"/>
              <a:cs typeface="VL Pゴシック" pitchFamily="2"/>
            </a:endParaRPr>
          </a:p>
        </p:txBody>
      </p:sp>
      <p:sp>
        <p:nvSpPr>
          <p:cNvPr id="17" name="Line 14"/>
          <p:cNvSpPr>
            <a:spLocks noChangeShapeType="1"/>
          </p:cNvSpPr>
          <p:nvPr/>
        </p:nvSpPr>
        <p:spPr bwMode="auto">
          <a:xfrm>
            <a:off x="935856" y="6035675"/>
            <a:ext cx="2514600" cy="0"/>
          </a:xfrm>
          <a:prstGeom prst="line">
            <a:avLst/>
          </a:prstGeom>
          <a:noFill/>
          <a:ln w="25400">
            <a:solidFill>
              <a:schemeClr val="tx1"/>
            </a:solidFill>
            <a:round/>
            <a:headEnd/>
            <a:tailEnd/>
          </a:ln>
          <a:effectLst/>
        </p:spPr>
        <p:txBody>
          <a:bodyPr wrap="none" anchor="ctr"/>
          <a:lstStyle/>
          <a:p>
            <a:endParaRPr lang="ja-JP" altLang="en-US"/>
          </a:p>
        </p:txBody>
      </p:sp>
      <p:sp>
        <p:nvSpPr>
          <p:cNvPr id="18" name="Line 15"/>
          <p:cNvSpPr>
            <a:spLocks noChangeShapeType="1"/>
          </p:cNvSpPr>
          <p:nvPr/>
        </p:nvSpPr>
        <p:spPr bwMode="auto">
          <a:xfrm>
            <a:off x="3374256" y="5959475"/>
            <a:ext cx="152400" cy="152400"/>
          </a:xfrm>
          <a:prstGeom prst="line">
            <a:avLst/>
          </a:prstGeom>
          <a:noFill/>
          <a:ln w="25400">
            <a:solidFill>
              <a:schemeClr val="tx1"/>
            </a:solidFill>
            <a:round/>
            <a:headEnd/>
            <a:tailEnd/>
          </a:ln>
          <a:effectLst/>
        </p:spPr>
        <p:txBody>
          <a:bodyPr wrap="none" anchor="ctr"/>
          <a:lstStyle/>
          <a:p>
            <a:endParaRPr lang="ja-JP" altLang="en-US"/>
          </a:p>
        </p:txBody>
      </p:sp>
      <p:sp>
        <p:nvSpPr>
          <p:cNvPr id="19" name="Line 16"/>
          <p:cNvSpPr>
            <a:spLocks noChangeShapeType="1"/>
          </p:cNvSpPr>
          <p:nvPr/>
        </p:nvSpPr>
        <p:spPr bwMode="auto">
          <a:xfrm flipH="1">
            <a:off x="3374256" y="5959475"/>
            <a:ext cx="152400" cy="152400"/>
          </a:xfrm>
          <a:prstGeom prst="line">
            <a:avLst/>
          </a:prstGeom>
          <a:noFill/>
          <a:ln w="25400">
            <a:solidFill>
              <a:schemeClr val="tx1"/>
            </a:solidFill>
            <a:round/>
            <a:headEnd/>
            <a:tailEnd/>
          </a:ln>
          <a:effectLst/>
        </p:spPr>
        <p:txBody>
          <a:bodyPr wrap="none" anchor="ctr"/>
          <a:lstStyle/>
          <a:p>
            <a:endParaRPr lang="ja-JP" altLang="en-US"/>
          </a:p>
        </p:txBody>
      </p:sp>
      <p:sp>
        <p:nvSpPr>
          <p:cNvPr id="20" name="Line 17"/>
          <p:cNvSpPr>
            <a:spLocks noChangeShapeType="1"/>
          </p:cNvSpPr>
          <p:nvPr/>
        </p:nvSpPr>
        <p:spPr bwMode="auto">
          <a:xfrm>
            <a:off x="3450456" y="6035675"/>
            <a:ext cx="2514600" cy="0"/>
          </a:xfrm>
          <a:prstGeom prst="line">
            <a:avLst/>
          </a:prstGeom>
          <a:noFill/>
          <a:ln w="25400">
            <a:solidFill>
              <a:schemeClr val="tx1"/>
            </a:solidFill>
            <a:round/>
            <a:headEnd/>
            <a:tailEnd/>
          </a:ln>
          <a:effectLst/>
        </p:spPr>
        <p:txBody>
          <a:bodyPr wrap="none" anchor="ctr"/>
          <a:lstStyle/>
          <a:p>
            <a:endParaRPr lang="ja-JP" altLang="en-US"/>
          </a:p>
        </p:txBody>
      </p:sp>
      <p:sp>
        <p:nvSpPr>
          <p:cNvPr id="21" name="Line 18"/>
          <p:cNvSpPr>
            <a:spLocks noChangeShapeType="1"/>
          </p:cNvSpPr>
          <p:nvPr/>
        </p:nvSpPr>
        <p:spPr bwMode="auto">
          <a:xfrm>
            <a:off x="1926456" y="5654675"/>
            <a:ext cx="0" cy="381000"/>
          </a:xfrm>
          <a:prstGeom prst="line">
            <a:avLst/>
          </a:prstGeom>
          <a:noFill/>
          <a:ln w="25400">
            <a:solidFill>
              <a:schemeClr val="tx1"/>
            </a:solidFill>
            <a:prstDash val="sysDot"/>
            <a:round/>
            <a:headEnd/>
            <a:tailEnd/>
          </a:ln>
          <a:effectLst/>
        </p:spPr>
        <p:txBody>
          <a:bodyPr wrap="none" anchor="ctr"/>
          <a:lstStyle/>
          <a:p>
            <a:endParaRPr lang="ja-JP" altLang="en-US"/>
          </a:p>
        </p:txBody>
      </p:sp>
      <p:sp>
        <p:nvSpPr>
          <p:cNvPr id="22" name="Line 19"/>
          <p:cNvSpPr>
            <a:spLocks noChangeShapeType="1"/>
          </p:cNvSpPr>
          <p:nvPr/>
        </p:nvSpPr>
        <p:spPr bwMode="auto">
          <a:xfrm>
            <a:off x="4974456" y="5654675"/>
            <a:ext cx="0" cy="381000"/>
          </a:xfrm>
          <a:prstGeom prst="line">
            <a:avLst/>
          </a:prstGeom>
          <a:noFill/>
          <a:ln w="25400">
            <a:solidFill>
              <a:schemeClr val="tx1"/>
            </a:solidFill>
            <a:prstDash val="sysDot"/>
            <a:round/>
            <a:headEnd/>
            <a:tailEnd/>
          </a:ln>
          <a:effectLst/>
        </p:spPr>
        <p:txBody>
          <a:bodyPr wrap="none" anchor="ctr"/>
          <a:lstStyle/>
          <a:p>
            <a:endParaRPr lang="ja-JP" altLang="en-US"/>
          </a:p>
        </p:txBody>
      </p:sp>
      <p:graphicFrame>
        <p:nvGraphicFramePr>
          <p:cNvPr id="23" name="Object 0"/>
          <p:cNvGraphicFramePr>
            <a:graphicFrameLocks noChangeAspect="1"/>
          </p:cNvGraphicFramePr>
          <p:nvPr/>
        </p:nvGraphicFramePr>
        <p:xfrm>
          <a:off x="783456" y="6035675"/>
          <a:ext cx="584200" cy="431800"/>
        </p:xfrm>
        <a:graphic>
          <a:graphicData uri="http://schemas.openxmlformats.org/presentationml/2006/ole">
            <p:oleObj spid="_x0000_s9226" name="数式" r:id="rId12" imgW="291960" imgH="215640" progId="Equation.3">
              <p:embed/>
            </p:oleObj>
          </a:graphicData>
        </a:graphic>
      </p:graphicFrame>
      <p:graphicFrame>
        <p:nvGraphicFramePr>
          <p:cNvPr id="24" name="Object 1"/>
          <p:cNvGraphicFramePr>
            <a:graphicFrameLocks noChangeAspect="1"/>
          </p:cNvGraphicFramePr>
          <p:nvPr/>
        </p:nvGraphicFramePr>
        <p:xfrm>
          <a:off x="5761856" y="6035675"/>
          <a:ext cx="584200" cy="431800"/>
        </p:xfrm>
        <a:graphic>
          <a:graphicData uri="http://schemas.openxmlformats.org/presentationml/2006/ole">
            <p:oleObj spid="_x0000_s9227" name="数式" r:id="rId13" imgW="291960" imgH="215640" progId="Equation.3">
              <p:embed/>
            </p:oleObj>
          </a:graphicData>
        </a:graphic>
      </p:graphicFrame>
      <p:graphicFrame>
        <p:nvGraphicFramePr>
          <p:cNvPr id="25" name="Object 2"/>
          <p:cNvGraphicFramePr>
            <a:graphicFrameLocks noChangeAspect="1"/>
          </p:cNvGraphicFramePr>
          <p:nvPr/>
        </p:nvGraphicFramePr>
        <p:xfrm>
          <a:off x="2790056" y="6035675"/>
          <a:ext cx="584200" cy="431800"/>
        </p:xfrm>
        <a:graphic>
          <a:graphicData uri="http://schemas.openxmlformats.org/presentationml/2006/ole">
            <p:oleObj spid="_x0000_s9228" name="数式" r:id="rId14" imgW="291960" imgH="215640" progId="Equation.3">
              <p:embed/>
            </p:oleObj>
          </a:graphicData>
        </a:graphic>
      </p:graphicFrame>
      <p:graphicFrame>
        <p:nvGraphicFramePr>
          <p:cNvPr id="26" name="Object 3"/>
          <p:cNvGraphicFramePr>
            <a:graphicFrameLocks noChangeAspect="1"/>
          </p:cNvGraphicFramePr>
          <p:nvPr/>
        </p:nvGraphicFramePr>
        <p:xfrm>
          <a:off x="4695056" y="5146675"/>
          <a:ext cx="584200" cy="508000"/>
        </p:xfrm>
        <a:graphic>
          <a:graphicData uri="http://schemas.openxmlformats.org/presentationml/2006/ole">
            <p:oleObj spid="_x0000_s9229" name="数式" r:id="rId15" imgW="291960" imgH="253800" progId="Equation.3">
              <p:embed/>
            </p:oleObj>
          </a:graphicData>
        </a:graphic>
      </p:graphicFrame>
      <p:graphicFrame>
        <p:nvGraphicFramePr>
          <p:cNvPr id="27" name="Object 4"/>
          <p:cNvGraphicFramePr>
            <a:graphicFrameLocks noChangeAspect="1"/>
          </p:cNvGraphicFramePr>
          <p:nvPr/>
        </p:nvGraphicFramePr>
        <p:xfrm>
          <a:off x="1621656" y="5146675"/>
          <a:ext cx="584200" cy="508000"/>
        </p:xfrm>
        <a:graphic>
          <a:graphicData uri="http://schemas.openxmlformats.org/presentationml/2006/ole">
            <p:oleObj spid="_x0000_s9230" name="数式" r:id="rId16" imgW="291960" imgH="253800" progId="Equation.3">
              <p:embed/>
            </p:oleObj>
          </a:graphicData>
        </a:graphic>
      </p:graphicFrame>
      <p:sp>
        <p:nvSpPr>
          <p:cNvPr id="28" name="Text Box 26"/>
          <p:cNvSpPr txBox="1">
            <a:spLocks noChangeArrowheads="1"/>
          </p:cNvSpPr>
          <p:nvPr/>
        </p:nvSpPr>
        <p:spPr bwMode="auto">
          <a:xfrm>
            <a:off x="3298056" y="6172200"/>
            <a:ext cx="1447800" cy="396875"/>
          </a:xfrm>
          <a:prstGeom prst="rect">
            <a:avLst/>
          </a:prstGeom>
          <a:noFill/>
          <a:ln w="9525">
            <a:noFill/>
            <a:miter lim="800000"/>
            <a:headEnd/>
            <a:tailEnd/>
          </a:ln>
          <a:effectLst/>
        </p:spPr>
        <p:txBody>
          <a:bodyPr>
            <a:spAutoFit/>
          </a:bodyPr>
          <a:lstStyle/>
          <a:p>
            <a:pPr algn="l" eaLnBrk="0" hangingPunct="0">
              <a:spcBef>
                <a:spcPct val="0"/>
              </a:spcBef>
            </a:pPr>
            <a:r>
              <a:rPr kumimoji="0" lang="en-US" altLang="ja-JP" i="0">
                <a:solidFill>
                  <a:schemeClr val="tx1"/>
                </a:solidFill>
                <a:effectLst>
                  <a:outerShdw blurRad="38100" dist="38100" dir="2700000" algn="tl">
                    <a:srgbClr val="C0C0C0"/>
                  </a:outerShdw>
                </a:effectLst>
                <a:ea typeface="HGS創英角ｺﾞｼｯｸUB" pitchFamily="50" charset="-128"/>
              </a:rPr>
              <a:t>10</a:t>
            </a:r>
            <a:r>
              <a:rPr kumimoji="0" lang="en-US" altLang="ja-JP" i="0" baseline="40000">
                <a:solidFill>
                  <a:schemeClr val="tx1"/>
                </a:solidFill>
                <a:effectLst>
                  <a:outerShdw blurRad="38100" dist="38100" dir="2700000" algn="tl">
                    <a:srgbClr val="C0C0C0"/>
                  </a:outerShdw>
                </a:effectLst>
                <a:ea typeface="HGS創英角ｺﾞｼｯｸUB" pitchFamily="50" charset="-128"/>
              </a:rPr>
              <a:t>16</a:t>
            </a:r>
            <a:r>
              <a:rPr kumimoji="0" lang="en-US" altLang="ja-JP" i="0" baseline="30000">
                <a:solidFill>
                  <a:schemeClr val="tx1"/>
                </a:solidFill>
                <a:effectLst>
                  <a:outerShdw blurRad="38100" dist="38100" dir="2700000" algn="tl">
                    <a:srgbClr val="C0C0C0"/>
                  </a:outerShdw>
                </a:effectLst>
                <a:ea typeface="HGS創英角ｺﾞｼｯｸUB" pitchFamily="50" charset="-128"/>
              </a:rPr>
              <a:t> </a:t>
            </a:r>
            <a:r>
              <a:rPr kumimoji="0" lang="en-US" altLang="ja-JP" i="0">
                <a:solidFill>
                  <a:schemeClr val="tx1"/>
                </a:solidFill>
                <a:effectLst>
                  <a:outerShdw blurRad="38100" dist="38100" dir="2700000" algn="tl">
                    <a:srgbClr val="C0C0C0"/>
                  </a:outerShdw>
                </a:effectLst>
                <a:ea typeface="HGS創英角ｺﾞｼｯｸUB" pitchFamily="50" charset="-128"/>
              </a:rPr>
              <a:t>GeV</a:t>
            </a:r>
            <a:endParaRPr kumimoji="0" lang="en-US" altLang="ja-JP" i="0">
              <a:solidFill>
                <a:schemeClr val="tx1"/>
              </a:solidFill>
              <a:effectLst>
                <a:outerShdw blurRad="38100" dist="38100" dir="2700000" algn="tl">
                  <a:srgbClr val="C0C0C0"/>
                </a:outerShdw>
              </a:effectLst>
              <a:ea typeface="ＭＳ Ｐゴシック" charset="-128"/>
            </a:endParaRPr>
          </a:p>
        </p:txBody>
      </p:sp>
      <p:graphicFrame>
        <p:nvGraphicFramePr>
          <p:cNvPr id="29" name="Object 5"/>
          <p:cNvGraphicFramePr>
            <a:graphicFrameLocks noChangeAspect="1"/>
          </p:cNvGraphicFramePr>
          <p:nvPr/>
        </p:nvGraphicFramePr>
        <p:xfrm>
          <a:off x="4822056" y="6670675"/>
          <a:ext cx="4419600" cy="889000"/>
        </p:xfrm>
        <a:graphic>
          <a:graphicData uri="http://schemas.openxmlformats.org/presentationml/2006/ole">
            <p:oleObj spid="_x0000_s9231" name="数式" r:id="rId17" imgW="2209680" imgH="444240" progId="Equation.3">
              <p:embed/>
            </p:oleObj>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3" name="Object 3"/>
          <p:cNvGraphicFramePr>
            <a:graphicFrameLocks noChangeAspect="1"/>
          </p:cNvGraphicFramePr>
          <p:nvPr/>
        </p:nvGraphicFramePr>
        <p:xfrm>
          <a:off x="647824" y="251445"/>
          <a:ext cx="787400" cy="360362"/>
        </p:xfrm>
        <a:graphic>
          <a:graphicData uri="http://schemas.openxmlformats.org/presentationml/2006/ole">
            <p:oleObj spid="_x0000_s10243" name="数式" r:id="rId3" imgW="545760" imgH="177480" progId="Equation.3">
              <p:embed/>
            </p:oleObj>
          </a:graphicData>
        </a:graphic>
      </p:graphicFrame>
      <p:sp>
        <p:nvSpPr>
          <p:cNvPr id="4" name="テキスト ボックス 3"/>
          <p:cNvSpPr txBox="1"/>
          <p:nvPr/>
        </p:nvSpPr>
        <p:spPr>
          <a:xfrm>
            <a:off x="1511920" y="251445"/>
            <a:ext cx="6912768" cy="369332"/>
          </a:xfrm>
          <a:prstGeom prst="rect">
            <a:avLst/>
          </a:prstGeom>
          <a:noFill/>
        </p:spPr>
        <p:txBody>
          <a:bodyPr wrap="square" rtlCol="0">
            <a:spAutoFit/>
          </a:bodyPr>
          <a:lstStyle/>
          <a:p>
            <a:r>
              <a:rPr lang="ja-JP" altLang="en-US" dirty="0" smtClean="0"/>
              <a:t>である必要は必ずしもない。その場合はまた違う模型。</a:t>
            </a:r>
            <a:endParaRPr kumimoji="1" lang="ja-JP" altLang="en-US" dirty="0"/>
          </a:p>
        </p:txBody>
      </p:sp>
      <p:sp>
        <p:nvSpPr>
          <p:cNvPr id="5" name="テキスト ボックス 4"/>
          <p:cNvSpPr txBox="1"/>
          <p:nvPr/>
        </p:nvSpPr>
        <p:spPr>
          <a:xfrm>
            <a:off x="647824" y="755501"/>
            <a:ext cx="8424936" cy="369332"/>
          </a:xfrm>
          <a:prstGeom prst="rect">
            <a:avLst/>
          </a:prstGeom>
          <a:noFill/>
        </p:spPr>
        <p:txBody>
          <a:bodyPr wrap="square" rtlCol="0">
            <a:spAutoFit/>
          </a:bodyPr>
          <a:lstStyle/>
          <a:p>
            <a:r>
              <a:rPr lang="ja-JP" altLang="en-US" dirty="0" smtClean="0"/>
              <a:t>他にも量子補正</a:t>
            </a:r>
            <a:r>
              <a:rPr lang="en-US" altLang="ja-JP" dirty="0" smtClean="0"/>
              <a:t>(loop correction)</a:t>
            </a:r>
            <a:r>
              <a:rPr lang="ja-JP" altLang="en-US" dirty="0" smtClean="0"/>
              <a:t>で出す模型もある。</a:t>
            </a:r>
            <a:r>
              <a:rPr lang="en-US" altLang="ja-JP" dirty="0" smtClean="0"/>
              <a:t>Zee</a:t>
            </a:r>
            <a:r>
              <a:rPr lang="ja-JP" altLang="en-US" dirty="0" smtClean="0"/>
              <a:t>模型・</a:t>
            </a:r>
            <a:r>
              <a:rPr lang="en-US" altLang="ja-JP" dirty="0" err="1" smtClean="0"/>
              <a:t>radiative</a:t>
            </a:r>
            <a:r>
              <a:rPr lang="en-US" altLang="ja-JP" dirty="0" smtClean="0"/>
              <a:t> seesaw</a:t>
            </a:r>
            <a:endParaRPr kumimoji="1" lang="ja-JP" altLang="en-US" dirty="0"/>
          </a:p>
        </p:txBody>
      </p:sp>
      <p:sp>
        <p:nvSpPr>
          <p:cNvPr id="6" name="テキスト ボックス 5"/>
          <p:cNvSpPr txBox="1"/>
          <p:nvPr/>
        </p:nvSpPr>
        <p:spPr>
          <a:xfrm>
            <a:off x="7704608" y="1115541"/>
            <a:ext cx="3024336" cy="307777"/>
          </a:xfrm>
          <a:prstGeom prst="rect">
            <a:avLst/>
          </a:prstGeom>
          <a:noFill/>
        </p:spPr>
        <p:txBody>
          <a:bodyPr wrap="square" rtlCol="0">
            <a:spAutoFit/>
          </a:bodyPr>
          <a:lstStyle/>
          <a:p>
            <a:r>
              <a:rPr kumimoji="1" lang="en-US" altLang="ja-JP" sz="1400" dirty="0" smtClean="0">
                <a:solidFill>
                  <a:schemeClr val="accent6">
                    <a:lumMod val="50000"/>
                  </a:schemeClr>
                </a:solidFill>
              </a:rPr>
              <a:t> Aoki </a:t>
            </a:r>
            <a:r>
              <a:rPr kumimoji="1" lang="en-US" altLang="ja-JP" sz="1400" i="1" dirty="0" err="1" smtClean="0">
                <a:solidFill>
                  <a:schemeClr val="accent6">
                    <a:lumMod val="50000"/>
                  </a:schemeClr>
                </a:solidFill>
              </a:rPr>
              <a:t>etal</a:t>
            </a:r>
            <a:endParaRPr kumimoji="1" lang="ja-JP" altLang="en-US" sz="1400" i="1" dirty="0">
              <a:solidFill>
                <a:schemeClr val="accent6">
                  <a:lumMod val="50000"/>
                </a:schemeClr>
              </a:solidFill>
            </a:endParaRPr>
          </a:p>
        </p:txBody>
      </p:sp>
      <p:pic>
        <p:nvPicPr>
          <p:cNvPr id="10244" name="Picture 4"/>
          <p:cNvPicPr>
            <a:picLocks noChangeAspect="1" noChangeArrowheads="1"/>
          </p:cNvPicPr>
          <p:nvPr/>
        </p:nvPicPr>
        <p:blipFill>
          <a:blip r:embed="rId4" cstate="print"/>
          <a:srcRect/>
          <a:stretch>
            <a:fillRect/>
          </a:stretch>
        </p:blipFill>
        <p:spPr bwMode="auto">
          <a:xfrm>
            <a:off x="4968304" y="1763613"/>
            <a:ext cx="4493419" cy="1730407"/>
          </a:xfrm>
          <a:prstGeom prst="rect">
            <a:avLst/>
          </a:prstGeom>
          <a:noFill/>
          <a:ln w="9525">
            <a:noFill/>
            <a:miter lim="800000"/>
            <a:headEnd/>
            <a:tailEnd/>
          </a:ln>
        </p:spPr>
      </p:pic>
      <p:pic>
        <p:nvPicPr>
          <p:cNvPr id="10245" name="Picture 5"/>
          <p:cNvPicPr>
            <a:picLocks noChangeAspect="1" noChangeArrowheads="1"/>
          </p:cNvPicPr>
          <p:nvPr/>
        </p:nvPicPr>
        <p:blipFill>
          <a:blip r:embed="rId5" cstate="print"/>
          <a:srcRect/>
          <a:stretch>
            <a:fillRect/>
          </a:stretch>
        </p:blipFill>
        <p:spPr bwMode="auto">
          <a:xfrm>
            <a:off x="575818" y="1907632"/>
            <a:ext cx="3977164" cy="1693545"/>
          </a:xfrm>
          <a:prstGeom prst="rect">
            <a:avLst/>
          </a:prstGeom>
          <a:noFill/>
          <a:ln w="9525">
            <a:noFill/>
            <a:miter lim="800000"/>
            <a:headEnd/>
            <a:tailEnd/>
          </a:ln>
        </p:spPr>
      </p:pic>
      <p:sp>
        <p:nvSpPr>
          <p:cNvPr id="9" name="テキスト ボックス 8"/>
          <p:cNvSpPr txBox="1"/>
          <p:nvPr/>
        </p:nvSpPr>
        <p:spPr>
          <a:xfrm>
            <a:off x="3240112" y="1259557"/>
            <a:ext cx="3024336" cy="307777"/>
          </a:xfrm>
          <a:prstGeom prst="rect">
            <a:avLst/>
          </a:prstGeom>
          <a:noFill/>
        </p:spPr>
        <p:txBody>
          <a:bodyPr wrap="square" rtlCol="0">
            <a:spAutoFit/>
          </a:bodyPr>
          <a:lstStyle/>
          <a:p>
            <a:r>
              <a:rPr lang="en-US" altLang="ja-JP" sz="1400" dirty="0" smtClean="0">
                <a:solidFill>
                  <a:schemeClr val="accent6">
                    <a:lumMod val="50000"/>
                  </a:schemeClr>
                </a:solidFill>
              </a:rPr>
              <a:t>Krauss</a:t>
            </a:r>
            <a:r>
              <a:rPr kumimoji="1" lang="en-US" altLang="ja-JP" sz="1400" dirty="0" smtClean="0">
                <a:solidFill>
                  <a:schemeClr val="accent6">
                    <a:lumMod val="50000"/>
                  </a:schemeClr>
                </a:solidFill>
              </a:rPr>
              <a:t> </a:t>
            </a:r>
            <a:r>
              <a:rPr kumimoji="1" lang="en-US" altLang="ja-JP" sz="1400" i="1" dirty="0" err="1" smtClean="0">
                <a:solidFill>
                  <a:schemeClr val="accent6">
                    <a:lumMod val="50000"/>
                  </a:schemeClr>
                </a:solidFill>
              </a:rPr>
              <a:t>etal</a:t>
            </a:r>
            <a:endParaRPr kumimoji="1" lang="ja-JP" altLang="en-US" sz="1400" i="1" dirty="0">
              <a:solidFill>
                <a:schemeClr val="accent6">
                  <a:lumMod val="50000"/>
                </a:schemeClr>
              </a:solidFill>
            </a:endParaRPr>
          </a:p>
        </p:txBody>
      </p:sp>
      <p:pic>
        <p:nvPicPr>
          <p:cNvPr id="10" name="Picture 7"/>
          <p:cNvPicPr>
            <a:picLocks noChangeAspect="1" noChangeArrowheads="1"/>
          </p:cNvPicPr>
          <p:nvPr/>
        </p:nvPicPr>
        <p:blipFill>
          <a:blip r:embed="rId6" cstate="print"/>
          <a:srcRect/>
          <a:stretch>
            <a:fillRect/>
          </a:stretch>
        </p:blipFill>
        <p:spPr bwMode="auto">
          <a:xfrm>
            <a:off x="6912521" y="3635821"/>
            <a:ext cx="1584176" cy="538442"/>
          </a:xfrm>
          <a:prstGeom prst="rect">
            <a:avLst/>
          </a:prstGeom>
          <a:noFill/>
          <a:ln w="9525">
            <a:noFill/>
            <a:miter lim="800000"/>
            <a:headEnd/>
            <a:tailEnd/>
          </a:ln>
        </p:spPr>
      </p:pic>
      <p:sp>
        <p:nvSpPr>
          <p:cNvPr id="11" name="テキスト ボックス 10"/>
          <p:cNvSpPr txBox="1"/>
          <p:nvPr/>
        </p:nvSpPr>
        <p:spPr>
          <a:xfrm>
            <a:off x="287784" y="3779837"/>
            <a:ext cx="8424936" cy="369332"/>
          </a:xfrm>
          <a:prstGeom prst="rect">
            <a:avLst/>
          </a:prstGeom>
          <a:noFill/>
        </p:spPr>
        <p:txBody>
          <a:bodyPr wrap="square" rtlCol="0">
            <a:spAutoFit/>
          </a:bodyPr>
          <a:lstStyle/>
          <a:p>
            <a:r>
              <a:rPr lang="ja-JP" altLang="en-US" dirty="0" smtClean="0"/>
              <a:t>いずれも通常のニュートリノに</a:t>
            </a:r>
            <a:r>
              <a:rPr lang="en-US" altLang="ja-JP" dirty="0" err="1" smtClean="0"/>
              <a:t>Majorana</a:t>
            </a:r>
            <a:r>
              <a:rPr lang="ja-JP" altLang="en-US" dirty="0" smtClean="0"/>
              <a:t>型質量項を与える。</a:t>
            </a:r>
            <a:endParaRPr kumimoji="1" lang="ja-JP" altLang="en-US" dirty="0"/>
          </a:p>
        </p:txBody>
      </p:sp>
      <p:sp>
        <p:nvSpPr>
          <p:cNvPr id="12" name="テキスト ボックス 11"/>
          <p:cNvSpPr txBox="1"/>
          <p:nvPr/>
        </p:nvSpPr>
        <p:spPr>
          <a:xfrm>
            <a:off x="503808" y="4355901"/>
            <a:ext cx="8424936" cy="1754326"/>
          </a:xfrm>
          <a:prstGeom prst="rect">
            <a:avLst/>
          </a:prstGeom>
          <a:noFill/>
        </p:spPr>
        <p:txBody>
          <a:bodyPr wrap="square" rtlCol="0">
            <a:spAutoFit/>
          </a:bodyPr>
          <a:lstStyle/>
          <a:p>
            <a:r>
              <a:rPr lang="ja-JP" altLang="en-US" dirty="0" smtClean="0"/>
              <a:t>つまり、必ず　　が必要なわけではない。</a:t>
            </a:r>
            <a:endParaRPr lang="en-US" altLang="ja-JP" dirty="0" smtClean="0"/>
          </a:p>
          <a:p>
            <a:endParaRPr lang="en-US" altLang="ja-JP" dirty="0" smtClean="0"/>
          </a:p>
          <a:p>
            <a:r>
              <a:rPr lang="ja-JP" altLang="en-US" dirty="0" smtClean="0"/>
              <a:t>　　　が、</a:t>
            </a:r>
            <a:endParaRPr lang="en-US" altLang="ja-JP" dirty="0" smtClean="0"/>
          </a:p>
          <a:p>
            <a:endParaRPr kumimoji="1" lang="en-US" altLang="ja-JP" dirty="0" smtClean="0"/>
          </a:p>
          <a:p>
            <a:r>
              <a:rPr kumimoji="1" lang="ja-JP" altLang="en-US" dirty="0" smtClean="0"/>
              <a:t>標準理論の「バランス」</a:t>
            </a:r>
            <a:r>
              <a:rPr lang="ja-JP" altLang="en-US" dirty="0" smtClean="0"/>
              <a:t>、特に一世代を統一する</a:t>
            </a:r>
            <a:r>
              <a:rPr lang="en-US" altLang="ja-JP" dirty="0" smtClean="0"/>
              <a:t>SO(10)</a:t>
            </a:r>
            <a:r>
              <a:rPr lang="ja-JP" altLang="en-US" dirty="0" smtClean="0"/>
              <a:t>との整合性から導入する模型が、いわゆる</a:t>
            </a:r>
            <a:r>
              <a:rPr lang="en-US" altLang="ja-JP" dirty="0" smtClean="0"/>
              <a:t>Seesaw</a:t>
            </a:r>
            <a:r>
              <a:rPr lang="ja-JP" altLang="en-US" dirty="0" smtClean="0"/>
              <a:t>模型が最も研究されている。</a:t>
            </a:r>
            <a:endParaRPr kumimoji="1" lang="ja-JP" altLang="en-US" dirty="0"/>
          </a:p>
        </p:txBody>
      </p:sp>
      <p:graphicFrame>
        <p:nvGraphicFramePr>
          <p:cNvPr id="10246" name="Object 6"/>
          <p:cNvGraphicFramePr>
            <a:graphicFrameLocks noChangeAspect="1"/>
          </p:cNvGraphicFramePr>
          <p:nvPr/>
        </p:nvGraphicFramePr>
        <p:xfrm>
          <a:off x="2015976" y="4211885"/>
          <a:ext cx="400050" cy="444500"/>
        </p:xfrm>
        <a:graphic>
          <a:graphicData uri="http://schemas.openxmlformats.org/presentationml/2006/ole">
            <p:oleObj spid="_x0000_s10246" name="数式" r:id="rId7" imgW="228600" imgH="253800" progId="Equation.3">
              <p:embed/>
            </p:oleObj>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cstate="print"/>
          <a:srcRect/>
          <a:stretch>
            <a:fillRect/>
          </a:stretch>
        </p:blipFill>
        <p:spPr bwMode="auto">
          <a:xfrm>
            <a:off x="1655936" y="4427909"/>
            <a:ext cx="2392299" cy="519208"/>
          </a:xfrm>
          <a:prstGeom prst="rect">
            <a:avLst/>
          </a:prstGeom>
          <a:noFill/>
          <a:ln w="9525">
            <a:noFill/>
            <a:miter lim="800000"/>
            <a:headEnd/>
            <a:tailEnd/>
          </a:ln>
        </p:spPr>
      </p:pic>
      <p:pic>
        <p:nvPicPr>
          <p:cNvPr id="11268" name="Picture 4"/>
          <p:cNvPicPr>
            <a:picLocks noChangeAspect="1" noChangeArrowheads="1"/>
          </p:cNvPicPr>
          <p:nvPr/>
        </p:nvPicPr>
        <p:blipFill>
          <a:blip r:embed="rId3" cstate="print"/>
          <a:srcRect/>
          <a:stretch>
            <a:fillRect/>
          </a:stretch>
        </p:blipFill>
        <p:spPr bwMode="auto">
          <a:xfrm>
            <a:off x="287784" y="3707829"/>
            <a:ext cx="5159978" cy="581597"/>
          </a:xfrm>
          <a:prstGeom prst="rect">
            <a:avLst/>
          </a:prstGeom>
          <a:noFill/>
          <a:ln w="9525">
            <a:noFill/>
            <a:miter lim="800000"/>
            <a:headEnd/>
            <a:tailEnd/>
          </a:ln>
        </p:spPr>
      </p:pic>
      <p:pic>
        <p:nvPicPr>
          <p:cNvPr id="11269" name="Picture 5"/>
          <p:cNvPicPr>
            <a:picLocks noChangeAspect="1" noChangeArrowheads="1"/>
          </p:cNvPicPr>
          <p:nvPr/>
        </p:nvPicPr>
        <p:blipFill>
          <a:blip r:embed="rId4" cstate="print"/>
          <a:srcRect/>
          <a:stretch>
            <a:fillRect/>
          </a:stretch>
        </p:blipFill>
        <p:spPr bwMode="auto">
          <a:xfrm>
            <a:off x="215776" y="5147989"/>
            <a:ext cx="6956870" cy="555117"/>
          </a:xfrm>
          <a:prstGeom prst="rect">
            <a:avLst/>
          </a:prstGeom>
          <a:noFill/>
          <a:ln w="9525">
            <a:noFill/>
            <a:miter lim="800000"/>
            <a:headEnd/>
            <a:tailEnd/>
          </a:ln>
        </p:spPr>
      </p:pic>
      <p:sp>
        <p:nvSpPr>
          <p:cNvPr id="6" name="テキスト ボックス 5"/>
          <p:cNvSpPr txBox="1"/>
          <p:nvPr/>
        </p:nvSpPr>
        <p:spPr>
          <a:xfrm>
            <a:off x="719832" y="251445"/>
            <a:ext cx="4968552" cy="646331"/>
          </a:xfrm>
          <a:prstGeom prst="rect">
            <a:avLst/>
          </a:prstGeom>
          <a:noFill/>
        </p:spPr>
        <p:txBody>
          <a:bodyPr wrap="square" rtlCol="0">
            <a:spAutoFit/>
          </a:bodyPr>
          <a:lstStyle/>
          <a:p>
            <a:r>
              <a:rPr kumimoji="1" lang="en-US" altLang="ja-JP" sz="3600" dirty="0" err="1" smtClean="0">
                <a:latin typeface="HGP創英角ｺﾞｼｯｸUB" pitchFamily="50" charset="-128"/>
                <a:ea typeface="HGP創英角ｺﾞｼｯｸUB" pitchFamily="50" charset="-128"/>
              </a:rPr>
              <a:t>Majorana</a:t>
            </a:r>
            <a:r>
              <a:rPr kumimoji="1" lang="ja-JP" altLang="en-US" sz="3600" dirty="0" smtClean="0">
                <a:latin typeface="HGP創英角ｺﾞｼｯｸUB" pitchFamily="50" charset="-128"/>
                <a:ea typeface="HGP創英角ｺﾞｼｯｸUB" pitchFamily="50" charset="-128"/>
              </a:rPr>
              <a:t>質量項</a:t>
            </a:r>
            <a:endParaRPr kumimoji="1" lang="ja-JP" altLang="en-US" sz="3600" dirty="0">
              <a:latin typeface="HGP創英角ｺﾞｼｯｸUB" pitchFamily="50" charset="-128"/>
              <a:ea typeface="HGP創英角ｺﾞｼｯｸUB" pitchFamily="50" charset="-128"/>
            </a:endParaRPr>
          </a:p>
        </p:txBody>
      </p:sp>
      <p:sp>
        <p:nvSpPr>
          <p:cNvPr id="7" name="円/楕円 6"/>
          <p:cNvSpPr/>
          <p:nvPr/>
        </p:nvSpPr>
        <p:spPr>
          <a:xfrm>
            <a:off x="287784" y="467469"/>
            <a:ext cx="288032"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935856" y="971525"/>
            <a:ext cx="4032448" cy="830997"/>
          </a:xfrm>
          <a:prstGeom prst="rect">
            <a:avLst/>
          </a:prstGeom>
          <a:noFill/>
        </p:spPr>
        <p:txBody>
          <a:bodyPr wrap="square" rtlCol="0">
            <a:spAutoFit/>
          </a:bodyPr>
          <a:lstStyle/>
          <a:p>
            <a:r>
              <a:rPr kumimoji="1" lang="en-US" altLang="ja-JP" sz="2400" dirty="0" smtClean="0">
                <a:latin typeface="HGPｺﾞｼｯｸM" pitchFamily="50" charset="-128"/>
                <a:ea typeface="HGPｺﾞｼｯｸM" pitchFamily="50" charset="-128"/>
              </a:rPr>
              <a:t>Lepton</a:t>
            </a:r>
            <a:r>
              <a:rPr kumimoji="1" lang="ja-JP" altLang="en-US" sz="2400" dirty="0" smtClean="0">
                <a:latin typeface="HGPｺﾞｼｯｸM" pitchFamily="50" charset="-128"/>
                <a:ea typeface="HGPｺﾞｼｯｸM" pitchFamily="50" charset="-128"/>
              </a:rPr>
              <a:t>数が定義できなくなる。</a:t>
            </a:r>
            <a:endParaRPr kumimoji="1" lang="en-US" altLang="ja-JP" sz="2400" dirty="0" smtClean="0">
              <a:latin typeface="HGPｺﾞｼｯｸM" pitchFamily="50" charset="-128"/>
              <a:ea typeface="HGPｺﾞｼｯｸM" pitchFamily="50" charset="-128"/>
            </a:endParaRPr>
          </a:p>
          <a:p>
            <a:r>
              <a:rPr lang="ja-JP" altLang="en-US" sz="2400" dirty="0" smtClean="0">
                <a:latin typeface="HGPｺﾞｼｯｸM" pitchFamily="50" charset="-128"/>
                <a:ea typeface="HGPｺﾞｼｯｸM" pitchFamily="50" charset="-128"/>
              </a:rPr>
              <a:t>（「破れる」ということが多い。）</a:t>
            </a:r>
            <a:endParaRPr kumimoji="1" lang="ja-JP" altLang="en-US" sz="2400" dirty="0">
              <a:latin typeface="HGPｺﾞｼｯｸM" pitchFamily="50" charset="-128"/>
              <a:ea typeface="HGPｺﾞｼｯｸM" pitchFamily="50" charset="-128"/>
            </a:endParaRPr>
          </a:p>
        </p:txBody>
      </p:sp>
      <p:sp>
        <p:nvSpPr>
          <p:cNvPr id="9" name="右矢印 8"/>
          <p:cNvSpPr/>
          <p:nvPr/>
        </p:nvSpPr>
        <p:spPr>
          <a:xfrm>
            <a:off x="359792" y="2051645"/>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007864" y="1979637"/>
            <a:ext cx="4464496" cy="461665"/>
          </a:xfrm>
          <a:prstGeom prst="rect">
            <a:avLst/>
          </a:prstGeom>
          <a:noFill/>
        </p:spPr>
        <p:txBody>
          <a:bodyPr wrap="square" rtlCol="0">
            <a:spAutoFit/>
          </a:bodyPr>
          <a:lstStyle/>
          <a:p>
            <a:r>
              <a:rPr kumimoji="1" lang="en-US" altLang="ja-JP" sz="2400" dirty="0" smtClean="0">
                <a:latin typeface="HGPｺﾞｼｯｸM" pitchFamily="50" charset="-128"/>
                <a:ea typeface="HGPｺﾞｼｯｸM" pitchFamily="50" charset="-128"/>
              </a:rPr>
              <a:t>Lepton</a:t>
            </a:r>
            <a:r>
              <a:rPr kumimoji="1" lang="ja-JP" altLang="en-US" sz="2400" dirty="0" smtClean="0">
                <a:latin typeface="HGPｺﾞｼｯｸM" pitchFamily="50" charset="-128"/>
                <a:ea typeface="HGPｺﾞｼｯｸM" pitchFamily="50" charset="-128"/>
              </a:rPr>
              <a:t>数が変化する過程が存在</a:t>
            </a:r>
            <a:endParaRPr kumimoji="1" lang="ja-JP" altLang="en-US" sz="2400" dirty="0">
              <a:latin typeface="HGPｺﾞｼｯｸM" pitchFamily="50" charset="-128"/>
              <a:ea typeface="HGPｺﾞｼｯｸM" pitchFamily="50" charset="-128"/>
            </a:endParaRPr>
          </a:p>
        </p:txBody>
      </p:sp>
      <p:pic>
        <p:nvPicPr>
          <p:cNvPr id="11" name="Picture 2"/>
          <p:cNvPicPr>
            <a:picLocks noChangeAspect="1" noChangeArrowheads="1"/>
          </p:cNvPicPr>
          <p:nvPr/>
        </p:nvPicPr>
        <p:blipFill>
          <a:blip r:embed="rId5" cstate="print"/>
          <a:srcRect/>
          <a:stretch>
            <a:fillRect/>
          </a:stretch>
        </p:blipFill>
        <p:spPr bwMode="auto">
          <a:xfrm>
            <a:off x="5184328" y="323453"/>
            <a:ext cx="4574286" cy="3767709"/>
          </a:xfrm>
          <a:prstGeom prst="rect">
            <a:avLst/>
          </a:prstGeom>
          <a:noFill/>
          <a:ln w="9525">
            <a:noFill/>
            <a:miter lim="800000"/>
            <a:headEnd/>
            <a:tailEnd/>
          </a:ln>
        </p:spPr>
      </p:pic>
      <p:sp>
        <p:nvSpPr>
          <p:cNvPr id="12" name="テキスト ボックス 11"/>
          <p:cNvSpPr txBox="1"/>
          <p:nvPr/>
        </p:nvSpPr>
        <p:spPr>
          <a:xfrm>
            <a:off x="8424441" y="4067869"/>
            <a:ext cx="1656184" cy="307777"/>
          </a:xfrm>
          <a:prstGeom prst="rect">
            <a:avLst/>
          </a:prstGeom>
          <a:noFill/>
        </p:spPr>
        <p:txBody>
          <a:bodyPr wrap="square" rtlCol="0">
            <a:spAutoFit/>
          </a:bodyPr>
          <a:lstStyle/>
          <a:p>
            <a:r>
              <a:rPr kumimoji="1" lang="en-US" altLang="ja-JP" sz="1400" dirty="0" err="1" smtClean="0">
                <a:solidFill>
                  <a:schemeClr val="accent6">
                    <a:lumMod val="50000"/>
                  </a:schemeClr>
                </a:solidFill>
              </a:rPr>
              <a:t>Romanino</a:t>
            </a:r>
            <a:endParaRPr kumimoji="1" lang="ja-JP" altLang="en-US" sz="1400" dirty="0">
              <a:solidFill>
                <a:schemeClr val="accent6">
                  <a:lumMod val="50000"/>
                </a:schemeClr>
              </a:solidFill>
            </a:endParaRPr>
          </a:p>
        </p:txBody>
      </p:sp>
      <p:sp>
        <p:nvSpPr>
          <p:cNvPr id="13" name="テキスト ボックス 12"/>
          <p:cNvSpPr txBox="1"/>
          <p:nvPr/>
        </p:nvSpPr>
        <p:spPr>
          <a:xfrm>
            <a:off x="215776" y="2987749"/>
            <a:ext cx="3384376" cy="523220"/>
          </a:xfrm>
          <a:prstGeom prst="rect">
            <a:avLst/>
          </a:prstGeom>
          <a:noFill/>
        </p:spPr>
        <p:txBody>
          <a:bodyPr wrap="square" rtlCol="0">
            <a:spAutoFit/>
          </a:bodyPr>
          <a:lstStyle/>
          <a:p>
            <a:r>
              <a:rPr kumimoji="1" lang="ja-JP" altLang="en-US" sz="2800" dirty="0" smtClean="0">
                <a:solidFill>
                  <a:srgbClr val="FF0000"/>
                </a:solidFill>
                <a:latin typeface="HGP創英角ﾎﾟｯﾌﾟ体" pitchFamily="50" charset="-128"/>
                <a:ea typeface="HGP創英角ﾎﾟｯﾌﾟ体" pitchFamily="50" charset="-128"/>
              </a:rPr>
              <a:t>代表例　</a:t>
            </a:r>
            <a:r>
              <a:rPr kumimoji="1" lang="ja-JP" altLang="en-US" sz="2000" dirty="0" smtClean="0">
                <a:latin typeface="HGPｺﾞｼｯｸE" pitchFamily="50" charset="-128"/>
                <a:ea typeface="HGPｺﾞｼｯｸE" pitchFamily="50" charset="-128"/>
              </a:rPr>
              <a:t>（唯一！？）</a:t>
            </a:r>
            <a:endParaRPr kumimoji="1" lang="ja-JP" altLang="en-US" sz="2000" dirty="0">
              <a:latin typeface="HGPｺﾞｼｯｸE" pitchFamily="50" charset="-128"/>
              <a:ea typeface="HGPｺﾞｼｯｸE" pitchFamily="50" charset="-128"/>
            </a:endParaRPr>
          </a:p>
        </p:txBody>
      </p:sp>
      <p:sp>
        <p:nvSpPr>
          <p:cNvPr id="14" name="テキスト ボックス 13"/>
          <p:cNvSpPr txBox="1"/>
          <p:nvPr/>
        </p:nvSpPr>
        <p:spPr>
          <a:xfrm>
            <a:off x="287784" y="6156101"/>
            <a:ext cx="8064896" cy="1200329"/>
          </a:xfrm>
          <a:prstGeom prst="rect">
            <a:avLst/>
          </a:prstGeom>
          <a:noFill/>
        </p:spPr>
        <p:txBody>
          <a:bodyPr wrap="square" rtlCol="0">
            <a:spAutoFit/>
          </a:bodyPr>
          <a:lstStyle/>
          <a:p>
            <a:r>
              <a:rPr kumimoji="1" lang="ja-JP" altLang="en-US" sz="2400" dirty="0" smtClean="0">
                <a:latin typeface="HGPｺﾞｼｯｸM" pitchFamily="50" charset="-128"/>
                <a:ea typeface="HGPｺﾞｼｯｸM" pitchFamily="50" charset="-128"/>
              </a:rPr>
              <a:t>に比例。</a:t>
            </a:r>
            <a:endParaRPr kumimoji="1" lang="en-US" altLang="ja-JP" sz="2400" dirty="0" smtClean="0">
              <a:latin typeface="HGPｺﾞｼｯｸM" pitchFamily="50" charset="-128"/>
              <a:ea typeface="HGPｺﾞｼｯｸM" pitchFamily="50" charset="-128"/>
            </a:endParaRPr>
          </a:p>
          <a:p>
            <a:r>
              <a:rPr kumimoji="1" lang="ja-JP" altLang="en-US" sz="2400" dirty="0" smtClean="0">
                <a:latin typeface="HGPｺﾞｼｯｸM" pitchFamily="50" charset="-128"/>
                <a:ea typeface="HGPｺﾞｼｯｸM" pitchFamily="50" charset="-128"/>
              </a:rPr>
              <a:t>通常の混合角だけでなく、</a:t>
            </a:r>
            <a:r>
              <a:rPr kumimoji="1" lang="en-US" altLang="ja-JP" sz="2400" dirty="0" err="1" smtClean="0">
                <a:latin typeface="HGPｺﾞｼｯｸM" pitchFamily="50" charset="-128"/>
                <a:ea typeface="HGPｺﾞｼｯｸM" pitchFamily="50" charset="-128"/>
              </a:rPr>
              <a:t>Majorana</a:t>
            </a:r>
            <a:r>
              <a:rPr kumimoji="1" lang="ja-JP" altLang="en-US" sz="2400" dirty="0" smtClean="0">
                <a:latin typeface="HGPｺﾞｼｯｸM" pitchFamily="50" charset="-128"/>
                <a:ea typeface="HGPｺﾞｼｯｸM" pitchFamily="50" charset="-128"/>
              </a:rPr>
              <a:t>位相にも依存</a:t>
            </a:r>
            <a:endParaRPr kumimoji="1" lang="en-US" altLang="ja-JP" sz="2400" dirty="0" smtClean="0">
              <a:latin typeface="HGPｺﾞｼｯｸM" pitchFamily="50" charset="-128"/>
              <a:ea typeface="HGPｺﾞｼｯｸM" pitchFamily="50" charset="-128"/>
            </a:endParaRPr>
          </a:p>
          <a:p>
            <a:r>
              <a:rPr lang="ja-JP" altLang="en-US" sz="2400" dirty="0" smtClean="0">
                <a:latin typeface="HGPｺﾞｼｯｸM" pitchFamily="50" charset="-128"/>
                <a:ea typeface="HGPｺﾞｼｯｸM" pitchFamily="50" charset="-128"/>
              </a:rPr>
              <a:t>　　　　</a:t>
            </a:r>
            <a:r>
              <a:rPr lang="ja-JP" altLang="en-US" sz="1600" dirty="0" smtClean="0">
                <a:latin typeface="HGPｺﾞｼｯｸM" pitchFamily="50" charset="-128"/>
                <a:ea typeface="HGPｺﾞｼｯｸM" pitchFamily="50" charset="-128"/>
              </a:rPr>
              <a:t>（</a:t>
            </a:r>
            <a:r>
              <a:rPr lang="en-US" altLang="ja-JP" sz="1600" dirty="0" err="1" smtClean="0">
                <a:latin typeface="HGPｺﾞｼｯｸM" pitchFamily="50" charset="-128"/>
                <a:ea typeface="HGPｺﾞｼｯｸM" pitchFamily="50" charset="-128"/>
              </a:rPr>
              <a:t>Majorana</a:t>
            </a:r>
            <a:r>
              <a:rPr lang="ja-JP" altLang="en-US" sz="1600" dirty="0" smtClean="0">
                <a:latin typeface="HGPｺﾞｼｯｸM" pitchFamily="50" charset="-128"/>
                <a:ea typeface="HGPｺﾞｼｯｸM" pitchFamily="50" charset="-128"/>
              </a:rPr>
              <a:t>質量項に比例するのだから当然ですが）</a:t>
            </a:r>
            <a:endParaRPr kumimoji="1" lang="ja-JP" altLang="en-US" sz="1600" dirty="0">
              <a:latin typeface="HGPｺﾞｼｯｸM" pitchFamily="50" charset="-128"/>
              <a:ea typeface="HGPｺﾞｼｯｸM" pitchFamily="50" charset="-128"/>
            </a:endParaRPr>
          </a:p>
        </p:txBody>
      </p:sp>
      <p:pic>
        <p:nvPicPr>
          <p:cNvPr id="15" name="Picture 2"/>
          <p:cNvPicPr>
            <a:picLocks noChangeAspect="1" noChangeArrowheads="1"/>
          </p:cNvPicPr>
          <p:nvPr/>
        </p:nvPicPr>
        <p:blipFill>
          <a:blip r:embed="rId6" cstate="print"/>
          <a:srcRect/>
          <a:stretch>
            <a:fillRect/>
          </a:stretch>
        </p:blipFill>
        <p:spPr bwMode="auto">
          <a:xfrm>
            <a:off x="4248224" y="5724053"/>
            <a:ext cx="5680710" cy="70866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1954</TotalTime>
  <Words>1411</Words>
  <Application>Microsoft Office PowerPoint</Application>
  <PresentationFormat>ユーザー設定</PresentationFormat>
  <Paragraphs>239</Paragraphs>
  <Slides>37</Slides>
  <Notes>1</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37</vt:i4>
      </vt:variant>
    </vt:vector>
  </HeadingPairs>
  <TitlesOfParts>
    <vt:vector size="39" baseType="lpstr">
      <vt:lpstr>Office Theme</vt:lpstr>
      <vt:lpstr>数式</vt:lpstr>
      <vt:lpstr>スライド 1</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スライド 16</vt:lpstr>
      <vt:lpstr>スライド 17</vt:lpstr>
      <vt:lpstr>スライド 18</vt:lpstr>
      <vt:lpstr>スライド 19</vt:lpstr>
      <vt:lpstr>スライド 20</vt:lpstr>
      <vt:lpstr>スライド 21</vt:lpstr>
      <vt:lpstr>スライド 22</vt:lpstr>
      <vt:lpstr>スライド 23</vt:lpstr>
      <vt:lpstr>スライド 24</vt:lpstr>
      <vt:lpstr>スライド 25</vt:lpstr>
      <vt:lpstr>スライド 26</vt:lpstr>
      <vt:lpstr>スライド 27</vt:lpstr>
      <vt:lpstr>スライド 28</vt:lpstr>
      <vt:lpstr>スライド 29</vt:lpstr>
      <vt:lpstr>スライド 30</vt:lpstr>
      <vt:lpstr>スライド 31</vt:lpstr>
      <vt:lpstr>スライド 32</vt:lpstr>
      <vt:lpstr>スライド 33</vt:lpstr>
      <vt:lpstr>スライド 34</vt:lpstr>
      <vt:lpstr>スライド 35</vt:lpstr>
      <vt:lpstr>スライド 36</vt:lpstr>
      <vt:lpstr>スライド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佐藤　丈</dc:creator>
  <cp:lastModifiedBy>佐藤　丈</cp:lastModifiedBy>
  <cp:revision>69</cp:revision>
  <dcterms:modified xsi:type="dcterms:W3CDTF">2012-03-10T06:16:31Z</dcterms:modified>
</cp:coreProperties>
</file>