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422" r:id="rId3"/>
    <p:sldId id="411" r:id="rId4"/>
    <p:sldId id="391" r:id="rId5"/>
    <p:sldId id="416" r:id="rId6"/>
    <p:sldId id="405" r:id="rId7"/>
    <p:sldId id="406" r:id="rId8"/>
    <p:sldId id="373" r:id="rId9"/>
    <p:sldId id="374" r:id="rId10"/>
    <p:sldId id="375" r:id="rId11"/>
    <p:sldId id="376" r:id="rId12"/>
    <p:sldId id="377" r:id="rId13"/>
    <p:sldId id="378" r:id="rId14"/>
    <p:sldId id="418" r:id="rId15"/>
    <p:sldId id="417" r:id="rId16"/>
    <p:sldId id="410" r:id="rId17"/>
    <p:sldId id="419" r:id="rId18"/>
    <p:sldId id="423" r:id="rId19"/>
    <p:sldId id="420" r:id="rId20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F00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1" autoAdjust="0"/>
    <p:restoredTop sz="94660"/>
  </p:normalViewPr>
  <p:slideViewPr>
    <p:cSldViewPr>
      <p:cViewPr varScale="1">
        <p:scale>
          <a:sx n="142" d="100"/>
          <a:sy n="142" d="100"/>
        </p:scale>
        <p:origin x="114" y="3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14.wmf"/><Relationship Id="rId6" Type="http://schemas.openxmlformats.org/officeDocument/2006/relationships/image" Target="../media/image1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4.wmf"/><Relationship Id="rId1" Type="http://schemas.openxmlformats.org/officeDocument/2006/relationships/image" Target="../media/image17.wmf"/><Relationship Id="rId5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17.wmf"/><Relationship Id="rId2" Type="http://schemas.openxmlformats.org/officeDocument/2006/relationships/image" Target="../media/image24.wmf"/><Relationship Id="rId1" Type="http://schemas.openxmlformats.org/officeDocument/2006/relationships/image" Target="../media/image14.wmf"/><Relationship Id="rId6" Type="http://schemas.openxmlformats.org/officeDocument/2006/relationships/image" Target="../media/image22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99AFA5B-2AFC-4EDB-AF92-AA210A546CD5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E9C28D3-A77E-4CB7-B478-CB53925EC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30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3A569F-895A-484E-B296-4595AB798AE4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7953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97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812F67-A264-4549-A19C-2D04D9129B2C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541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BE4B9-CDE3-4AB7-8E92-15EAF2D73841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0782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印刷</a:t>
            </a:r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34C04D-41C7-4C34-9CEC-E83D88EB8AF0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7871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dirty="0"/>
              <a:t>R1=R*</a:t>
            </a:r>
            <a:r>
              <a:rPr lang="en-US" altLang="ja-JP" dirty="0" err="1"/>
              <a:t>cos</a:t>
            </a:r>
            <a:r>
              <a:rPr lang="en-US" altLang="ja-JP" dirty="0"/>
              <a:t>(43/180*pi);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dirty="0"/>
              <a:t>L=2*pi*R1;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dirty="0"/>
              <a:t>v=L/86400</a:t>
            </a:r>
          </a:p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2973B4-402C-4384-98D4-5B1057A6CD4D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684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45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BFFCC3-8D5E-4CA2-918B-8A7DEFED73B2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067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印刷</a:t>
            </a:r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3DEBDD-2403-442D-AAE3-BBEA741AB243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272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A4B8B0-9AB5-4708-907A-2BF7582D5D2A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1849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印刷</a:t>
            </a:r>
          </a:p>
        </p:txBody>
      </p:sp>
      <p:sp>
        <p:nvSpPr>
          <p:cNvPr id="276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3B9D37-4F6B-4F33-8124-29DDACEEFCC4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6684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6763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74E3A5-B3F7-4501-BD21-7E06F5E9D502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95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FD66-884C-4DA3-B1C1-8A723C02849C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A701-12EC-43B1-AE3D-152C3B9A057B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9132-2A52-4A22-AA72-864DC02493C8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9FED-047D-486E-BF65-2E05E87DE430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D900-6363-40DD-A0EB-1592AC47DCF9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E9B0-63E1-4599-B5C3-37304DC90597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BBE6-B23D-4404-97C4-67FB2B5A64F1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0806-E19E-461A-8BFB-9ADD60472BB0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0A22-C8C5-496B-A8BE-1EC24F58E2C2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6FF8-9893-4BBB-A0EE-E5D612595044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1D21-0E61-417D-98F4-E4147D57A6CE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6A6B01-2AEA-4C87-A7EF-38E30C96C225}" type="datetime1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B890DB-299A-4266-867C-3C08D9DAD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hl=ja&amp;gl=JP&amp;v=49JwbrXcPjc" TargetMode="External"/><Relationship Id="rId2" Type="http://schemas.openxmlformats.org/officeDocument/2006/relationships/hyperlink" Target="http://www.youtube.com/watch?v=_36MiCUS1r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2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3.wmf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3.wmf"/><Relationship Id="rId5" Type="http://schemas.openxmlformats.org/officeDocument/2006/relationships/image" Target="../media/image14.wmf"/><Relationship Id="rId15" Type="http://schemas.openxmlformats.org/officeDocument/2006/relationships/image" Target="../media/image27.wmf"/><Relationship Id="rId10" Type="http://schemas.openxmlformats.org/officeDocument/2006/relationships/image" Target="../media/image12.wmf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11" Type="http://schemas.openxmlformats.org/officeDocument/2006/relationships/image" Target="../media/image29.wmf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13.wmf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9/Cyclone_Catarina_from_the_ISS_on_March_26_2004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3.wmf"/><Relationship Id="rId5" Type="http://schemas.openxmlformats.org/officeDocument/2006/relationships/image" Target="../media/image14.wmf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7956" y="245478"/>
            <a:ext cx="7772400" cy="820688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tx1"/>
                </a:solidFill>
              </a:rPr>
              <a:t>コリオリ力の復習資料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5540" y="980728"/>
            <a:ext cx="6400800" cy="665087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見延　庄士郎（海洋気候物理学研究室）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524" y="1552235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本授業の受講者のほとんどは，すでにコリオリ力を学んでいるはずです．ただし，ごくまれにコリオリ力を初めて学ぶ学生がいたり，また既に学んだ学生でも，あやふやになっている部分もあるでしょう．そこで，この資料で復習をしてください．このファイルをダウンロードして，パソコンでクリックしていけば，隠れている情報が表示されます．</a:t>
            </a:r>
            <a:endParaRPr lang="en-US" altLang="ja-JP" sz="2400" dirty="0"/>
          </a:p>
          <a:p>
            <a:r>
              <a:rPr lang="ja-JP" altLang="en-US" sz="2400" dirty="0"/>
              <a:t>まずコリオリ力の効き目がよくわかる</a:t>
            </a:r>
            <a:r>
              <a:rPr lang="en-US" altLang="ja-JP" sz="2400" dirty="0"/>
              <a:t>you tube </a:t>
            </a:r>
            <a:r>
              <a:rPr lang="ja-JP" altLang="en-US" sz="2400" dirty="0"/>
              <a:t>の二つのビデオを見よう．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つぎに（予習課題を飛ばしてここに来た人は）２ページ目にある穴埋め問題に挑戦してみてください．これに正答できる人は，復習の必要はありません．そうでない人は，復習資料をやってみましょう．最後にまた同じ問題があります．</a:t>
            </a:r>
            <a:endParaRPr lang="en-US" altLang="ja-JP" sz="2400" dirty="0"/>
          </a:p>
          <a:p>
            <a:endParaRPr lang="en-US" altLang="ja-JP" sz="2400" dirty="0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991524" y="4222829"/>
            <a:ext cx="748883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1"/>
            <a:r>
              <a:rPr lang="en-US" altLang="ja-JP" dirty="0">
                <a:hlinkClick r:id="rId2"/>
              </a:rPr>
              <a:t>http://www.youtube.com/watch?v=_36MiCUS1ro</a:t>
            </a:r>
            <a:endParaRPr lang="en-US" altLang="ja-JP" dirty="0"/>
          </a:p>
          <a:p>
            <a:pPr lvl="1"/>
            <a:r>
              <a:rPr lang="en-US" altLang="ja-JP" dirty="0">
                <a:hlinkClick r:id="rId3"/>
              </a:rPr>
              <a:t>http://www.youtube.com/watch?hl=ja&amp;gl=JP&amp;v=49JwbrXcPjc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7766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9317" y="2668207"/>
            <a:ext cx="569912" cy="5222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pic>
        <p:nvPicPr>
          <p:cNvPr id="3095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13075" y="3646492"/>
            <a:ext cx="590550" cy="6080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sp>
        <p:nvSpPr>
          <p:cNvPr id="27" name="円/楕円 26"/>
          <p:cNvSpPr/>
          <p:nvPr/>
        </p:nvSpPr>
        <p:spPr>
          <a:xfrm>
            <a:off x="5594352" y="2430469"/>
            <a:ext cx="119063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471863" y="3862394"/>
            <a:ext cx="119062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56" name="Line 4"/>
          <p:cNvSpPr>
            <a:spLocks noChangeShapeType="1"/>
          </p:cNvSpPr>
          <p:nvPr/>
        </p:nvSpPr>
        <p:spPr bwMode="auto">
          <a:xfrm flipV="1">
            <a:off x="3535365" y="2500317"/>
            <a:ext cx="2149475" cy="140176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6157" name="Line 6"/>
          <p:cNvSpPr>
            <a:spLocks noChangeShapeType="1"/>
          </p:cNvSpPr>
          <p:nvPr/>
        </p:nvSpPr>
        <p:spPr bwMode="auto">
          <a:xfrm flipV="1">
            <a:off x="3535366" y="29194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6158" name="Line 7"/>
          <p:cNvSpPr>
            <a:spLocks noChangeShapeType="1"/>
          </p:cNvSpPr>
          <p:nvPr/>
        </p:nvSpPr>
        <p:spPr bwMode="auto">
          <a:xfrm flipV="1">
            <a:off x="928693" y="3916369"/>
            <a:ext cx="2600325" cy="1155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6159" name="Text Box 8"/>
          <p:cNvSpPr txBox="1">
            <a:spLocks noChangeArrowheads="1"/>
          </p:cNvSpPr>
          <p:nvPr/>
        </p:nvSpPr>
        <p:spPr bwMode="auto">
          <a:xfrm>
            <a:off x="2463800" y="3938589"/>
            <a:ext cx="184698" cy="36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endParaRPr lang="ja-JP" altLang="ja-JP"/>
          </a:p>
        </p:txBody>
      </p:sp>
      <p:sp>
        <p:nvSpPr>
          <p:cNvPr id="6176" name="タイトル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慣性系で見ると</a:t>
            </a:r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357444" y="4225926"/>
          <a:ext cx="2301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2" name="Equation" r:id="rId6" imgW="114120" imgH="126720" progId="Equation.DSMT4">
                  <p:embed/>
                </p:oleObj>
              </mc:Choice>
              <mc:Fallback>
                <p:oleObj name="Equation" r:id="rId6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44" y="4225926"/>
                        <a:ext cx="230187" cy="255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530728" y="3322641"/>
          <a:ext cx="974726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3" name="Equation" r:id="rId8" imgW="482400" imgH="177480" progId="Equation.DSMT4">
                  <p:embed/>
                </p:oleObj>
              </mc:Choice>
              <mc:Fallback>
                <p:oleObj name="Equation" r:id="rId8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8" y="3322641"/>
                        <a:ext cx="974726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環状矢印 12"/>
          <p:cNvSpPr/>
          <p:nvPr/>
        </p:nvSpPr>
        <p:spPr>
          <a:xfrm rot="9737511" flipV="1">
            <a:off x="414343" y="4557718"/>
            <a:ext cx="1000125" cy="1000125"/>
          </a:xfrm>
          <a:prstGeom prst="circularArrow">
            <a:avLst>
              <a:gd name="adj1" fmla="val 9432"/>
              <a:gd name="adj2" fmla="val 1489715"/>
              <a:gd name="adj3" fmla="val 19813488"/>
              <a:gd name="adj4" fmla="val 937013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14302" y="4097339"/>
          <a:ext cx="1255712" cy="409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4" name="Equation" r:id="rId10" imgW="622080" imgH="203040" progId="Equation.DSMT4">
                  <p:embed/>
                </p:oleObj>
              </mc:Choice>
              <mc:Fallback>
                <p:oleObj name="Equation" r:id="rId10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2" y="4097339"/>
                        <a:ext cx="1255712" cy="4095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Line 7"/>
          <p:cNvSpPr>
            <a:spLocks noChangeShapeType="1"/>
          </p:cNvSpPr>
          <p:nvPr/>
        </p:nvSpPr>
        <p:spPr bwMode="auto">
          <a:xfrm flipV="1">
            <a:off x="925518" y="3487742"/>
            <a:ext cx="2416175" cy="15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6162" name="Line 5"/>
          <p:cNvSpPr>
            <a:spLocks noChangeShapeType="1"/>
          </p:cNvSpPr>
          <p:nvPr/>
        </p:nvSpPr>
        <p:spPr bwMode="auto">
          <a:xfrm flipH="1" flipV="1">
            <a:off x="3344865" y="3486155"/>
            <a:ext cx="190499" cy="4333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6163" name="Line 5"/>
          <p:cNvSpPr>
            <a:spLocks noChangeShapeType="1"/>
          </p:cNvSpPr>
          <p:nvPr/>
        </p:nvSpPr>
        <p:spPr bwMode="auto">
          <a:xfrm flipH="1" flipV="1">
            <a:off x="5486401" y="2084391"/>
            <a:ext cx="381000" cy="830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6164" name="Line 6"/>
          <p:cNvSpPr>
            <a:spLocks noChangeShapeType="1"/>
          </p:cNvSpPr>
          <p:nvPr/>
        </p:nvSpPr>
        <p:spPr bwMode="auto">
          <a:xfrm flipV="1">
            <a:off x="3346450" y="24876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6165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4166" y="3214692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6" name="Line 6"/>
          <p:cNvSpPr>
            <a:spLocks noChangeShapeType="1"/>
          </p:cNvSpPr>
          <p:nvPr/>
        </p:nvSpPr>
        <p:spPr bwMode="auto">
          <a:xfrm flipV="1">
            <a:off x="3314702" y="2093914"/>
            <a:ext cx="2190750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6167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7041" y="1935168"/>
            <a:ext cx="569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50" name="Object 28"/>
          <p:cNvGraphicFramePr>
            <a:graphicFrameLocks noChangeAspect="1"/>
          </p:cNvGraphicFramePr>
          <p:nvPr/>
        </p:nvGraphicFramePr>
        <p:xfrm>
          <a:off x="6084034" y="2086377"/>
          <a:ext cx="2926185" cy="1545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5" name="Equation" r:id="rId12" imgW="1079280" imgH="558720" progId="Equation.DSMT4">
                  <p:embed/>
                </p:oleObj>
              </mc:Choice>
              <mc:Fallback>
                <p:oleObj name="Equation" r:id="rId12" imgW="10792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034" y="2086377"/>
                        <a:ext cx="2926185" cy="15454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テキスト ボックス 19"/>
          <p:cNvSpPr txBox="1">
            <a:spLocks noChangeArrowheads="1"/>
          </p:cNvSpPr>
          <p:nvPr/>
        </p:nvSpPr>
        <p:spPr bwMode="auto">
          <a:xfrm>
            <a:off x="4422077" y="4301240"/>
            <a:ext cx="4613731" cy="41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r>
              <a:rPr lang="ja-JP" altLang="en-US" sz="2100" dirty="0">
                <a:solidFill>
                  <a:schemeClr val="bg1">
                    <a:lumMod val="50000"/>
                  </a:schemeClr>
                </a:solidFill>
              </a:rPr>
              <a:t>ボールの移動は並行移動の場合と同じ</a:t>
            </a:r>
          </a:p>
        </p:txBody>
      </p:sp>
      <p:sp>
        <p:nvSpPr>
          <p:cNvPr id="37" name="テキスト ボックス 19"/>
          <p:cNvSpPr txBox="1">
            <a:spLocks noChangeArrowheads="1"/>
          </p:cNvSpPr>
          <p:nvPr/>
        </p:nvSpPr>
        <p:spPr bwMode="auto">
          <a:xfrm>
            <a:off x="4409300" y="4789100"/>
            <a:ext cx="4759604" cy="41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r>
              <a:rPr lang="ja-JP" altLang="en-US" sz="2100" dirty="0"/>
              <a:t>受け手は並行移動の場合より大きく移動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7482626" y="2034862"/>
            <a:ext cx="721217" cy="450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534142" y="2550018"/>
            <a:ext cx="682579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8159262" y="3011514"/>
            <a:ext cx="854109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151" name="Object 4"/>
          <p:cNvGraphicFramePr>
            <a:graphicFrameLocks noChangeAspect="1"/>
          </p:cNvGraphicFramePr>
          <p:nvPr/>
        </p:nvGraphicFramePr>
        <p:xfrm>
          <a:off x="2367612" y="2512007"/>
          <a:ext cx="1473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" name="Equation" r:id="rId14" imgW="583920" imgH="203040" progId="Equation.DSMT4">
                  <p:embed/>
                </p:oleObj>
              </mc:Choice>
              <mc:Fallback>
                <p:oleObj name="Equation" r:id="rId14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612" y="2512007"/>
                        <a:ext cx="1473200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右中かっこ 30"/>
          <p:cNvSpPr/>
          <p:nvPr/>
        </p:nvSpPr>
        <p:spPr>
          <a:xfrm rot="-1800000">
            <a:off x="3479084" y="3449076"/>
            <a:ext cx="110439" cy="404929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3193961" y="2949262"/>
            <a:ext cx="405684" cy="682580"/>
          </a:xfrm>
          <a:custGeom>
            <a:avLst/>
            <a:gdLst>
              <a:gd name="connsiteX0" fmla="*/ 0 w 405684"/>
              <a:gd name="connsiteY0" fmla="*/ 0 h 682580"/>
              <a:gd name="connsiteX1" fmla="*/ 180304 w 405684"/>
              <a:gd name="connsiteY1" fmla="*/ 193183 h 682580"/>
              <a:gd name="connsiteX2" fmla="*/ 373487 w 405684"/>
              <a:gd name="connsiteY2" fmla="*/ 386366 h 682580"/>
              <a:gd name="connsiteX3" fmla="*/ 373487 w 405684"/>
              <a:gd name="connsiteY3" fmla="*/ 682580 h 68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684" h="682580">
                <a:moveTo>
                  <a:pt x="0" y="0"/>
                </a:moveTo>
                <a:cubicBezTo>
                  <a:pt x="59028" y="64394"/>
                  <a:pt x="118056" y="128789"/>
                  <a:pt x="180304" y="193183"/>
                </a:cubicBezTo>
                <a:cubicBezTo>
                  <a:pt x="242552" y="257577"/>
                  <a:pt x="341290" y="304800"/>
                  <a:pt x="373487" y="386366"/>
                </a:cubicBezTo>
                <a:cubicBezTo>
                  <a:pt x="405684" y="467932"/>
                  <a:pt x="389585" y="575256"/>
                  <a:pt x="373487" y="68258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中かっこ 32"/>
          <p:cNvSpPr/>
          <p:nvPr/>
        </p:nvSpPr>
        <p:spPr>
          <a:xfrm rot="-1800000">
            <a:off x="5751339" y="1988872"/>
            <a:ext cx="202178" cy="87251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/>
          <p:cNvSpPr/>
          <p:nvPr/>
        </p:nvSpPr>
        <p:spPr>
          <a:xfrm>
            <a:off x="5898524" y="2331076"/>
            <a:ext cx="257577" cy="64394"/>
          </a:xfrm>
          <a:custGeom>
            <a:avLst/>
            <a:gdLst>
              <a:gd name="connsiteX0" fmla="*/ 0 w 257577"/>
              <a:gd name="connsiteY0" fmla="*/ 64394 h 64394"/>
              <a:gd name="connsiteX1" fmla="*/ 51515 w 257577"/>
              <a:gd name="connsiteY1" fmla="*/ 38637 h 64394"/>
              <a:gd name="connsiteX2" fmla="*/ 257577 w 257577"/>
              <a:gd name="connsiteY2" fmla="*/ 0 h 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577" h="64394">
                <a:moveTo>
                  <a:pt x="0" y="64394"/>
                </a:moveTo>
                <a:cubicBezTo>
                  <a:pt x="4293" y="56881"/>
                  <a:pt x="8586" y="49369"/>
                  <a:pt x="51515" y="38637"/>
                </a:cubicBezTo>
                <a:cubicBezTo>
                  <a:pt x="94444" y="27905"/>
                  <a:pt x="176010" y="13952"/>
                  <a:pt x="257577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37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594352" y="2430469"/>
            <a:ext cx="119063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73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4" y="704093"/>
            <a:ext cx="8229601" cy="7233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>
                <a:solidFill>
                  <a:schemeClr val="tx1"/>
                </a:solidFill>
              </a:rPr>
              <a:t>回転系で見ると</a:t>
            </a:r>
            <a:endParaRPr lang="ja-JP" altLang="ja-JP" dirty="0">
              <a:solidFill>
                <a:schemeClr val="tx1"/>
              </a:solidFill>
            </a:endParaRPr>
          </a:p>
        </p:txBody>
      </p:sp>
      <p:sp>
        <p:nvSpPr>
          <p:cNvPr id="7180" name="コンテンツ プレースホルダ 38"/>
          <p:cNvSpPr>
            <a:spLocks noGrp="1"/>
          </p:cNvSpPr>
          <p:nvPr>
            <p:ph idx="1"/>
          </p:nvPr>
        </p:nvSpPr>
        <p:spPr>
          <a:xfrm>
            <a:off x="457204" y="5100035"/>
            <a:ext cx="8229601" cy="1026132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/>
              <a:t>回転系で見ると，回転方向の逆に曲がり，その加速度は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463800" y="3938589"/>
            <a:ext cx="184698" cy="36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endParaRPr lang="ja-JP" altLang="ja-JP"/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>
            <a:off x="5497515" y="2114553"/>
            <a:ext cx="187326" cy="3635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7176" name="Line 6"/>
          <p:cNvSpPr>
            <a:spLocks noChangeShapeType="1"/>
          </p:cNvSpPr>
          <p:nvPr/>
        </p:nvSpPr>
        <p:spPr bwMode="auto">
          <a:xfrm flipV="1">
            <a:off x="3338516" y="2082806"/>
            <a:ext cx="2181225" cy="13858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7177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4166" y="3214692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7041" y="1935168"/>
            <a:ext cx="569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フリーフォーム 37"/>
          <p:cNvSpPr/>
          <p:nvPr/>
        </p:nvSpPr>
        <p:spPr>
          <a:xfrm flipH="1" flipV="1">
            <a:off x="4324350" y="1903419"/>
            <a:ext cx="1250950" cy="458787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  <a:gd name="connsiteX0" fmla="*/ 0 w 250066"/>
              <a:gd name="connsiteY0" fmla="*/ 435071 h 503575"/>
              <a:gd name="connsiteX1" fmla="*/ 160501 w 250066"/>
              <a:gd name="connsiteY1" fmla="*/ 503574 h 503575"/>
              <a:gd name="connsiteX2" fmla="*/ 250066 w 250066"/>
              <a:gd name="connsiteY2" fmla="*/ 242399 h 5035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814" h="335775">
                <a:moveTo>
                  <a:pt x="0" y="75741"/>
                </a:moveTo>
                <a:cubicBezTo>
                  <a:pt x="36723" y="0"/>
                  <a:pt x="106018" y="57091"/>
                  <a:pt x="130375" y="79572"/>
                </a:cubicBezTo>
                <a:cubicBezTo>
                  <a:pt x="165386" y="103669"/>
                  <a:pt x="187546" y="214637"/>
                  <a:pt x="189814" y="335775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3877546" y="1377934"/>
          <a:ext cx="944457" cy="60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6" imgW="355320" imgH="228600" progId="Equation.DSMT4">
                  <p:embed/>
                </p:oleObj>
              </mc:Choice>
              <mc:Fallback>
                <p:oleObj name="Equation" r:id="rId6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7546" y="1377934"/>
                        <a:ext cx="944457" cy="6054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フリーフォーム 39"/>
          <p:cNvSpPr/>
          <p:nvPr/>
        </p:nvSpPr>
        <p:spPr>
          <a:xfrm flipH="1" flipV="1">
            <a:off x="3371853" y="2500319"/>
            <a:ext cx="2290763" cy="992187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  <a:gd name="connsiteX0" fmla="*/ 0 w 250066"/>
              <a:gd name="connsiteY0" fmla="*/ 435071 h 503575"/>
              <a:gd name="connsiteX1" fmla="*/ 160501 w 250066"/>
              <a:gd name="connsiteY1" fmla="*/ 503574 h 503575"/>
              <a:gd name="connsiteX2" fmla="*/ 250066 w 250066"/>
              <a:gd name="connsiteY2" fmla="*/ 242399 h 5035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333750"/>
              <a:gd name="connsiteY0" fmla="*/ 262317 h 290245"/>
              <a:gd name="connsiteX1" fmla="*/ 130375 w 333750"/>
              <a:gd name="connsiteY1" fmla="*/ 266148 h 290245"/>
              <a:gd name="connsiteX2" fmla="*/ 333750 w 333750"/>
              <a:gd name="connsiteY2" fmla="*/ 121138 h 290245"/>
              <a:gd name="connsiteX0" fmla="*/ 0 w 333750"/>
              <a:gd name="connsiteY0" fmla="*/ 141179 h 169107"/>
              <a:gd name="connsiteX1" fmla="*/ 130375 w 333750"/>
              <a:gd name="connsiteY1" fmla="*/ 145010 h 169107"/>
              <a:gd name="connsiteX2" fmla="*/ 333750 w 333750"/>
              <a:gd name="connsiteY2" fmla="*/ 0 h 169107"/>
              <a:gd name="connsiteX0" fmla="*/ 0 w 333750"/>
              <a:gd name="connsiteY0" fmla="*/ 141179 h 187201"/>
              <a:gd name="connsiteX1" fmla="*/ 130375 w 333750"/>
              <a:gd name="connsiteY1" fmla="*/ 145010 h 187201"/>
              <a:gd name="connsiteX2" fmla="*/ 333750 w 333750"/>
              <a:gd name="connsiteY2" fmla="*/ 0 h 187201"/>
              <a:gd name="connsiteX0" fmla="*/ 0 w 333750"/>
              <a:gd name="connsiteY0" fmla="*/ 141179 h 187201"/>
              <a:gd name="connsiteX1" fmla="*/ 130375 w 333750"/>
              <a:gd name="connsiteY1" fmla="*/ 145010 h 187201"/>
              <a:gd name="connsiteX2" fmla="*/ 333750 w 333750"/>
              <a:gd name="connsiteY2" fmla="*/ 0 h 187201"/>
              <a:gd name="connsiteX0" fmla="*/ 0 w 333750"/>
              <a:gd name="connsiteY0" fmla="*/ 141179 h 141179"/>
              <a:gd name="connsiteX1" fmla="*/ 333750 w 333750"/>
              <a:gd name="connsiteY1" fmla="*/ 0 h 141179"/>
              <a:gd name="connsiteX0" fmla="*/ 0 w 333750"/>
              <a:gd name="connsiteY0" fmla="*/ 141179 h 141179"/>
              <a:gd name="connsiteX1" fmla="*/ 333750 w 333750"/>
              <a:gd name="connsiteY1" fmla="*/ 0 h 141179"/>
              <a:gd name="connsiteX2" fmla="*/ 0 w 333750"/>
              <a:gd name="connsiteY2" fmla="*/ 141179 h 141179"/>
              <a:gd name="connsiteX0" fmla="*/ 0 w 333750"/>
              <a:gd name="connsiteY0" fmla="*/ 141179 h 207295"/>
              <a:gd name="connsiteX1" fmla="*/ 333750 w 333750"/>
              <a:gd name="connsiteY1" fmla="*/ 0 h 207295"/>
              <a:gd name="connsiteX2" fmla="*/ 0 w 333750"/>
              <a:gd name="connsiteY2" fmla="*/ 141179 h 207295"/>
              <a:gd name="connsiteX0" fmla="*/ 0 w 333750"/>
              <a:gd name="connsiteY0" fmla="*/ 141179 h 304303"/>
              <a:gd name="connsiteX1" fmla="*/ 333750 w 333750"/>
              <a:gd name="connsiteY1" fmla="*/ 0 h 304303"/>
              <a:gd name="connsiteX2" fmla="*/ 0 w 333750"/>
              <a:gd name="connsiteY2" fmla="*/ 141179 h 304303"/>
              <a:gd name="connsiteX0" fmla="*/ 333750 w 347641"/>
              <a:gd name="connsiteY0" fmla="*/ 0 h 304303"/>
              <a:gd name="connsiteX1" fmla="*/ 0 w 347641"/>
              <a:gd name="connsiteY1" fmla="*/ 141179 h 304303"/>
              <a:gd name="connsiteX2" fmla="*/ 347641 w 347641"/>
              <a:gd name="connsiteY2" fmla="*/ 67097 h 304303"/>
              <a:gd name="connsiteX0" fmla="*/ 333750 w 333750"/>
              <a:gd name="connsiteY0" fmla="*/ 0 h 304303"/>
              <a:gd name="connsiteX1" fmla="*/ 0 w 333750"/>
              <a:gd name="connsiteY1" fmla="*/ 141179 h 304303"/>
              <a:gd name="connsiteX0" fmla="*/ 354313 w 354313"/>
              <a:gd name="connsiteY0" fmla="*/ 0 h 405431"/>
              <a:gd name="connsiteX1" fmla="*/ 0 w 354313"/>
              <a:gd name="connsiteY1" fmla="*/ 242307 h 405431"/>
              <a:gd name="connsiteX0" fmla="*/ 354313 w 354313"/>
              <a:gd name="connsiteY0" fmla="*/ 0 h 275029"/>
              <a:gd name="connsiteX1" fmla="*/ 0 w 354313"/>
              <a:gd name="connsiteY1" fmla="*/ 242307 h 275029"/>
              <a:gd name="connsiteX0" fmla="*/ 354313 w 354313"/>
              <a:gd name="connsiteY0" fmla="*/ 0 h 275029"/>
              <a:gd name="connsiteX1" fmla="*/ 0 w 354313"/>
              <a:gd name="connsiteY1" fmla="*/ 242307 h 275029"/>
              <a:gd name="connsiteX0" fmla="*/ 354313 w 354313"/>
              <a:gd name="connsiteY0" fmla="*/ 0 h 275029"/>
              <a:gd name="connsiteX1" fmla="*/ 354313 w 354313"/>
              <a:gd name="connsiteY1" fmla="*/ 5322 h 275029"/>
              <a:gd name="connsiteX2" fmla="*/ 0 w 354313"/>
              <a:gd name="connsiteY2" fmla="*/ 242307 h 275029"/>
              <a:gd name="connsiteX0" fmla="*/ 333750 w 333750"/>
              <a:gd name="connsiteY0" fmla="*/ 0 h 272368"/>
              <a:gd name="connsiteX1" fmla="*/ 333750 w 333750"/>
              <a:gd name="connsiteY1" fmla="*/ 5322 h 272368"/>
              <a:gd name="connsiteX2" fmla="*/ 0 w 333750"/>
              <a:gd name="connsiteY2" fmla="*/ 239646 h 272368"/>
              <a:gd name="connsiteX0" fmla="*/ 333750 w 333750"/>
              <a:gd name="connsiteY0" fmla="*/ 0 h 248417"/>
              <a:gd name="connsiteX1" fmla="*/ 333750 w 333750"/>
              <a:gd name="connsiteY1" fmla="*/ 5322 h 248417"/>
              <a:gd name="connsiteX2" fmla="*/ 0 w 333750"/>
              <a:gd name="connsiteY2" fmla="*/ 239646 h 248417"/>
              <a:gd name="connsiteX0" fmla="*/ 333750 w 333750"/>
              <a:gd name="connsiteY0" fmla="*/ 0 h 248417"/>
              <a:gd name="connsiteX1" fmla="*/ 333750 w 333750"/>
              <a:gd name="connsiteY1" fmla="*/ 5322 h 248417"/>
              <a:gd name="connsiteX2" fmla="*/ 0 w 333750"/>
              <a:gd name="connsiteY2" fmla="*/ 239646 h 248417"/>
              <a:gd name="connsiteX0" fmla="*/ 333750 w 333750"/>
              <a:gd name="connsiteY0" fmla="*/ 0 h 239646"/>
              <a:gd name="connsiteX1" fmla="*/ 333750 w 333750"/>
              <a:gd name="connsiteY1" fmla="*/ 5322 h 239646"/>
              <a:gd name="connsiteX2" fmla="*/ 0 w 333750"/>
              <a:gd name="connsiteY2" fmla="*/ 239646 h 239646"/>
              <a:gd name="connsiteX0" fmla="*/ 333750 w 333750"/>
              <a:gd name="connsiteY0" fmla="*/ 0 h 239646"/>
              <a:gd name="connsiteX1" fmla="*/ 333750 w 333750"/>
              <a:gd name="connsiteY1" fmla="*/ 5322 h 239646"/>
              <a:gd name="connsiteX2" fmla="*/ 0 w 333750"/>
              <a:gd name="connsiteY2" fmla="*/ 239646 h 23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750" h="239646">
                <a:moveTo>
                  <a:pt x="333750" y="0"/>
                </a:moveTo>
                <a:lnTo>
                  <a:pt x="333750" y="5322"/>
                </a:lnTo>
                <a:cubicBezTo>
                  <a:pt x="301588" y="23108"/>
                  <a:pt x="154988" y="221804"/>
                  <a:pt x="0" y="239646"/>
                </a:cubicBezTo>
              </a:path>
            </a:pathLst>
          </a:custGeom>
          <a:ln w="19050">
            <a:solidFill>
              <a:srgbClr val="0070C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717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440566"/>
              </p:ext>
            </p:extLst>
          </p:nvPr>
        </p:nvGraphicFramePr>
        <p:xfrm>
          <a:off x="2672669" y="5445224"/>
          <a:ext cx="2979927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8" imgW="1333440" imgH="419040" progId="Equation.DSMT4">
                  <p:embed/>
                </p:oleObj>
              </mc:Choice>
              <mc:Fallback>
                <p:oleObj name="Equation" r:id="rId8" imgW="1333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669" y="5445224"/>
                        <a:ext cx="2979927" cy="9361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テキスト ボックス 46"/>
          <p:cNvSpPr txBox="1">
            <a:spLocks noChangeArrowheads="1"/>
          </p:cNvSpPr>
          <p:nvPr/>
        </p:nvSpPr>
        <p:spPr bwMode="auto">
          <a:xfrm>
            <a:off x="2942911" y="1414330"/>
            <a:ext cx="4437401" cy="52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r>
              <a:rPr lang="ja-JP" altLang="en-US" sz="2800" dirty="0">
                <a:solidFill>
                  <a:schemeClr val="bg2">
                    <a:lumMod val="10000"/>
                  </a:schemeClr>
                </a:solidFill>
              </a:rPr>
              <a:t>距離　　　　　だけ</a:t>
            </a:r>
            <a:r>
              <a:rPr lang="ja-JP" altLang="en-US" sz="2800" dirty="0">
                <a:solidFill>
                  <a:srgbClr val="FF0000"/>
                </a:solidFill>
              </a:rPr>
              <a:t>右に曲がる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940936" y="1401655"/>
            <a:ext cx="809227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954073" y="5670608"/>
            <a:ext cx="710485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210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594352" y="2430469"/>
            <a:ext cx="119063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471863" y="3862394"/>
            <a:ext cx="119062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3" y="704089"/>
            <a:ext cx="5340990" cy="66753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>
                <a:solidFill>
                  <a:schemeClr val="tx1"/>
                </a:solidFill>
              </a:rPr>
              <a:t>まとめて書くと</a:t>
            </a:r>
            <a:endParaRPr lang="ja-JP" altLang="ja-JP" dirty="0">
              <a:solidFill>
                <a:schemeClr val="tx1"/>
              </a:solidFill>
            </a:endParaRPr>
          </a:p>
        </p:txBody>
      </p:sp>
      <p:sp>
        <p:nvSpPr>
          <p:cNvPr id="8203" name="Line 4"/>
          <p:cNvSpPr>
            <a:spLocks noChangeShapeType="1"/>
          </p:cNvSpPr>
          <p:nvPr/>
        </p:nvSpPr>
        <p:spPr bwMode="auto">
          <a:xfrm flipV="1">
            <a:off x="3535365" y="2500317"/>
            <a:ext cx="2149475" cy="140176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8204" name="Line 6"/>
          <p:cNvSpPr>
            <a:spLocks noChangeShapeType="1"/>
          </p:cNvSpPr>
          <p:nvPr/>
        </p:nvSpPr>
        <p:spPr bwMode="auto">
          <a:xfrm flipV="1">
            <a:off x="3535366" y="29194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8205" name="Line 7"/>
          <p:cNvSpPr>
            <a:spLocks noChangeShapeType="1"/>
          </p:cNvSpPr>
          <p:nvPr/>
        </p:nvSpPr>
        <p:spPr bwMode="auto">
          <a:xfrm flipV="1">
            <a:off x="928693" y="3916369"/>
            <a:ext cx="2600325" cy="1155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530728" y="3322641"/>
          <a:ext cx="974726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6" name="Equation" r:id="rId4" imgW="482400" imgH="177480" progId="Equation.DSMT4">
                  <p:embed/>
                </p:oleObj>
              </mc:Choice>
              <mc:Fallback>
                <p:oleObj name="Equation" r:id="rId4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8" y="3322641"/>
                        <a:ext cx="974726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916241" y="2335221"/>
          <a:ext cx="12334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7" name="Equation" r:id="rId6" imgW="596880" imgH="203040" progId="Equation.DSMT4">
                  <p:embed/>
                </p:oleObj>
              </mc:Choice>
              <mc:Fallback>
                <p:oleObj name="Equation" r:id="rId6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41" y="2335221"/>
                        <a:ext cx="1233487" cy="428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環状矢印 12"/>
          <p:cNvSpPr/>
          <p:nvPr/>
        </p:nvSpPr>
        <p:spPr>
          <a:xfrm rot="9737511" flipV="1">
            <a:off x="414343" y="4557718"/>
            <a:ext cx="1000125" cy="1000125"/>
          </a:xfrm>
          <a:prstGeom prst="circularArrow">
            <a:avLst>
              <a:gd name="adj1" fmla="val 9432"/>
              <a:gd name="adj2" fmla="val 1489715"/>
              <a:gd name="adj3" fmla="val 19813488"/>
              <a:gd name="adj4" fmla="val 937013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15" name="直線コネクタ 14"/>
          <p:cNvCxnSpPr>
            <a:stCxn id="8205" idx="0"/>
          </p:cNvCxnSpPr>
          <p:nvPr/>
        </p:nvCxnSpPr>
        <p:spPr>
          <a:xfrm rot="5400000" flipH="1" flipV="1">
            <a:off x="2750348" y="3178972"/>
            <a:ext cx="71437" cy="3714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14302" y="4097339"/>
          <a:ext cx="1255712" cy="409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8" name="Equation" r:id="rId8" imgW="622080" imgH="203040" progId="Equation.DSMT4">
                  <p:embed/>
                </p:oleObj>
              </mc:Choice>
              <mc:Fallback>
                <p:oleObj name="Equation" r:id="rId8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2" y="4097339"/>
                        <a:ext cx="1255712" cy="4095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Line 7"/>
          <p:cNvSpPr>
            <a:spLocks noChangeShapeType="1"/>
          </p:cNvSpPr>
          <p:nvPr/>
        </p:nvSpPr>
        <p:spPr bwMode="auto">
          <a:xfrm flipV="1">
            <a:off x="925518" y="3487742"/>
            <a:ext cx="2416175" cy="15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8210" name="Line 5"/>
          <p:cNvSpPr>
            <a:spLocks noChangeShapeType="1"/>
          </p:cNvSpPr>
          <p:nvPr/>
        </p:nvSpPr>
        <p:spPr bwMode="auto">
          <a:xfrm flipH="1" flipV="1">
            <a:off x="3344865" y="3486155"/>
            <a:ext cx="190499" cy="4333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8211" name="Line 5"/>
          <p:cNvSpPr>
            <a:spLocks noChangeShapeType="1"/>
          </p:cNvSpPr>
          <p:nvPr/>
        </p:nvSpPr>
        <p:spPr bwMode="auto">
          <a:xfrm flipH="1" flipV="1">
            <a:off x="5676905" y="2481269"/>
            <a:ext cx="190499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3095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13075" y="3646492"/>
            <a:ext cx="590550" cy="6080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sp>
        <p:nvSpPr>
          <p:cNvPr id="8213" name="Line 6"/>
          <p:cNvSpPr>
            <a:spLocks noChangeShapeType="1"/>
          </p:cNvSpPr>
          <p:nvPr/>
        </p:nvSpPr>
        <p:spPr bwMode="auto">
          <a:xfrm flipV="1">
            <a:off x="3346450" y="24876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8199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86438" y="2809876"/>
            <a:ext cx="569912" cy="5222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pic>
        <p:nvPicPr>
          <p:cNvPr id="8215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24166" y="3214692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フリーフォーム 35"/>
          <p:cNvSpPr/>
          <p:nvPr/>
        </p:nvSpPr>
        <p:spPr>
          <a:xfrm>
            <a:off x="3436941" y="2832106"/>
            <a:ext cx="242887" cy="869951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945" h="870332">
                <a:moveTo>
                  <a:pt x="0" y="870332"/>
                </a:moveTo>
                <a:cubicBezTo>
                  <a:pt x="36723" y="794591"/>
                  <a:pt x="180230" y="620875"/>
                  <a:pt x="209608" y="475820"/>
                </a:cubicBezTo>
                <a:cubicBezTo>
                  <a:pt x="242945" y="283876"/>
                  <a:pt x="235802" y="156225"/>
                  <a:pt x="209608" y="0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/>
          <p:nvPr/>
        </p:nvSpPr>
        <p:spPr>
          <a:xfrm flipH="1" flipV="1">
            <a:off x="3776665" y="2743206"/>
            <a:ext cx="1974850" cy="161925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066" h="586457">
                <a:moveTo>
                  <a:pt x="0" y="586457"/>
                </a:moveTo>
                <a:cubicBezTo>
                  <a:pt x="36723" y="510716"/>
                  <a:pt x="132797" y="18094"/>
                  <a:pt x="162175" y="32492"/>
                </a:cubicBezTo>
                <a:cubicBezTo>
                  <a:pt x="195512" y="0"/>
                  <a:pt x="242777" y="151386"/>
                  <a:pt x="250066" y="393785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18" name="Line 6"/>
          <p:cNvSpPr>
            <a:spLocks noChangeShapeType="1"/>
          </p:cNvSpPr>
          <p:nvPr/>
        </p:nvSpPr>
        <p:spPr bwMode="auto">
          <a:xfrm flipV="1">
            <a:off x="3314702" y="2093914"/>
            <a:ext cx="2190750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8219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7041" y="1935168"/>
            <a:ext cx="569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フリーフォーム 28"/>
          <p:cNvSpPr/>
          <p:nvPr/>
        </p:nvSpPr>
        <p:spPr>
          <a:xfrm flipH="1" flipV="1">
            <a:off x="4324350" y="1903419"/>
            <a:ext cx="1250950" cy="458787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  <a:gd name="connsiteX0" fmla="*/ 0 w 250066"/>
              <a:gd name="connsiteY0" fmla="*/ 435071 h 503575"/>
              <a:gd name="connsiteX1" fmla="*/ 160501 w 250066"/>
              <a:gd name="connsiteY1" fmla="*/ 503574 h 503575"/>
              <a:gd name="connsiteX2" fmla="*/ 250066 w 250066"/>
              <a:gd name="connsiteY2" fmla="*/ 242399 h 5035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814" h="335775">
                <a:moveTo>
                  <a:pt x="0" y="75741"/>
                </a:moveTo>
                <a:cubicBezTo>
                  <a:pt x="36723" y="0"/>
                  <a:pt x="106018" y="57091"/>
                  <a:pt x="130375" y="79572"/>
                </a:cubicBezTo>
                <a:cubicBezTo>
                  <a:pt x="165386" y="103669"/>
                  <a:pt x="187546" y="214637"/>
                  <a:pt x="189814" y="335775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8198" name="Object 8"/>
          <p:cNvGraphicFramePr>
            <a:graphicFrameLocks noChangeAspect="1"/>
          </p:cNvGraphicFramePr>
          <p:nvPr/>
        </p:nvGraphicFramePr>
        <p:xfrm>
          <a:off x="3877548" y="1377935"/>
          <a:ext cx="718784" cy="46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9" name="Equation" r:id="rId12" imgW="355320" imgH="228600" progId="Equation.DSMT4">
                  <p:embed/>
                </p:oleObj>
              </mc:Choice>
              <mc:Fallback>
                <p:oleObj name="Equation" r:id="rId12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7548" y="1377935"/>
                        <a:ext cx="718784" cy="4607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右中かっこ 29"/>
          <p:cNvSpPr/>
          <p:nvPr/>
        </p:nvSpPr>
        <p:spPr>
          <a:xfrm rot="20334975">
            <a:off x="6029328" y="1819281"/>
            <a:ext cx="188913" cy="1062039"/>
          </a:xfrm>
          <a:prstGeom prst="rightBrace">
            <a:avLst>
              <a:gd name="adj1" fmla="val 8333"/>
              <a:gd name="adj2" fmla="val 506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6464897" y="1582395"/>
          <a:ext cx="2231431" cy="1177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0" name="Equation" r:id="rId14" imgW="1079280" imgH="558720" progId="Equation.DSMT4">
                  <p:embed/>
                </p:oleObj>
              </mc:Choice>
              <mc:Fallback>
                <p:oleObj name="Equation" r:id="rId14" imgW="10792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897" y="1582395"/>
                        <a:ext cx="2231431" cy="11777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2" name="Line 5"/>
          <p:cNvSpPr>
            <a:spLocks noChangeShapeType="1"/>
          </p:cNvSpPr>
          <p:nvPr/>
        </p:nvSpPr>
        <p:spPr bwMode="auto">
          <a:xfrm flipH="1" flipV="1">
            <a:off x="5513388" y="2093919"/>
            <a:ext cx="16510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31" name="フリーフォーム 30"/>
          <p:cNvSpPr/>
          <p:nvPr/>
        </p:nvSpPr>
        <p:spPr>
          <a:xfrm flipH="1" flipV="1">
            <a:off x="3371853" y="2500319"/>
            <a:ext cx="2290763" cy="992187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  <a:gd name="connsiteX0" fmla="*/ 0 w 250066"/>
              <a:gd name="connsiteY0" fmla="*/ 435071 h 503575"/>
              <a:gd name="connsiteX1" fmla="*/ 160501 w 250066"/>
              <a:gd name="connsiteY1" fmla="*/ 503574 h 503575"/>
              <a:gd name="connsiteX2" fmla="*/ 250066 w 250066"/>
              <a:gd name="connsiteY2" fmla="*/ 242399 h 5035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333750"/>
              <a:gd name="connsiteY0" fmla="*/ 262317 h 290245"/>
              <a:gd name="connsiteX1" fmla="*/ 130375 w 333750"/>
              <a:gd name="connsiteY1" fmla="*/ 266148 h 290245"/>
              <a:gd name="connsiteX2" fmla="*/ 333750 w 333750"/>
              <a:gd name="connsiteY2" fmla="*/ 121138 h 290245"/>
              <a:gd name="connsiteX0" fmla="*/ 0 w 333750"/>
              <a:gd name="connsiteY0" fmla="*/ 141179 h 169107"/>
              <a:gd name="connsiteX1" fmla="*/ 130375 w 333750"/>
              <a:gd name="connsiteY1" fmla="*/ 145010 h 169107"/>
              <a:gd name="connsiteX2" fmla="*/ 333750 w 333750"/>
              <a:gd name="connsiteY2" fmla="*/ 0 h 169107"/>
              <a:gd name="connsiteX0" fmla="*/ 0 w 333750"/>
              <a:gd name="connsiteY0" fmla="*/ 141179 h 187201"/>
              <a:gd name="connsiteX1" fmla="*/ 130375 w 333750"/>
              <a:gd name="connsiteY1" fmla="*/ 145010 h 187201"/>
              <a:gd name="connsiteX2" fmla="*/ 333750 w 333750"/>
              <a:gd name="connsiteY2" fmla="*/ 0 h 187201"/>
              <a:gd name="connsiteX0" fmla="*/ 0 w 333750"/>
              <a:gd name="connsiteY0" fmla="*/ 141179 h 187201"/>
              <a:gd name="connsiteX1" fmla="*/ 130375 w 333750"/>
              <a:gd name="connsiteY1" fmla="*/ 145010 h 187201"/>
              <a:gd name="connsiteX2" fmla="*/ 333750 w 333750"/>
              <a:gd name="connsiteY2" fmla="*/ 0 h 187201"/>
              <a:gd name="connsiteX0" fmla="*/ 0 w 333750"/>
              <a:gd name="connsiteY0" fmla="*/ 141179 h 141179"/>
              <a:gd name="connsiteX1" fmla="*/ 333750 w 333750"/>
              <a:gd name="connsiteY1" fmla="*/ 0 h 141179"/>
              <a:gd name="connsiteX0" fmla="*/ 0 w 333750"/>
              <a:gd name="connsiteY0" fmla="*/ 141179 h 141179"/>
              <a:gd name="connsiteX1" fmla="*/ 333750 w 333750"/>
              <a:gd name="connsiteY1" fmla="*/ 0 h 141179"/>
              <a:gd name="connsiteX2" fmla="*/ 0 w 333750"/>
              <a:gd name="connsiteY2" fmla="*/ 141179 h 141179"/>
              <a:gd name="connsiteX0" fmla="*/ 0 w 333750"/>
              <a:gd name="connsiteY0" fmla="*/ 141179 h 207295"/>
              <a:gd name="connsiteX1" fmla="*/ 333750 w 333750"/>
              <a:gd name="connsiteY1" fmla="*/ 0 h 207295"/>
              <a:gd name="connsiteX2" fmla="*/ 0 w 333750"/>
              <a:gd name="connsiteY2" fmla="*/ 141179 h 207295"/>
              <a:gd name="connsiteX0" fmla="*/ 0 w 333750"/>
              <a:gd name="connsiteY0" fmla="*/ 141179 h 304303"/>
              <a:gd name="connsiteX1" fmla="*/ 333750 w 333750"/>
              <a:gd name="connsiteY1" fmla="*/ 0 h 304303"/>
              <a:gd name="connsiteX2" fmla="*/ 0 w 333750"/>
              <a:gd name="connsiteY2" fmla="*/ 141179 h 304303"/>
              <a:gd name="connsiteX0" fmla="*/ 333750 w 347641"/>
              <a:gd name="connsiteY0" fmla="*/ 0 h 304303"/>
              <a:gd name="connsiteX1" fmla="*/ 0 w 347641"/>
              <a:gd name="connsiteY1" fmla="*/ 141179 h 304303"/>
              <a:gd name="connsiteX2" fmla="*/ 347641 w 347641"/>
              <a:gd name="connsiteY2" fmla="*/ 67097 h 304303"/>
              <a:gd name="connsiteX0" fmla="*/ 333750 w 333750"/>
              <a:gd name="connsiteY0" fmla="*/ 0 h 304303"/>
              <a:gd name="connsiteX1" fmla="*/ 0 w 333750"/>
              <a:gd name="connsiteY1" fmla="*/ 141179 h 304303"/>
              <a:gd name="connsiteX0" fmla="*/ 354313 w 354313"/>
              <a:gd name="connsiteY0" fmla="*/ 0 h 405431"/>
              <a:gd name="connsiteX1" fmla="*/ 0 w 354313"/>
              <a:gd name="connsiteY1" fmla="*/ 242307 h 405431"/>
              <a:gd name="connsiteX0" fmla="*/ 354313 w 354313"/>
              <a:gd name="connsiteY0" fmla="*/ 0 h 275029"/>
              <a:gd name="connsiteX1" fmla="*/ 0 w 354313"/>
              <a:gd name="connsiteY1" fmla="*/ 242307 h 275029"/>
              <a:gd name="connsiteX0" fmla="*/ 354313 w 354313"/>
              <a:gd name="connsiteY0" fmla="*/ 0 h 275029"/>
              <a:gd name="connsiteX1" fmla="*/ 0 w 354313"/>
              <a:gd name="connsiteY1" fmla="*/ 242307 h 275029"/>
              <a:gd name="connsiteX0" fmla="*/ 354313 w 354313"/>
              <a:gd name="connsiteY0" fmla="*/ 0 h 275029"/>
              <a:gd name="connsiteX1" fmla="*/ 354313 w 354313"/>
              <a:gd name="connsiteY1" fmla="*/ 5322 h 275029"/>
              <a:gd name="connsiteX2" fmla="*/ 0 w 354313"/>
              <a:gd name="connsiteY2" fmla="*/ 242307 h 275029"/>
              <a:gd name="connsiteX0" fmla="*/ 333750 w 333750"/>
              <a:gd name="connsiteY0" fmla="*/ 0 h 272368"/>
              <a:gd name="connsiteX1" fmla="*/ 333750 w 333750"/>
              <a:gd name="connsiteY1" fmla="*/ 5322 h 272368"/>
              <a:gd name="connsiteX2" fmla="*/ 0 w 333750"/>
              <a:gd name="connsiteY2" fmla="*/ 239646 h 272368"/>
              <a:gd name="connsiteX0" fmla="*/ 333750 w 333750"/>
              <a:gd name="connsiteY0" fmla="*/ 0 h 248417"/>
              <a:gd name="connsiteX1" fmla="*/ 333750 w 333750"/>
              <a:gd name="connsiteY1" fmla="*/ 5322 h 248417"/>
              <a:gd name="connsiteX2" fmla="*/ 0 w 333750"/>
              <a:gd name="connsiteY2" fmla="*/ 239646 h 248417"/>
              <a:gd name="connsiteX0" fmla="*/ 333750 w 333750"/>
              <a:gd name="connsiteY0" fmla="*/ 0 h 248417"/>
              <a:gd name="connsiteX1" fmla="*/ 333750 w 333750"/>
              <a:gd name="connsiteY1" fmla="*/ 5322 h 248417"/>
              <a:gd name="connsiteX2" fmla="*/ 0 w 333750"/>
              <a:gd name="connsiteY2" fmla="*/ 239646 h 248417"/>
              <a:gd name="connsiteX0" fmla="*/ 333750 w 333750"/>
              <a:gd name="connsiteY0" fmla="*/ 0 h 239646"/>
              <a:gd name="connsiteX1" fmla="*/ 333750 w 333750"/>
              <a:gd name="connsiteY1" fmla="*/ 5322 h 239646"/>
              <a:gd name="connsiteX2" fmla="*/ 0 w 333750"/>
              <a:gd name="connsiteY2" fmla="*/ 239646 h 239646"/>
              <a:gd name="connsiteX0" fmla="*/ 333750 w 333750"/>
              <a:gd name="connsiteY0" fmla="*/ 0 h 239646"/>
              <a:gd name="connsiteX1" fmla="*/ 333750 w 333750"/>
              <a:gd name="connsiteY1" fmla="*/ 5322 h 239646"/>
              <a:gd name="connsiteX2" fmla="*/ 0 w 333750"/>
              <a:gd name="connsiteY2" fmla="*/ 239646 h 23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750" h="239646">
                <a:moveTo>
                  <a:pt x="333750" y="0"/>
                </a:moveTo>
                <a:lnTo>
                  <a:pt x="333750" y="5322"/>
                </a:lnTo>
                <a:cubicBezTo>
                  <a:pt x="301588" y="23108"/>
                  <a:pt x="154988" y="221804"/>
                  <a:pt x="0" y="239646"/>
                </a:cubicBezTo>
              </a:path>
            </a:pathLst>
          </a:custGeom>
          <a:ln w="19050">
            <a:solidFill>
              <a:srgbClr val="0070C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7512829" y="4774981"/>
            <a:ext cx="119063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7415990" y="4459065"/>
            <a:ext cx="187326" cy="3635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 flipV="1">
            <a:off x="5256992" y="4427318"/>
            <a:ext cx="2181225" cy="13858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38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42640" y="5559204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25515" y="4279679"/>
            <a:ext cx="569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フリーフォーム 39"/>
          <p:cNvSpPr/>
          <p:nvPr/>
        </p:nvSpPr>
        <p:spPr>
          <a:xfrm flipH="1" flipV="1">
            <a:off x="6242824" y="4247929"/>
            <a:ext cx="1250950" cy="458787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  <a:gd name="connsiteX0" fmla="*/ 0 w 250066"/>
              <a:gd name="connsiteY0" fmla="*/ 435071 h 503575"/>
              <a:gd name="connsiteX1" fmla="*/ 160501 w 250066"/>
              <a:gd name="connsiteY1" fmla="*/ 503574 h 503575"/>
              <a:gd name="connsiteX2" fmla="*/ 250066 w 250066"/>
              <a:gd name="connsiteY2" fmla="*/ 242399 h 5035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814" h="335775">
                <a:moveTo>
                  <a:pt x="0" y="75741"/>
                </a:moveTo>
                <a:cubicBezTo>
                  <a:pt x="36723" y="0"/>
                  <a:pt x="106018" y="57091"/>
                  <a:pt x="130375" y="79572"/>
                </a:cubicBezTo>
                <a:cubicBezTo>
                  <a:pt x="165386" y="103669"/>
                  <a:pt x="187546" y="214637"/>
                  <a:pt x="189814" y="335775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41" name="Object 8"/>
          <p:cNvGraphicFramePr>
            <a:graphicFrameLocks noChangeAspect="1"/>
          </p:cNvGraphicFramePr>
          <p:nvPr/>
        </p:nvGraphicFramePr>
        <p:xfrm>
          <a:off x="5796022" y="3722447"/>
          <a:ext cx="718784" cy="46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1" name="Equation" r:id="rId16" imgW="355320" imgH="228600" progId="Equation.DSMT4">
                  <p:embed/>
                </p:oleObj>
              </mc:Choice>
              <mc:Fallback>
                <p:oleObj name="Equation" r:id="rId16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022" y="3722447"/>
                        <a:ext cx="718784" cy="4607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フリーフォーム 41"/>
          <p:cNvSpPr/>
          <p:nvPr/>
        </p:nvSpPr>
        <p:spPr>
          <a:xfrm flipH="1" flipV="1">
            <a:off x="5290327" y="4844829"/>
            <a:ext cx="2290763" cy="992187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  <a:gd name="connsiteX0" fmla="*/ 0 w 250066"/>
              <a:gd name="connsiteY0" fmla="*/ 435071 h 503575"/>
              <a:gd name="connsiteX1" fmla="*/ 160501 w 250066"/>
              <a:gd name="connsiteY1" fmla="*/ 503574 h 503575"/>
              <a:gd name="connsiteX2" fmla="*/ 250066 w 250066"/>
              <a:gd name="connsiteY2" fmla="*/ 242399 h 5035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333750"/>
              <a:gd name="connsiteY0" fmla="*/ 262317 h 290245"/>
              <a:gd name="connsiteX1" fmla="*/ 130375 w 333750"/>
              <a:gd name="connsiteY1" fmla="*/ 266148 h 290245"/>
              <a:gd name="connsiteX2" fmla="*/ 333750 w 333750"/>
              <a:gd name="connsiteY2" fmla="*/ 121138 h 290245"/>
              <a:gd name="connsiteX0" fmla="*/ 0 w 333750"/>
              <a:gd name="connsiteY0" fmla="*/ 141179 h 169107"/>
              <a:gd name="connsiteX1" fmla="*/ 130375 w 333750"/>
              <a:gd name="connsiteY1" fmla="*/ 145010 h 169107"/>
              <a:gd name="connsiteX2" fmla="*/ 333750 w 333750"/>
              <a:gd name="connsiteY2" fmla="*/ 0 h 169107"/>
              <a:gd name="connsiteX0" fmla="*/ 0 w 333750"/>
              <a:gd name="connsiteY0" fmla="*/ 141179 h 187201"/>
              <a:gd name="connsiteX1" fmla="*/ 130375 w 333750"/>
              <a:gd name="connsiteY1" fmla="*/ 145010 h 187201"/>
              <a:gd name="connsiteX2" fmla="*/ 333750 w 333750"/>
              <a:gd name="connsiteY2" fmla="*/ 0 h 187201"/>
              <a:gd name="connsiteX0" fmla="*/ 0 w 333750"/>
              <a:gd name="connsiteY0" fmla="*/ 141179 h 187201"/>
              <a:gd name="connsiteX1" fmla="*/ 130375 w 333750"/>
              <a:gd name="connsiteY1" fmla="*/ 145010 h 187201"/>
              <a:gd name="connsiteX2" fmla="*/ 333750 w 333750"/>
              <a:gd name="connsiteY2" fmla="*/ 0 h 187201"/>
              <a:gd name="connsiteX0" fmla="*/ 0 w 333750"/>
              <a:gd name="connsiteY0" fmla="*/ 141179 h 141179"/>
              <a:gd name="connsiteX1" fmla="*/ 333750 w 333750"/>
              <a:gd name="connsiteY1" fmla="*/ 0 h 141179"/>
              <a:gd name="connsiteX0" fmla="*/ 0 w 333750"/>
              <a:gd name="connsiteY0" fmla="*/ 141179 h 141179"/>
              <a:gd name="connsiteX1" fmla="*/ 333750 w 333750"/>
              <a:gd name="connsiteY1" fmla="*/ 0 h 141179"/>
              <a:gd name="connsiteX2" fmla="*/ 0 w 333750"/>
              <a:gd name="connsiteY2" fmla="*/ 141179 h 141179"/>
              <a:gd name="connsiteX0" fmla="*/ 0 w 333750"/>
              <a:gd name="connsiteY0" fmla="*/ 141179 h 207295"/>
              <a:gd name="connsiteX1" fmla="*/ 333750 w 333750"/>
              <a:gd name="connsiteY1" fmla="*/ 0 h 207295"/>
              <a:gd name="connsiteX2" fmla="*/ 0 w 333750"/>
              <a:gd name="connsiteY2" fmla="*/ 141179 h 207295"/>
              <a:gd name="connsiteX0" fmla="*/ 0 w 333750"/>
              <a:gd name="connsiteY0" fmla="*/ 141179 h 304303"/>
              <a:gd name="connsiteX1" fmla="*/ 333750 w 333750"/>
              <a:gd name="connsiteY1" fmla="*/ 0 h 304303"/>
              <a:gd name="connsiteX2" fmla="*/ 0 w 333750"/>
              <a:gd name="connsiteY2" fmla="*/ 141179 h 304303"/>
              <a:gd name="connsiteX0" fmla="*/ 333750 w 347641"/>
              <a:gd name="connsiteY0" fmla="*/ 0 h 304303"/>
              <a:gd name="connsiteX1" fmla="*/ 0 w 347641"/>
              <a:gd name="connsiteY1" fmla="*/ 141179 h 304303"/>
              <a:gd name="connsiteX2" fmla="*/ 347641 w 347641"/>
              <a:gd name="connsiteY2" fmla="*/ 67097 h 304303"/>
              <a:gd name="connsiteX0" fmla="*/ 333750 w 333750"/>
              <a:gd name="connsiteY0" fmla="*/ 0 h 304303"/>
              <a:gd name="connsiteX1" fmla="*/ 0 w 333750"/>
              <a:gd name="connsiteY1" fmla="*/ 141179 h 304303"/>
              <a:gd name="connsiteX0" fmla="*/ 354313 w 354313"/>
              <a:gd name="connsiteY0" fmla="*/ 0 h 405431"/>
              <a:gd name="connsiteX1" fmla="*/ 0 w 354313"/>
              <a:gd name="connsiteY1" fmla="*/ 242307 h 405431"/>
              <a:gd name="connsiteX0" fmla="*/ 354313 w 354313"/>
              <a:gd name="connsiteY0" fmla="*/ 0 h 275029"/>
              <a:gd name="connsiteX1" fmla="*/ 0 w 354313"/>
              <a:gd name="connsiteY1" fmla="*/ 242307 h 275029"/>
              <a:gd name="connsiteX0" fmla="*/ 354313 w 354313"/>
              <a:gd name="connsiteY0" fmla="*/ 0 h 275029"/>
              <a:gd name="connsiteX1" fmla="*/ 0 w 354313"/>
              <a:gd name="connsiteY1" fmla="*/ 242307 h 275029"/>
              <a:gd name="connsiteX0" fmla="*/ 354313 w 354313"/>
              <a:gd name="connsiteY0" fmla="*/ 0 h 275029"/>
              <a:gd name="connsiteX1" fmla="*/ 354313 w 354313"/>
              <a:gd name="connsiteY1" fmla="*/ 5322 h 275029"/>
              <a:gd name="connsiteX2" fmla="*/ 0 w 354313"/>
              <a:gd name="connsiteY2" fmla="*/ 242307 h 275029"/>
              <a:gd name="connsiteX0" fmla="*/ 333750 w 333750"/>
              <a:gd name="connsiteY0" fmla="*/ 0 h 272368"/>
              <a:gd name="connsiteX1" fmla="*/ 333750 w 333750"/>
              <a:gd name="connsiteY1" fmla="*/ 5322 h 272368"/>
              <a:gd name="connsiteX2" fmla="*/ 0 w 333750"/>
              <a:gd name="connsiteY2" fmla="*/ 239646 h 272368"/>
              <a:gd name="connsiteX0" fmla="*/ 333750 w 333750"/>
              <a:gd name="connsiteY0" fmla="*/ 0 h 248417"/>
              <a:gd name="connsiteX1" fmla="*/ 333750 w 333750"/>
              <a:gd name="connsiteY1" fmla="*/ 5322 h 248417"/>
              <a:gd name="connsiteX2" fmla="*/ 0 w 333750"/>
              <a:gd name="connsiteY2" fmla="*/ 239646 h 248417"/>
              <a:gd name="connsiteX0" fmla="*/ 333750 w 333750"/>
              <a:gd name="connsiteY0" fmla="*/ 0 h 248417"/>
              <a:gd name="connsiteX1" fmla="*/ 333750 w 333750"/>
              <a:gd name="connsiteY1" fmla="*/ 5322 h 248417"/>
              <a:gd name="connsiteX2" fmla="*/ 0 w 333750"/>
              <a:gd name="connsiteY2" fmla="*/ 239646 h 248417"/>
              <a:gd name="connsiteX0" fmla="*/ 333750 w 333750"/>
              <a:gd name="connsiteY0" fmla="*/ 0 h 239646"/>
              <a:gd name="connsiteX1" fmla="*/ 333750 w 333750"/>
              <a:gd name="connsiteY1" fmla="*/ 5322 h 239646"/>
              <a:gd name="connsiteX2" fmla="*/ 0 w 333750"/>
              <a:gd name="connsiteY2" fmla="*/ 239646 h 239646"/>
              <a:gd name="connsiteX0" fmla="*/ 333750 w 333750"/>
              <a:gd name="connsiteY0" fmla="*/ 0 h 239646"/>
              <a:gd name="connsiteX1" fmla="*/ 333750 w 333750"/>
              <a:gd name="connsiteY1" fmla="*/ 5322 h 239646"/>
              <a:gd name="connsiteX2" fmla="*/ 0 w 333750"/>
              <a:gd name="connsiteY2" fmla="*/ 239646 h 23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750" h="239646">
                <a:moveTo>
                  <a:pt x="333750" y="0"/>
                </a:moveTo>
                <a:lnTo>
                  <a:pt x="333750" y="5322"/>
                </a:lnTo>
                <a:cubicBezTo>
                  <a:pt x="301588" y="23108"/>
                  <a:pt x="154988" y="221804"/>
                  <a:pt x="0" y="239646"/>
                </a:cubicBezTo>
              </a:path>
            </a:pathLst>
          </a:custGeom>
          <a:ln w="19050">
            <a:solidFill>
              <a:srgbClr val="0070C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テキスト ボックス 46"/>
          <p:cNvSpPr txBox="1">
            <a:spLocks noChangeArrowheads="1"/>
          </p:cNvSpPr>
          <p:nvPr/>
        </p:nvSpPr>
        <p:spPr bwMode="auto">
          <a:xfrm>
            <a:off x="7798572" y="4888296"/>
            <a:ext cx="1293912" cy="36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右に曲がる</a:t>
            </a:r>
          </a:p>
        </p:txBody>
      </p:sp>
      <p:graphicFrame>
        <p:nvGraphicFramePr>
          <p:cNvPr id="819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357444" y="4225926"/>
          <a:ext cx="2301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2" name="Equation" r:id="rId18" imgW="114120" imgH="126720" progId="Equation.DSMT4">
                  <p:embed/>
                </p:oleObj>
              </mc:Choice>
              <mc:Fallback>
                <p:oleObj name="Equation" r:id="rId18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44" y="4225926"/>
                        <a:ext cx="230187" cy="255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346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102228" y="5616580"/>
            <a:ext cx="569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円/楕円 26"/>
          <p:cNvSpPr/>
          <p:nvPr/>
        </p:nvSpPr>
        <p:spPr>
          <a:xfrm>
            <a:off x="3116263" y="3028955"/>
            <a:ext cx="119062" cy="10953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471863" y="3862394"/>
            <a:ext cx="119062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27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>
                <a:solidFill>
                  <a:schemeClr val="tx1"/>
                </a:solidFill>
              </a:rPr>
              <a:t>逆に投げてもやはり右に曲がる</a:t>
            </a:r>
            <a:endParaRPr lang="ja-JP" altLang="ja-JP">
              <a:solidFill>
                <a:schemeClr val="tx1"/>
              </a:solidFill>
            </a:endParaRPr>
          </a:p>
        </p:txBody>
      </p:sp>
      <p:sp>
        <p:nvSpPr>
          <p:cNvPr id="9228" name="Line 4"/>
          <p:cNvSpPr>
            <a:spLocks noChangeShapeType="1"/>
          </p:cNvSpPr>
          <p:nvPr/>
        </p:nvSpPr>
        <p:spPr bwMode="auto">
          <a:xfrm flipH="1">
            <a:off x="3163891" y="2898775"/>
            <a:ext cx="2706687" cy="192088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9229" name="Line 6"/>
          <p:cNvSpPr>
            <a:spLocks noChangeShapeType="1"/>
          </p:cNvSpPr>
          <p:nvPr/>
        </p:nvSpPr>
        <p:spPr bwMode="auto">
          <a:xfrm flipV="1">
            <a:off x="3535366" y="29194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9230" name="Line 7"/>
          <p:cNvSpPr>
            <a:spLocks noChangeShapeType="1"/>
          </p:cNvSpPr>
          <p:nvPr/>
        </p:nvSpPr>
        <p:spPr bwMode="auto">
          <a:xfrm flipV="1">
            <a:off x="928693" y="3916369"/>
            <a:ext cx="2600325" cy="1155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9231" name="Text Box 8"/>
          <p:cNvSpPr txBox="1">
            <a:spLocks noChangeArrowheads="1"/>
          </p:cNvSpPr>
          <p:nvPr/>
        </p:nvSpPr>
        <p:spPr bwMode="auto">
          <a:xfrm>
            <a:off x="2463800" y="3938589"/>
            <a:ext cx="184698" cy="36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endParaRPr lang="ja-JP" altLang="ja-JP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530728" y="3322641"/>
          <a:ext cx="974726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2" name="Equation" r:id="rId5" imgW="482400" imgH="177480" progId="Equation.DSMT4">
                  <p:embed/>
                </p:oleObj>
              </mc:Choice>
              <mc:Fallback>
                <p:oleObj name="Equation" r:id="rId5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8" y="3322641"/>
                        <a:ext cx="974726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環状矢印 12"/>
          <p:cNvSpPr/>
          <p:nvPr/>
        </p:nvSpPr>
        <p:spPr>
          <a:xfrm rot="9737511" flipV="1">
            <a:off x="414343" y="4557718"/>
            <a:ext cx="1000125" cy="1000125"/>
          </a:xfrm>
          <a:prstGeom prst="circularArrow">
            <a:avLst>
              <a:gd name="adj1" fmla="val 9432"/>
              <a:gd name="adj2" fmla="val 1489715"/>
              <a:gd name="adj3" fmla="val 19813488"/>
              <a:gd name="adj4" fmla="val 937013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15" name="直線コネクタ 14"/>
          <p:cNvCxnSpPr>
            <a:stCxn id="9230" idx="0"/>
          </p:cNvCxnSpPr>
          <p:nvPr/>
        </p:nvCxnSpPr>
        <p:spPr>
          <a:xfrm rot="5400000" flipH="1" flipV="1">
            <a:off x="2750348" y="3178972"/>
            <a:ext cx="71437" cy="3714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114009" y="4097815"/>
          <a:ext cx="1255441" cy="408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3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09" y="4097815"/>
                        <a:ext cx="1255441" cy="4089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Line 7"/>
          <p:cNvSpPr>
            <a:spLocks noChangeShapeType="1"/>
          </p:cNvSpPr>
          <p:nvPr/>
        </p:nvSpPr>
        <p:spPr bwMode="auto">
          <a:xfrm flipV="1">
            <a:off x="925518" y="3487742"/>
            <a:ext cx="2416175" cy="15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9235" name="Line 5"/>
          <p:cNvSpPr>
            <a:spLocks noChangeShapeType="1"/>
          </p:cNvSpPr>
          <p:nvPr/>
        </p:nvSpPr>
        <p:spPr bwMode="auto">
          <a:xfrm flipH="1" flipV="1">
            <a:off x="3344865" y="3486155"/>
            <a:ext cx="190499" cy="4333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9236" name="Line 5"/>
          <p:cNvSpPr>
            <a:spLocks noChangeShapeType="1"/>
          </p:cNvSpPr>
          <p:nvPr/>
        </p:nvSpPr>
        <p:spPr bwMode="auto">
          <a:xfrm flipH="1" flipV="1">
            <a:off x="5513389" y="2103439"/>
            <a:ext cx="354012" cy="811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3095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5794375" y="2601918"/>
            <a:ext cx="590550" cy="6080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sp>
        <p:nvSpPr>
          <p:cNvPr id="9238" name="Line 6"/>
          <p:cNvSpPr>
            <a:spLocks noChangeShapeType="1"/>
          </p:cNvSpPr>
          <p:nvPr/>
        </p:nvSpPr>
        <p:spPr bwMode="auto">
          <a:xfrm flipV="1">
            <a:off x="3154366" y="20939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8199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024191" y="3833819"/>
            <a:ext cx="569912" cy="5222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pic>
        <p:nvPicPr>
          <p:cNvPr id="9240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5441952" y="1798643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フリーフォーム 35"/>
          <p:cNvSpPr/>
          <p:nvPr/>
        </p:nvSpPr>
        <p:spPr>
          <a:xfrm>
            <a:off x="3271842" y="2393955"/>
            <a:ext cx="242887" cy="869951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945" h="870332">
                <a:moveTo>
                  <a:pt x="0" y="870332"/>
                </a:moveTo>
                <a:cubicBezTo>
                  <a:pt x="36723" y="794591"/>
                  <a:pt x="180230" y="620875"/>
                  <a:pt x="209608" y="475820"/>
                </a:cubicBezTo>
                <a:cubicBezTo>
                  <a:pt x="242945" y="283876"/>
                  <a:pt x="235802" y="156225"/>
                  <a:pt x="209608" y="0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9242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836864" y="3379793"/>
            <a:ext cx="569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2964123" y="1963953"/>
          <a:ext cx="716005" cy="46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4" name="Equation" r:id="rId10" imgW="355320" imgH="228600" progId="Equation.DSMT4">
                  <p:embed/>
                </p:oleObj>
              </mc:Choice>
              <mc:Fallback>
                <p:oleObj name="Equation" r:id="rId10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123" y="1963953"/>
                        <a:ext cx="716005" cy="4607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3" name="Line 5"/>
          <p:cNvSpPr>
            <a:spLocks noChangeShapeType="1"/>
          </p:cNvSpPr>
          <p:nvPr/>
        </p:nvSpPr>
        <p:spPr bwMode="auto">
          <a:xfrm flipH="1" flipV="1">
            <a:off x="3163889" y="3063882"/>
            <a:ext cx="16510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5802312" y="2862269"/>
            <a:ext cx="119062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5292730" y="5265745"/>
            <a:ext cx="119063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46" name="Line 6"/>
          <p:cNvSpPr>
            <a:spLocks noChangeShapeType="1"/>
          </p:cNvSpPr>
          <p:nvPr/>
        </p:nvSpPr>
        <p:spPr bwMode="auto">
          <a:xfrm flipV="1">
            <a:off x="5568955" y="4349757"/>
            <a:ext cx="2181225" cy="13858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43" name="フリーフォーム 42"/>
          <p:cNvSpPr/>
          <p:nvPr/>
        </p:nvSpPr>
        <p:spPr>
          <a:xfrm rot="10800000" flipH="1" flipV="1">
            <a:off x="5410205" y="4356102"/>
            <a:ext cx="2290763" cy="992188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  <a:gd name="connsiteX0" fmla="*/ 0 w 250066"/>
              <a:gd name="connsiteY0" fmla="*/ 435071 h 503575"/>
              <a:gd name="connsiteX1" fmla="*/ 160501 w 250066"/>
              <a:gd name="connsiteY1" fmla="*/ 503574 h 503575"/>
              <a:gd name="connsiteX2" fmla="*/ 250066 w 250066"/>
              <a:gd name="connsiteY2" fmla="*/ 242399 h 5035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93838"/>
              <a:gd name="connsiteY0" fmla="*/ 75741 h 335775"/>
              <a:gd name="connsiteX1" fmla="*/ 160501 w 193838"/>
              <a:gd name="connsiteY1" fmla="*/ 144244 h 335775"/>
              <a:gd name="connsiteX2" fmla="*/ 189814 w 193838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189814"/>
              <a:gd name="connsiteY0" fmla="*/ 75741 h 335775"/>
              <a:gd name="connsiteX1" fmla="*/ 130375 w 189814"/>
              <a:gd name="connsiteY1" fmla="*/ 79572 h 335775"/>
              <a:gd name="connsiteX2" fmla="*/ 189814 w 189814"/>
              <a:gd name="connsiteY2" fmla="*/ 335775 h 335775"/>
              <a:gd name="connsiteX0" fmla="*/ 0 w 333750"/>
              <a:gd name="connsiteY0" fmla="*/ 262317 h 290245"/>
              <a:gd name="connsiteX1" fmla="*/ 130375 w 333750"/>
              <a:gd name="connsiteY1" fmla="*/ 266148 h 290245"/>
              <a:gd name="connsiteX2" fmla="*/ 333750 w 333750"/>
              <a:gd name="connsiteY2" fmla="*/ 121138 h 290245"/>
              <a:gd name="connsiteX0" fmla="*/ 0 w 333750"/>
              <a:gd name="connsiteY0" fmla="*/ 141179 h 169107"/>
              <a:gd name="connsiteX1" fmla="*/ 130375 w 333750"/>
              <a:gd name="connsiteY1" fmla="*/ 145010 h 169107"/>
              <a:gd name="connsiteX2" fmla="*/ 333750 w 333750"/>
              <a:gd name="connsiteY2" fmla="*/ 0 h 169107"/>
              <a:gd name="connsiteX0" fmla="*/ 0 w 333750"/>
              <a:gd name="connsiteY0" fmla="*/ 141179 h 187201"/>
              <a:gd name="connsiteX1" fmla="*/ 130375 w 333750"/>
              <a:gd name="connsiteY1" fmla="*/ 145010 h 187201"/>
              <a:gd name="connsiteX2" fmla="*/ 333750 w 333750"/>
              <a:gd name="connsiteY2" fmla="*/ 0 h 187201"/>
              <a:gd name="connsiteX0" fmla="*/ 0 w 333750"/>
              <a:gd name="connsiteY0" fmla="*/ 141179 h 187201"/>
              <a:gd name="connsiteX1" fmla="*/ 130375 w 333750"/>
              <a:gd name="connsiteY1" fmla="*/ 145010 h 187201"/>
              <a:gd name="connsiteX2" fmla="*/ 333750 w 333750"/>
              <a:gd name="connsiteY2" fmla="*/ 0 h 187201"/>
              <a:gd name="connsiteX0" fmla="*/ 0 w 333750"/>
              <a:gd name="connsiteY0" fmla="*/ 141179 h 141179"/>
              <a:gd name="connsiteX1" fmla="*/ 333750 w 333750"/>
              <a:gd name="connsiteY1" fmla="*/ 0 h 141179"/>
              <a:gd name="connsiteX0" fmla="*/ 0 w 333750"/>
              <a:gd name="connsiteY0" fmla="*/ 141179 h 141179"/>
              <a:gd name="connsiteX1" fmla="*/ 333750 w 333750"/>
              <a:gd name="connsiteY1" fmla="*/ 0 h 141179"/>
              <a:gd name="connsiteX2" fmla="*/ 0 w 333750"/>
              <a:gd name="connsiteY2" fmla="*/ 141179 h 141179"/>
              <a:gd name="connsiteX0" fmla="*/ 0 w 333750"/>
              <a:gd name="connsiteY0" fmla="*/ 141179 h 207295"/>
              <a:gd name="connsiteX1" fmla="*/ 333750 w 333750"/>
              <a:gd name="connsiteY1" fmla="*/ 0 h 207295"/>
              <a:gd name="connsiteX2" fmla="*/ 0 w 333750"/>
              <a:gd name="connsiteY2" fmla="*/ 141179 h 207295"/>
              <a:gd name="connsiteX0" fmla="*/ 0 w 333750"/>
              <a:gd name="connsiteY0" fmla="*/ 141179 h 304303"/>
              <a:gd name="connsiteX1" fmla="*/ 333750 w 333750"/>
              <a:gd name="connsiteY1" fmla="*/ 0 h 304303"/>
              <a:gd name="connsiteX2" fmla="*/ 0 w 333750"/>
              <a:gd name="connsiteY2" fmla="*/ 141179 h 304303"/>
              <a:gd name="connsiteX0" fmla="*/ 333750 w 347641"/>
              <a:gd name="connsiteY0" fmla="*/ 0 h 304303"/>
              <a:gd name="connsiteX1" fmla="*/ 0 w 347641"/>
              <a:gd name="connsiteY1" fmla="*/ 141179 h 304303"/>
              <a:gd name="connsiteX2" fmla="*/ 347641 w 347641"/>
              <a:gd name="connsiteY2" fmla="*/ 67097 h 304303"/>
              <a:gd name="connsiteX0" fmla="*/ 333750 w 333750"/>
              <a:gd name="connsiteY0" fmla="*/ 0 h 304303"/>
              <a:gd name="connsiteX1" fmla="*/ 0 w 333750"/>
              <a:gd name="connsiteY1" fmla="*/ 141179 h 304303"/>
              <a:gd name="connsiteX0" fmla="*/ 354313 w 354313"/>
              <a:gd name="connsiteY0" fmla="*/ 0 h 405431"/>
              <a:gd name="connsiteX1" fmla="*/ 0 w 354313"/>
              <a:gd name="connsiteY1" fmla="*/ 242307 h 405431"/>
              <a:gd name="connsiteX0" fmla="*/ 354313 w 354313"/>
              <a:gd name="connsiteY0" fmla="*/ 0 h 275029"/>
              <a:gd name="connsiteX1" fmla="*/ 0 w 354313"/>
              <a:gd name="connsiteY1" fmla="*/ 242307 h 275029"/>
              <a:gd name="connsiteX0" fmla="*/ 354313 w 354313"/>
              <a:gd name="connsiteY0" fmla="*/ 0 h 275029"/>
              <a:gd name="connsiteX1" fmla="*/ 0 w 354313"/>
              <a:gd name="connsiteY1" fmla="*/ 242307 h 275029"/>
              <a:gd name="connsiteX0" fmla="*/ 354313 w 354313"/>
              <a:gd name="connsiteY0" fmla="*/ 0 h 275029"/>
              <a:gd name="connsiteX1" fmla="*/ 354313 w 354313"/>
              <a:gd name="connsiteY1" fmla="*/ 5322 h 275029"/>
              <a:gd name="connsiteX2" fmla="*/ 0 w 354313"/>
              <a:gd name="connsiteY2" fmla="*/ 242307 h 275029"/>
              <a:gd name="connsiteX0" fmla="*/ 333750 w 333750"/>
              <a:gd name="connsiteY0" fmla="*/ 0 h 272368"/>
              <a:gd name="connsiteX1" fmla="*/ 333750 w 333750"/>
              <a:gd name="connsiteY1" fmla="*/ 5322 h 272368"/>
              <a:gd name="connsiteX2" fmla="*/ 0 w 333750"/>
              <a:gd name="connsiteY2" fmla="*/ 239646 h 272368"/>
              <a:gd name="connsiteX0" fmla="*/ 333750 w 333750"/>
              <a:gd name="connsiteY0" fmla="*/ 0 h 248417"/>
              <a:gd name="connsiteX1" fmla="*/ 333750 w 333750"/>
              <a:gd name="connsiteY1" fmla="*/ 5322 h 248417"/>
              <a:gd name="connsiteX2" fmla="*/ 0 w 333750"/>
              <a:gd name="connsiteY2" fmla="*/ 239646 h 248417"/>
              <a:gd name="connsiteX0" fmla="*/ 333750 w 333750"/>
              <a:gd name="connsiteY0" fmla="*/ 0 h 248417"/>
              <a:gd name="connsiteX1" fmla="*/ 333750 w 333750"/>
              <a:gd name="connsiteY1" fmla="*/ 5322 h 248417"/>
              <a:gd name="connsiteX2" fmla="*/ 0 w 333750"/>
              <a:gd name="connsiteY2" fmla="*/ 239646 h 248417"/>
              <a:gd name="connsiteX0" fmla="*/ 333750 w 333750"/>
              <a:gd name="connsiteY0" fmla="*/ 0 h 239646"/>
              <a:gd name="connsiteX1" fmla="*/ 333750 w 333750"/>
              <a:gd name="connsiteY1" fmla="*/ 5322 h 239646"/>
              <a:gd name="connsiteX2" fmla="*/ 0 w 333750"/>
              <a:gd name="connsiteY2" fmla="*/ 239646 h 239646"/>
              <a:gd name="connsiteX0" fmla="*/ 333750 w 333750"/>
              <a:gd name="connsiteY0" fmla="*/ 0 h 239646"/>
              <a:gd name="connsiteX1" fmla="*/ 333750 w 333750"/>
              <a:gd name="connsiteY1" fmla="*/ 5322 h 239646"/>
              <a:gd name="connsiteX2" fmla="*/ 0 w 333750"/>
              <a:gd name="connsiteY2" fmla="*/ 239646 h 23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750" h="239646">
                <a:moveTo>
                  <a:pt x="333750" y="0"/>
                </a:moveTo>
                <a:lnTo>
                  <a:pt x="333750" y="5322"/>
                </a:lnTo>
                <a:cubicBezTo>
                  <a:pt x="301588" y="23108"/>
                  <a:pt x="154988" y="221804"/>
                  <a:pt x="0" y="239646"/>
                </a:cubicBezTo>
              </a:path>
            </a:pathLst>
          </a:custGeom>
          <a:ln w="19050">
            <a:solidFill>
              <a:srgbClr val="0070C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48" name="テキスト ボックス 43"/>
          <p:cNvSpPr txBox="1">
            <a:spLocks noChangeArrowheads="1"/>
          </p:cNvSpPr>
          <p:nvPr/>
        </p:nvSpPr>
        <p:spPr bwMode="auto">
          <a:xfrm>
            <a:off x="4422780" y="4432306"/>
            <a:ext cx="2194799" cy="46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r>
              <a:rPr lang="ja-JP" altLang="en-US" sz="2400" dirty="0"/>
              <a:t>回転系で見ると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822577" y="5855680"/>
          <a:ext cx="932717" cy="599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5" name="Equation" r:id="rId12" imgW="355320" imgH="228600" progId="Equation.DSMT4">
                  <p:embed/>
                </p:oleObj>
              </mc:Choice>
              <mc:Fallback>
                <p:oleObj name="Equation" r:id="rId12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577" y="5855680"/>
                        <a:ext cx="932717" cy="5990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49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651752" y="4073530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0" name="Line 5"/>
          <p:cNvSpPr>
            <a:spLocks noChangeShapeType="1"/>
          </p:cNvSpPr>
          <p:nvPr/>
        </p:nvSpPr>
        <p:spPr bwMode="auto">
          <a:xfrm flipH="1" flipV="1">
            <a:off x="5373689" y="5327657"/>
            <a:ext cx="16510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50" name="フリーフォーム 49"/>
          <p:cNvSpPr/>
          <p:nvPr/>
        </p:nvSpPr>
        <p:spPr>
          <a:xfrm flipV="1">
            <a:off x="5464178" y="5554669"/>
            <a:ext cx="635000" cy="388937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35802"/>
              <a:gd name="connsiteY0" fmla="*/ 870332 h 870332"/>
              <a:gd name="connsiteX1" fmla="*/ 158281 w 235802"/>
              <a:gd name="connsiteY1" fmla="*/ 557787 h 870332"/>
              <a:gd name="connsiteX2" fmla="*/ 209608 w 235802"/>
              <a:gd name="connsiteY2" fmla="*/ 0 h 870332"/>
              <a:gd name="connsiteX0" fmla="*/ 0 w 220706"/>
              <a:gd name="connsiteY0" fmla="*/ 870332 h 870332"/>
              <a:gd name="connsiteX1" fmla="*/ 158281 w 220706"/>
              <a:gd name="connsiteY1" fmla="*/ 557787 h 870332"/>
              <a:gd name="connsiteX2" fmla="*/ 209608 w 220706"/>
              <a:gd name="connsiteY2" fmla="*/ 0 h 870332"/>
              <a:gd name="connsiteX0" fmla="*/ 0 w 209608"/>
              <a:gd name="connsiteY0" fmla="*/ 870332 h 870332"/>
              <a:gd name="connsiteX1" fmla="*/ 158281 w 209608"/>
              <a:gd name="connsiteY1" fmla="*/ 557787 h 870332"/>
              <a:gd name="connsiteX2" fmla="*/ 209608 w 209608"/>
              <a:gd name="connsiteY2" fmla="*/ 0 h 870332"/>
              <a:gd name="connsiteX0" fmla="*/ 0 w 209608"/>
              <a:gd name="connsiteY0" fmla="*/ 870332 h 870332"/>
              <a:gd name="connsiteX1" fmla="*/ 158281 w 209608"/>
              <a:gd name="connsiteY1" fmla="*/ 557787 h 870332"/>
              <a:gd name="connsiteX2" fmla="*/ 209608 w 209608"/>
              <a:gd name="connsiteY2" fmla="*/ 0 h 870332"/>
              <a:gd name="connsiteX0" fmla="*/ 0 w 209608"/>
              <a:gd name="connsiteY0" fmla="*/ 870332 h 870332"/>
              <a:gd name="connsiteX1" fmla="*/ 209608 w 209608"/>
              <a:gd name="connsiteY1" fmla="*/ 0 h 870332"/>
              <a:gd name="connsiteX0" fmla="*/ 0 w 209608"/>
              <a:gd name="connsiteY0" fmla="*/ 870332 h 870332"/>
              <a:gd name="connsiteX1" fmla="*/ 209608 w 209608"/>
              <a:gd name="connsiteY1" fmla="*/ 0 h 870332"/>
              <a:gd name="connsiteX0" fmla="*/ 0 w 209608"/>
              <a:gd name="connsiteY0" fmla="*/ 870332 h 870332"/>
              <a:gd name="connsiteX1" fmla="*/ 209608 w 209608"/>
              <a:gd name="connsiteY1" fmla="*/ 0 h 87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9608" h="870332">
                <a:moveTo>
                  <a:pt x="0" y="870332"/>
                </a:moveTo>
                <a:cubicBezTo>
                  <a:pt x="91004" y="723665"/>
                  <a:pt x="182009" y="515522"/>
                  <a:pt x="209608" y="0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252" name="テキスト ボックス 50"/>
          <p:cNvSpPr txBox="1">
            <a:spLocks noChangeArrowheads="1"/>
          </p:cNvSpPr>
          <p:nvPr/>
        </p:nvSpPr>
        <p:spPr bwMode="auto">
          <a:xfrm>
            <a:off x="292106" y="1844907"/>
            <a:ext cx="2194799" cy="46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r>
              <a:rPr lang="ja-JP" altLang="en-US" sz="2400" dirty="0"/>
              <a:t>慣性系で見ると</a:t>
            </a:r>
          </a:p>
        </p:txBody>
      </p:sp>
      <p:sp>
        <p:nvSpPr>
          <p:cNvPr id="9253" name="Line 6"/>
          <p:cNvSpPr>
            <a:spLocks noChangeShapeType="1"/>
          </p:cNvSpPr>
          <p:nvPr/>
        </p:nvSpPr>
        <p:spPr bwMode="auto">
          <a:xfrm flipV="1">
            <a:off x="3314702" y="2093914"/>
            <a:ext cx="2190750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graphicFrame>
        <p:nvGraphicFramePr>
          <p:cNvPr id="9223" name="Object 9"/>
          <p:cNvGraphicFramePr>
            <a:graphicFrameLocks noChangeAspect="1"/>
          </p:cNvGraphicFramePr>
          <p:nvPr/>
        </p:nvGraphicFramePr>
        <p:xfrm>
          <a:off x="6610352" y="6310650"/>
          <a:ext cx="813470" cy="47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6" name="Equation" r:id="rId14" imgW="304560" imgH="177480" progId="Equation.DSMT4">
                  <p:embed/>
                </p:oleObj>
              </mc:Choice>
              <mc:Fallback>
                <p:oleObj name="Equation" r:id="rId14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2" y="6310650"/>
                        <a:ext cx="813470" cy="4743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4" name="テキスト ボックス 52"/>
          <p:cNvSpPr txBox="1">
            <a:spLocks noChangeArrowheads="1"/>
          </p:cNvSpPr>
          <p:nvPr/>
        </p:nvSpPr>
        <p:spPr bwMode="auto">
          <a:xfrm>
            <a:off x="380491" y="6396351"/>
            <a:ext cx="6352989" cy="49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r>
              <a:rPr lang="ja-JP" altLang="en-US" sz="2600" dirty="0"/>
              <a:t>したがって加速度はやはり右向きで大きさは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6659567" y="6358694"/>
            <a:ext cx="710485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357444" y="4225926"/>
          <a:ext cx="2301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7" name="Equation" r:id="rId16" imgW="114120" imgH="126720" progId="Equation.DSMT4">
                  <p:embed/>
                </p:oleObj>
              </mc:Choice>
              <mc:Fallback>
                <p:oleObj name="Equation" r:id="rId16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44" y="4225926"/>
                        <a:ext cx="230187" cy="255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34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231731"/>
            <a:ext cx="8435280" cy="4641379"/>
          </a:xfrm>
        </p:spPr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外力が働かない場合，質点は等速直線運動をする．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この場合，慣性系</a:t>
            </a:r>
            <a:r>
              <a:rPr lang="en-US" altLang="ja-JP" dirty="0">
                <a:solidFill>
                  <a:schemeClr val="tx1"/>
                </a:solidFill>
              </a:rPr>
              <a:t>(inertia(</a:t>
            </a:r>
            <a:r>
              <a:rPr lang="ja-JP" altLang="en-US" dirty="0">
                <a:solidFill>
                  <a:schemeClr val="tx1"/>
                </a:solidFill>
              </a:rPr>
              <a:t>慣性</a:t>
            </a:r>
            <a:r>
              <a:rPr lang="en-US" altLang="ja-JP" dirty="0">
                <a:solidFill>
                  <a:schemeClr val="tx1"/>
                </a:solidFill>
              </a:rPr>
              <a:t>), </a:t>
            </a:r>
            <a:r>
              <a:rPr lang="en-US" altLang="ja-JP" dirty="0" err="1">
                <a:solidFill>
                  <a:schemeClr val="tx1"/>
                </a:solidFill>
              </a:rPr>
              <a:t>i</a:t>
            </a:r>
            <a:r>
              <a:rPr lang="ja-JP" altLang="en-US" dirty="0">
                <a:solidFill>
                  <a:schemeClr val="tx1"/>
                </a:solidFill>
              </a:rPr>
              <a:t>の添え字をつけて示す）では，</a:t>
            </a:r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しかし，回転系</a:t>
            </a:r>
            <a:r>
              <a:rPr kumimoji="1" lang="en-US" altLang="ja-JP" dirty="0">
                <a:solidFill>
                  <a:schemeClr val="tx1"/>
                </a:solidFill>
              </a:rPr>
              <a:t>(rotation</a:t>
            </a:r>
            <a:r>
              <a:rPr kumimoji="1" lang="ja-JP" altLang="en-US" dirty="0">
                <a:solidFill>
                  <a:schemeClr val="tx1"/>
                </a:solidFill>
              </a:rPr>
              <a:t>の</a:t>
            </a:r>
            <a:r>
              <a:rPr kumimoji="1" lang="en-US" altLang="ja-JP" dirty="0">
                <a:solidFill>
                  <a:schemeClr val="tx1"/>
                </a:solidFill>
              </a:rPr>
              <a:t>r</a:t>
            </a:r>
            <a:r>
              <a:rPr kumimoji="1" lang="ja-JP" altLang="en-US" dirty="0">
                <a:solidFill>
                  <a:schemeClr val="tx1"/>
                </a:solidFill>
              </a:rPr>
              <a:t>の添え字をつけて示す）では，</a:t>
            </a:r>
            <a:r>
              <a:rPr lang="ja-JP" altLang="en-US" dirty="0">
                <a:solidFill>
                  <a:schemeClr val="tx1"/>
                </a:solidFill>
              </a:rPr>
              <a:t>進行方向に右向きで，大きさは </a:t>
            </a:r>
            <a:r>
              <a:rPr lang="en-US" altLang="ja-JP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</a:t>
            </a:r>
            <a:r>
              <a:rPr lang="en-US" altLang="ja-JP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</a:t>
            </a:r>
            <a:r>
              <a:rPr lang="en-US" altLang="ja-JP" sz="26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sz="2600" dirty="0">
                <a:solidFill>
                  <a:schemeClr val="tx1"/>
                </a:solidFill>
              </a:rPr>
              <a:t> </a:t>
            </a:r>
            <a:r>
              <a:rPr lang="ja-JP" altLang="en-US" dirty="0">
                <a:solidFill>
                  <a:schemeClr val="tx1"/>
                </a:solidFill>
              </a:rPr>
              <a:t>で加速が生じるように見えるので，</a:t>
            </a:r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136225"/>
            <a:ext cx="8229600" cy="1252728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コリオリ力を含めた運動方程式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297026"/>
              </p:ext>
            </p:extLst>
          </p:nvPr>
        </p:nvGraphicFramePr>
        <p:xfrm>
          <a:off x="3131841" y="2197838"/>
          <a:ext cx="2448272" cy="101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9" name="Equation" r:id="rId3" imgW="1041120" imgH="431640" progId="Equation.DSMT4">
                  <p:embed/>
                </p:oleObj>
              </mc:Choice>
              <mc:Fallback>
                <p:oleObj name="Equation" r:id="rId3" imgW="1041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1841" y="2197838"/>
                        <a:ext cx="2448272" cy="101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86110" y="2996952"/>
            <a:ext cx="697178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独立変数　　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ja-JP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東向き・北向き座標，</a:t>
            </a:r>
            <a:r>
              <a:rPr lang="en-US" altLang="ja-JP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ja-JP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時間</a:t>
            </a:r>
            <a:endParaRPr lang="en-US" altLang="ja-JP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未知の従属変数　</a:t>
            </a:r>
            <a:r>
              <a:rPr kumimoji="1" lang="en-US" altLang="ja-JP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u, v</a:t>
            </a:r>
            <a:r>
              <a:rPr kumimoji="1"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1" lang="ja-JP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東向き・北向き速度</a:t>
            </a:r>
            <a:endParaRPr lang="en-US" altLang="ja-JP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47477"/>
              </p:ext>
            </p:extLst>
          </p:nvPr>
        </p:nvGraphicFramePr>
        <p:xfrm>
          <a:off x="1979712" y="5212605"/>
          <a:ext cx="1800200" cy="1058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0" name="Equation" r:id="rId5" imgW="761760" imgH="431640" progId="Equation.DSMT4">
                  <p:embed/>
                </p:oleObj>
              </mc:Choice>
              <mc:Fallback>
                <p:oleObj name="Equation" r:id="rId5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212605"/>
                        <a:ext cx="1800200" cy="1058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995415"/>
              </p:ext>
            </p:extLst>
          </p:nvPr>
        </p:nvGraphicFramePr>
        <p:xfrm>
          <a:off x="4583840" y="5244904"/>
          <a:ext cx="18049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" name="Equation" r:id="rId7" imgW="838080" imgH="431640" progId="Equation.DSMT4">
                  <p:embed/>
                </p:oleObj>
              </mc:Choice>
              <mc:Fallback>
                <p:oleObj name="Equation" r:id="rId7" imgW="838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840" y="5244904"/>
                        <a:ext cx="1804988" cy="962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2895691" y="5444085"/>
            <a:ext cx="1040250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420550" y="5446178"/>
            <a:ext cx="1040250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78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地球上でのコリオリ力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1680" y="472514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地球は球体であるために，水平面と回転軸との関係が緯度によって変わり，コリオリ力も緯度の影響を受ける．</a:t>
            </a:r>
          </a:p>
        </p:txBody>
      </p:sp>
    </p:spTree>
    <p:extLst>
      <p:ext uri="{BB962C8B-B14F-4D97-AF65-F5344CB8AC3E}">
        <p14:creationId xmlns:p14="http://schemas.microsoft.com/office/powerpoint/2010/main" val="3187345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059833" y="260648"/>
            <a:ext cx="5904655" cy="27003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ja-JP" altLang="en-US" sz="2800" dirty="0"/>
              <a:t>大気海洋は薄く，主に水平方向に運動するので，緯度によって地球回転の効果が変わる．</a:t>
            </a:r>
            <a:endParaRPr lang="en-US" altLang="ja-JP" sz="2800" dirty="0"/>
          </a:p>
          <a:p>
            <a:r>
              <a:rPr kumimoji="1" lang="ja-JP" altLang="en-US" sz="2800" dirty="0"/>
              <a:t>地球の自転の角速度ベクトルを，水平面に直交・並行成分に分解すると，直交成分</a:t>
            </a:r>
            <a:r>
              <a:rPr kumimoji="1" lang="en-US" altLang="ja-JP" sz="2800" dirty="0"/>
              <a:t>(</a:t>
            </a:r>
            <a:r>
              <a:rPr kumimoji="1" lang="ja-JP" altLang="en-US" sz="2800" dirty="0"/>
              <a:t>図の赤矢印）は </a:t>
            </a:r>
            <a:r>
              <a:rPr lang="en-US" altLang="ja-JP" sz="2800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ja-JP" sz="2800" i="1" dirty="0" err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ja-JP" altLang="en-US" sz="2800" dirty="0" err="1">
                <a:latin typeface="Symbol" panose="05050102010706020507" pitchFamily="18" charset="2"/>
                <a:cs typeface="Times New Roman" panose="02020603050405020304" pitchFamily="18" charset="0"/>
              </a:rPr>
              <a:t>．</a:t>
            </a: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2602632" cy="78641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コリオリパラメータ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-2772816" y="1520788"/>
            <a:ext cx="7344816" cy="8496944"/>
            <a:chOff x="899592" y="1916832"/>
            <a:chExt cx="3672408" cy="4248472"/>
          </a:xfrm>
        </p:grpSpPr>
        <p:sp>
          <p:nvSpPr>
            <p:cNvPr id="4" name="円/楕円 3"/>
            <p:cNvSpPr/>
            <p:nvPr/>
          </p:nvSpPr>
          <p:spPr>
            <a:xfrm>
              <a:off x="899592" y="2492896"/>
              <a:ext cx="3672408" cy="36724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矢印コネクタ 5"/>
            <p:cNvCxnSpPr/>
            <p:nvPr/>
          </p:nvCxnSpPr>
          <p:spPr>
            <a:xfrm flipV="1">
              <a:off x="2699792" y="1916832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>
              <a:stCxn id="4" idx="6"/>
              <a:endCxn id="4" idx="2"/>
            </p:cNvCxnSpPr>
            <p:nvPr/>
          </p:nvCxnSpPr>
          <p:spPr>
            <a:xfrm flipH="1">
              <a:off x="899592" y="4329100"/>
              <a:ext cx="3672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endCxn id="4" idx="6"/>
            </p:cNvCxnSpPr>
            <p:nvPr/>
          </p:nvCxnSpPr>
          <p:spPr>
            <a:xfrm>
              <a:off x="899592" y="4323706"/>
              <a:ext cx="3672408" cy="539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H="1">
              <a:off x="2735796" y="3356992"/>
              <a:ext cx="1548172" cy="9721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V="1">
              <a:off x="4283968" y="2780928"/>
              <a:ext cx="0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>
              <a:cxnSpLocks noChangeAspect="1"/>
            </p:cNvCxnSpPr>
            <p:nvPr/>
          </p:nvCxnSpPr>
          <p:spPr>
            <a:xfrm flipV="1">
              <a:off x="4308409" y="3193850"/>
              <a:ext cx="237792" cy="16314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 flipH="1" flipV="1">
              <a:off x="3995936" y="2978950"/>
              <a:ext cx="295283" cy="3780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直線コネクタ 32"/>
          <p:cNvCxnSpPr/>
          <p:nvPr/>
        </p:nvCxnSpPr>
        <p:spPr>
          <a:xfrm flipV="1">
            <a:off x="3496377" y="3248981"/>
            <a:ext cx="499559" cy="396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995936" y="3248981"/>
            <a:ext cx="524466" cy="774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010438" y="347280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kumimoji="1" lang="ja-JP" altLang="en-US" i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646433" y="587727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kumimoji="1" lang="ja-JP" altLang="en-US" i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41" name="円弧 40"/>
          <p:cNvSpPr/>
          <p:nvPr/>
        </p:nvSpPr>
        <p:spPr>
          <a:xfrm>
            <a:off x="1403648" y="5949280"/>
            <a:ext cx="323223" cy="72008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5400000">
            <a:off x="3896129" y="3312784"/>
            <a:ext cx="161610" cy="250027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コンテンツ プレースホルダー 1"/>
          <p:cNvSpPr txBox="1">
            <a:spLocks/>
          </p:cNvSpPr>
          <p:nvPr/>
        </p:nvSpPr>
        <p:spPr>
          <a:xfrm>
            <a:off x="4315330" y="2960948"/>
            <a:ext cx="4756113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Symbol" panose="05050102010706020507" pitchFamily="18" charset="2"/>
                <a:cs typeface="Times New Roman" panose="02020603050405020304" pitchFamily="18" charset="0"/>
              </a:rPr>
              <a:t>前のスライドから，</a:t>
            </a:r>
            <a:r>
              <a:rPr lang="en-US" altLang="ja-JP" sz="2800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ja-JP" altLang="en-US" sz="2800" dirty="0">
                <a:latin typeface="Symbol" panose="05050102010706020507" pitchFamily="18" charset="2"/>
                <a:cs typeface="Times New Roman" panose="02020603050405020304" pitchFamily="18" charset="0"/>
              </a:rPr>
              <a:t>の角速度で回転する円盤上で速度</a:t>
            </a:r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ja-JP" altLang="en-US" sz="2800" dirty="0">
                <a:latin typeface="Symbol" panose="05050102010706020507" pitchFamily="18" charset="2"/>
                <a:cs typeface="Times New Roman" panose="02020603050405020304" pitchFamily="18" charset="0"/>
              </a:rPr>
              <a:t>で動く物体に生じるみかけの加速度が</a:t>
            </a:r>
            <a:r>
              <a:rPr lang="en-US" altLang="ja-JP" sz="2800" dirty="0">
                <a:latin typeface="Symbol" panose="05050102010706020507" pitchFamily="18" charset="2"/>
                <a:cs typeface="Times New Roman" panose="02020603050405020304" pitchFamily="18" charset="0"/>
              </a:rPr>
              <a:t>2W</a:t>
            </a:r>
            <a:r>
              <a:rPr lang="ja-JP" altLang="en-US" sz="2800" dirty="0">
                <a:latin typeface="Symbol" panose="05050102010706020507" pitchFamily="18" charset="2"/>
                <a:cs typeface="Times New Roman" panose="02020603050405020304" pitchFamily="18" charset="0"/>
              </a:rPr>
              <a:t>であるので，上の角速度成分に対応する</a:t>
            </a:r>
            <a:r>
              <a:rPr lang="ja-JP" altLang="en-US" sz="2800" dirty="0"/>
              <a:t>加速度は，</a:t>
            </a:r>
            <a:r>
              <a:rPr lang="en-US" altLang="ja-JP" sz="2800" dirty="0">
                <a:latin typeface="Symbol" panose="05050102010706020507" pitchFamily="18" charset="2"/>
                <a:cs typeface="Times New Roman" panose="02020603050405020304" pitchFamily="18" charset="0"/>
              </a:rPr>
              <a:t>2 W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ja-JP" sz="2800" i="1" dirty="0" err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ja-JP" sz="2800" i="1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ja-JP" altLang="en-US" sz="2800" dirty="0">
                <a:latin typeface="Symbol" panose="05050102010706020507" pitchFamily="18" charset="2"/>
                <a:cs typeface="Times New Roman" panose="02020603050405020304" pitchFamily="18" charset="0"/>
              </a:rPr>
              <a:t>で，物体の速度によらない部分を　コリオリ・パラメータとよび，</a:t>
            </a:r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sz="2800" dirty="0">
                <a:latin typeface="Symbol" panose="05050102010706020507" pitchFamily="18" charset="2"/>
                <a:cs typeface="Times New Roman" panose="02020603050405020304" pitchFamily="18" charset="0"/>
              </a:rPr>
              <a:t>で表す．</a:t>
            </a:r>
            <a:r>
              <a:rPr lang="en-US" altLang="ja-JP" sz="2800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altLang="ja-JP" sz="28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97393" y="1124744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endParaRPr kumimoji="1" lang="ja-JP" altLang="en-US" sz="2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7236296" y="2501069"/>
            <a:ext cx="1080120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300192" y="5133686"/>
            <a:ext cx="1476164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625252" y="5988025"/>
            <a:ext cx="2793160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156176" y="6467082"/>
            <a:ext cx="2793160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837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/>
          <a:lstStyle/>
          <a:p>
            <a:r>
              <a:rPr kumimoji="1" lang="ja-JP" altLang="en-US" dirty="0"/>
              <a:t>コリオリ力以外</a:t>
            </a:r>
            <a:r>
              <a:rPr lang="ja-JP" altLang="en-US" dirty="0"/>
              <a:t>の外力が働かない場合の，地球上での運動に伴う加速度は，コリオリ・パラメータ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en-US" dirty="0"/>
              <a:t>を用いて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地球上</a:t>
            </a:r>
            <a:r>
              <a:rPr lang="ja-JP" altLang="en-US" dirty="0">
                <a:solidFill>
                  <a:schemeClr val="tx1"/>
                </a:solidFill>
              </a:rPr>
              <a:t>でのコリオリ力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04382"/>
              </p:ext>
            </p:extLst>
          </p:nvPr>
        </p:nvGraphicFramePr>
        <p:xfrm>
          <a:off x="2155825" y="2205038"/>
          <a:ext cx="1590675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Equation" r:id="rId3" imgW="672840" imgH="431640" progId="Equation.DSMT4">
                  <p:embed/>
                </p:oleObj>
              </mc:Choice>
              <mc:Fallback>
                <p:oleObj name="Equation" r:id="rId3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2205038"/>
                        <a:ext cx="1590675" cy="1058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029202"/>
              </p:ext>
            </p:extLst>
          </p:nvPr>
        </p:nvGraphicFramePr>
        <p:xfrm>
          <a:off x="4751388" y="2236788"/>
          <a:ext cx="16129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Equation" r:id="rId5" imgW="749160" imgH="431640" progId="Equation.DSMT4">
                  <p:embed/>
                </p:oleObj>
              </mc:Choice>
              <mc:Fallback>
                <p:oleObj name="Equation" r:id="rId5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2236788"/>
                        <a:ext cx="1612900" cy="962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081690" y="2478271"/>
            <a:ext cx="1040250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561653" y="2478271"/>
            <a:ext cx="1040250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61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/>
          <p:cNvSpPr txBox="1">
            <a:spLocks/>
          </p:cNvSpPr>
          <p:nvPr/>
        </p:nvSpPr>
        <p:spPr>
          <a:xfrm>
            <a:off x="323528" y="2932789"/>
            <a:ext cx="8640959" cy="2772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地球の角速度ベクトルの，それぞれの地点での鉛直成分を２倍したものを，コリオリ・パラメータといい，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で表す．地球の自転角速度を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W(=2</a:t>
            </a:r>
            <a:r>
              <a:rPr lang="ja-JP" alt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p/</a:t>
            </a:r>
            <a:r>
              <a:rPr lang="ja-JP" alt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自転周期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として，緯度</a:t>
            </a:r>
            <a:r>
              <a:rPr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での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コリオリパラメータは，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=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である．</a:t>
            </a:r>
            <a:endParaRPr lang="en-US" altLang="ja-JP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コリオリ力以外の力が働かない場合に，回転系での運動方程式は，以下のとおりである．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1222800"/>
            <a:ext cx="8711415" cy="217235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角速度</a:t>
            </a:r>
            <a:r>
              <a:rPr lang="en-US" altLang="ja-JP" sz="28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で回転する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回転系で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，速度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で運動する物体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は，進行方向に向かって 右向き 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加速度 </a:t>
            </a:r>
            <a:r>
              <a:rPr kumimoji="1"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 </a:t>
            </a:r>
            <a:r>
              <a:rPr kumimoji="1" lang="en-US" altLang="ja-JP" sz="28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kumimoji="1"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で加速するように見える．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この時，物質の質量</a:t>
            </a:r>
            <a:r>
              <a:rPr lang="ja-JP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ja-JP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すると，力　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</a:t>
            </a:r>
            <a:r>
              <a:rPr lang="en-US" altLang="ja-JP" sz="28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が働いたように見え，これを コリオリ 力という．</a:t>
            </a:r>
            <a:endParaRPr lang="en-US" altLang="ja-JP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419421"/>
            <a:ext cx="8229600" cy="595103"/>
          </a:xfrm>
        </p:spPr>
        <p:txBody>
          <a:bodyPr>
            <a:normAutofit fontScale="90000"/>
          </a:bodyPr>
          <a:lstStyle/>
          <a:p>
            <a:r>
              <a:rPr kumimoji="1" lang="ja-JP" altLang="en-US" sz="3800" dirty="0">
                <a:solidFill>
                  <a:schemeClr val="tx1"/>
                </a:solidFill>
              </a:rPr>
              <a:t>コリオリ力</a:t>
            </a:r>
            <a:r>
              <a:rPr lang="ja-JP" altLang="en-US" sz="3800" dirty="0">
                <a:solidFill>
                  <a:schemeClr val="tx1"/>
                </a:solidFill>
              </a:rPr>
              <a:t>のまとめ</a:t>
            </a:r>
            <a:br>
              <a:rPr lang="en-US" altLang="ja-JP" sz="3800" dirty="0">
                <a:solidFill>
                  <a:schemeClr val="tx1"/>
                </a:solidFill>
              </a:rPr>
            </a:br>
            <a:r>
              <a:rPr lang="ja-JP" altLang="en-US" sz="1300" dirty="0">
                <a:solidFill>
                  <a:schemeClr val="tx1"/>
                </a:solidFill>
              </a:rPr>
              <a:t>２枚目のスライドと同じです．初回に全問正解できなかった方も，復習資料をしっかりやったなら，今度は正解できる</a:t>
            </a:r>
            <a:r>
              <a:rPr lang="ja-JP" altLang="en-US" sz="1300">
                <a:solidFill>
                  <a:schemeClr val="tx1"/>
                </a:solidFill>
              </a:rPr>
              <a:t>でしょう．</a:t>
            </a:r>
            <a:endParaRPr kumimoji="1" lang="ja-JP" altLang="en-US" sz="38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21402" y="1635352"/>
            <a:ext cx="376355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606775" y="3331921"/>
            <a:ext cx="2735904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59891"/>
              </p:ext>
            </p:extLst>
          </p:nvPr>
        </p:nvGraphicFramePr>
        <p:xfrm>
          <a:off x="2335482" y="5273700"/>
          <a:ext cx="122872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3" imgW="520560" imgH="393480" progId="Equation.DSMT4">
                  <p:embed/>
                </p:oleObj>
              </mc:Choice>
              <mc:Fallback>
                <p:oleObj name="Equation" r:id="rId3" imgW="520560" imgH="393480" progId="Equation.DSMT4">
                  <p:embed/>
                  <p:pic>
                    <p:nvPicPr>
                      <p:cNvPr id="10" name="オブジェクト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482" y="5273700"/>
                        <a:ext cx="1228725" cy="963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664725"/>
              </p:ext>
            </p:extLst>
          </p:nvPr>
        </p:nvGraphicFramePr>
        <p:xfrm>
          <a:off x="4784995" y="5337200"/>
          <a:ext cx="14224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5" imgW="660240" imgH="393480" progId="Equation.DSMT4">
                  <p:embed/>
                </p:oleObj>
              </mc:Choice>
              <mc:Fallback>
                <p:oleObj name="Equation" r:id="rId5" imgW="660240" imgH="39348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995" y="5337200"/>
                        <a:ext cx="1422400" cy="877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141995" y="5536614"/>
            <a:ext cx="771825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508240" y="5536614"/>
            <a:ext cx="746532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308304" y="1717017"/>
            <a:ext cx="1008112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923741" y="3732278"/>
            <a:ext cx="724024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155081" y="2528164"/>
            <a:ext cx="119746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688139" y="4144225"/>
            <a:ext cx="1450013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444208" y="2557671"/>
            <a:ext cx="119746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スライド番号プレースホルダー 6">
            <a:extLst>
              <a:ext uri="{FF2B5EF4-FFF2-40B4-BE49-F238E27FC236}">
                <a16:creationId xmlns:a16="http://schemas.microsoft.com/office/drawing/2014/main" id="{7859F16C-CFE3-43DA-914B-DADBD2BE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accent2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510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/>
          <p:cNvSpPr txBox="1">
            <a:spLocks/>
          </p:cNvSpPr>
          <p:nvPr/>
        </p:nvSpPr>
        <p:spPr>
          <a:xfrm>
            <a:off x="323528" y="2690717"/>
            <a:ext cx="8640959" cy="2772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地球の角速度ベクトルの，それぞれの地点での鉛直成分を２倍したものを，コリオリ・パラメータといい，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で表す．地球の自転角速度を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W(=2</a:t>
            </a:r>
            <a:r>
              <a:rPr lang="ja-JP" alt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p/</a:t>
            </a:r>
            <a:r>
              <a:rPr lang="ja-JP" alt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自転周期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として，緯度</a:t>
            </a:r>
            <a:r>
              <a:rPr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での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コリオリパラメータは，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=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である．</a:t>
            </a:r>
            <a:endParaRPr lang="en-US" altLang="ja-JP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コリオリ力以外の力が働かない場合に，回転系での運動方程式は，以下のとおりである．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980728"/>
            <a:ext cx="8548097" cy="2172359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角速度</a:t>
            </a:r>
            <a:r>
              <a:rPr lang="en-US" altLang="ja-JP" sz="28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で回転する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回転系で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，速度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で運動する物体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は，進行方向 右向き 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加速度 </a:t>
            </a:r>
            <a:r>
              <a:rPr kumimoji="1"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 </a:t>
            </a:r>
            <a:r>
              <a:rPr kumimoji="1" lang="en-US" altLang="ja-JP" sz="28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kumimoji="1"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で加速するように見える．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この時，物質の質量</a:t>
            </a:r>
            <a:r>
              <a:rPr lang="ja-JP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ja-JP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すると，力　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</a:t>
            </a:r>
            <a:r>
              <a:rPr lang="en-US" altLang="ja-JP" sz="28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が働いたように見え，これを コリオリ 力という．</a:t>
            </a:r>
            <a:endParaRPr lang="en-US" altLang="ja-JP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0432"/>
          </a:xfrm>
        </p:spPr>
        <p:txBody>
          <a:bodyPr>
            <a:normAutofit fontScale="90000"/>
          </a:bodyPr>
          <a:lstStyle/>
          <a:p>
            <a:r>
              <a:rPr kumimoji="1" lang="ja-JP" altLang="en-US" sz="3800" dirty="0">
                <a:solidFill>
                  <a:schemeClr val="tx1"/>
                </a:solidFill>
              </a:rPr>
              <a:t>コリオリ力</a:t>
            </a:r>
            <a:r>
              <a:rPr lang="ja-JP" altLang="en-US" sz="3800" dirty="0">
                <a:solidFill>
                  <a:schemeClr val="tx1"/>
                </a:solidFill>
              </a:rPr>
              <a:t>のまとめ</a:t>
            </a:r>
            <a:r>
              <a:rPr lang="ja-JP" altLang="en-US" sz="3300" dirty="0">
                <a:solidFill>
                  <a:schemeClr val="tx1"/>
                </a:solidFill>
              </a:rPr>
              <a:t>（２枚目のスライドと同じです）</a:t>
            </a:r>
            <a:endParaRPr kumimoji="1" lang="ja-JP" altLang="en-US" sz="33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54023" y="1467322"/>
            <a:ext cx="1089144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606775" y="3089849"/>
            <a:ext cx="2735904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362200" y="5199934"/>
          <a:ext cx="122872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3" imgW="520560" imgH="393480" progId="Equation.DSMT4">
                  <p:embed/>
                </p:oleObj>
              </mc:Choice>
              <mc:Fallback>
                <p:oleObj name="Equation" r:id="rId3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99934"/>
                        <a:ext cx="1228725" cy="963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811713" y="5263434"/>
          <a:ext cx="14224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tion" r:id="rId5" imgW="660240" imgH="393480" progId="Equation.DSMT4">
                  <p:embed/>
                </p:oleObj>
              </mc:Choice>
              <mc:Fallback>
                <p:oleObj name="Equation" r:id="rId5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5263434"/>
                        <a:ext cx="1422400" cy="877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168713" y="5462848"/>
            <a:ext cx="771825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534958" y="5462848"/>
            <a:ext cx="746532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6012160" y="1450411"/>
            <a:ext cx="1008112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923741" y="3490206"/>
            <a:ext cx="141893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84394" y="2336627"/>
            <a:ext cx="119746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688139" y="3902153"/>
            <a:ext cx="1450013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822804" y="2336627"/>
            <a:ext cx="119746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6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/>
          <p:cNvSpPr txBox="1">
            <a:spLocks/>
          </p:cNvSpPr>
          <p:nvPr/>
        </p:nvSpPr>
        <p:spPr>
          <a:xfrm>
            <a:off x="323528" y="2681502"/>
            <a:ext cx="8640959" cy="2772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地球の角速度ベクトルの，それぞれの地点での鉛直成分を２倍したものを，コリオリ・パラメータといい，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で表す．地球の自転角速度を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W(=2</a:t>
            </a:r>
            <a:r>
              <a:rPr lang="ja-JP" alt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p/</a:t>
            </a:r>
            <a:r>
              <a:rPr lang="ja-JP" alt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自転周期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として，緯度</a:t>
            </a:r>
            <a:r>
              <a:rPr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での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コリオリパラメータは，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=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である．</a:t>
            </a:r>
            <a:endParaRPr lang="en-US" altLang="ja-JP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コリオリ力以外の力が働かない場合に，回転系での運動方程式は，以下のとおりである．</a:t>
            </a: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971513"/>
            <a:ext cx="8711415" cy="217235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角速度</a:t>
            </a:r>
            <a:r>
              <a:rPr lang="en-US" altLang="ja-JP" sz="28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で回転する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回転系で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，速度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で運動する物体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は，進行方向に向かって 右向き 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加速度 </a:t>
            </a:r>
            <a:r>
              <a:rPr kumimoji="1"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 </a:t>
            </a:r>
            <a:r>
              <a:rPr kumimoji="1" lang="en-US" altLang="ja-JP" sz="28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kumimoji="1"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で加速するように見える．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この時，物質の質量</a:t>
            </a:r>
            <a:r>
              <a:rPr lang="ja-JP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ja-JP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すると，力　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v|</a:t>
            </a:r>
            <a:r>
              <a:rPr lang="en-US" altLang="ja-JP" sz="2800" dirty="0">
                <a:solidFill>
                  <a:schemeClr val="tx1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ja-JP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が働いたように見え，これを コリオリ 力という．</a:t>
            </a:r>
            <a:endParaRPr lang="en-US" altLang="ja-JP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0432"/>
          </a:xfrm>
        </p:spPr>
        <p:txBody>
          <a:bodyPr>
            <a:normAutofit fontScale="90000"/>
          </a:bodyPr>
          <a:lstStyle/>
          <a:p>
            <a:r>
              <a:rPr kumimoji="1" lang="ja-JP" altLang="en-US" sz="3800" dirty="0">
                <a:solidFill>
                  <a:schemeClr val="tx1"/>
                </a:solidFill>
              </a:rPr>
              <a:t>コリオリ力</a:t>
            </a:r>
            <a:r>
              <a:rPr lang="ja-JP" altLang="en-US" sz="3800" dirty="0">
                <a:solidFill>
                  <a:schemeClr val="tx1"/>
                </a:solidFill>
              </a:rPr>
              <a:t>のまとめ</a:t>
            </a:r>
            <a:r>
              <a:rPr lang="ja-JP" altLang="en-US" sz="3800" dirty="0"/>
              <a:t>のまとめ（復習資料から）</a:t>
            </a:r>
            <a:endParaRPr kumimoji="1" lang="ja-JP" altLang="en-US" sz="38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21402" y="1384065"/>
            <a:ext cx="376355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606775" y="3080634"/>
            <a:ext cx="2735904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335482" y="5022413"/>
          <a:ext cx="122872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Equation" r:id="rId3" imgW="520560" imgH="393480" progId="Equation.DSMT4">
                  <p:embed/>
                </p:oleObj>
              </mc:Choice>
              <mc:Fallback>
                <p:oleObj name="Equation" r:id="rId3" imgW="520560" imgH="393480" progId="Equation.DSMT4">
                  <p:embed/>
                  <p:pic>
                    <p:nvPicPr>
                      <p:cNvPr id="10" name="オブジェクト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482" y="5022413"/>
                        <a:ext cx="1228725" cy="963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784995" y="5085913"/>
          <a:ext cx="14224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Equation" r:id="rId5" imgW="660240" imgH="393480" progId="Equation.DSMT4">
                  <p:embed/>
                </p:oleObj>
              </mc:Choice>
              <mc:Fallback>
                <p:oleObj name="Equation" r:id="rId5" imgW="660240" imgH="39348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995" y="5085913"/>
                        <a:ext cx="1422400" cy="877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141995" y="5285327"/>
            <a:ext cx="771825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508240" y="5285327"/>
            <a:ext cx="746532" cy="479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308304" y="1443600"/>
            <a:ext cx="1008112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923741" y="3480991"/>
            <a:ext cx="724024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141217" y="2334667"/>
            <a:ext cx="119746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616389" y="3899781"/>
            <a:ext cx="1450013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444208" y="2289030"/>
            <a:ext cx="119746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スライド番号プレースホルダー 6">
            <a:extLst>
              <a:ext uri="{FF2B5EF4-FFF2-40B4-BE49-F238E27FC236}">
                <a16:creationId xmlns:a16="http://schemas.microsoft.com/office/drawing/2014/main" id="{7859F16C-CFE3-43DA-914B-DADBD2BE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accent2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033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>
          <a:xfrm>
            <a:off x="457205" y="704092"/>
            <a:ext cx="8686799" cy="835955"/>
          </a:xfrm>
        </p:spPr>
        <p:txBody>
          <a:bodyPr>
            <a:normAutofit/>
          </a:bodyPr>
          <a:lstStyle/>
          <a:p>
            <a:r>
              <a:rPr lang="ja-JP" altLang="en-US" sz="3400" dirty="0">
                <a:solidFill>
                  <a:schemeClr val="tx1"/>
                </a:solidFill>
              </a:rPr>
              <a:t>大気と海洋の最大の特徴＝回転している</a:t>
            </a:r>
          </a:p>
        </p:txBody>
      </p:sp>
      <p:pic>
        <p:nvPicPr>
          <p:cNvPr id="15364" name="Picture 2" descr="Image:Cyclone Catarina from the ISS on March 26 20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600205"/>
            <a:ext cx="3582988" cy="23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3622766" y="1609231"/>
            <a:ext cx="5269714" cy="2664506"/>
          </a:xfrm>
          <a:prstGeom prst="rect">
            <a:avLst/>
          </a:prstGeom>
        </p:spPr>
        <p:txBody>
          <a:bodyPr vert="horz" lIns="91424" tIns="45712" rIns="91424" bIns="45712">
            <a:normAutofit fontScale="85000" lnSpcReduction="20000"/>
          </a:bodyPr>
          <a:lstStyle>
            <a:lvl1pPr marL="274274" indent="-27427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72" indent="-24684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4" indent="-24684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517" indent="-210277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791" indent="-210277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063" indent="-210277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9912" indent="-182848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185" indent="-182848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458" indent="-182848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ja-JP" altLang="en-US" dirty="0"/>
              <a:t>そのため</a:t>
            </a:r>
            <a:endParaRPr lang="en-US" altLang="ja-JP" dirty="0"/>
          </a:p>
          <a:p>
            <a:pPr lvl="1" fontAlgn="auto">
              <a:spcAft>
                <a:spcPts val="0"/>
              </a:spcAft>
            </a:pPr>
            <a:r>
              <a:rPr lang="ja-JP" altLang="en-US" dirty="0"/>
              <a:t>コリオリ力という見かけの力が働く．</a:t>
            </a:r>
            <a:endParaRPr lang="en-US" altLang="ja-JP" dirty="0"/>
          </a:p>
          <a:p>
            <a:pPr lvl="1" fontAlgn="auto">
              <a:spcAft>
                <a:spcPts val="0"/>
              </a:spcAft>
            </a:pPr>
            <a:r>
              <a:rPr lang="ja-JP" altLang="en-US" dirty="0"/>
              <a:t>見かけというのは，回転している系ではこの力が働いているように見えるが，その外ではそう見えないため．</a:t>
            </a:r>
            <a:endParaRPr lang="en-US" altLang="ja-JP" dirty="0"/>
          </a:p>
          <a:p>
            <a:pPr lvl="1" fontAlgn="auto">
              <a:spcAft>
                <a:spcPts val="0"/>
              </a:spcAft>
            </a:pPr>
            <a:r>
              <a:rPr lang="ja-JP" altLang="en-US" dirty="0"/>
              <a:t>北</a:t>
            </a:r>
            <a:r>
              <a:rPr lang="en-US" altLang="ja-JP" dirty="0"/>
              <a:t>(</a:t>
            </a:r>
            <a:r>
              <a:rPr lang="ja-JP" altLang="en-US" dirty="0"/>
              <a:t>南</a:t>
            </a:r>
            <a:r>
              <a:rPr lang="en-US" altLang="ja-JP" dirty="0"/>
              <a:t>)</a:t>
            </a:r>
            <a:r>
              <a:rPr lang="ja-JP" altLang="en-US" dirty="0"/>
              <a:t>半球では進行方向右</a:t>
            </a:r>
            <a:r>
              <a:rPr lang="en-US" altLang="ja-JP" dirty="0"/>
              <a:t>(</a:t>
            </a:r>
            <a:r>
              <a:rPr lang="ja-JP" altLang="en-US" dirty="0"/>
              <a:t>左</a:t>
            </a:r>
            <a:r>
              <a:rPr lang="en-US" altLang="ja-JP" dirty="0"/>
              <a:t>)</a:t>
            </a:r>
            <a:r>
              <a:rPr lang="ja-JP" altLang="en-US" dirty="0"/>
              <a:t>向きに</a:t>
            </a:r>
            <a:r>
              <a:rPr lang="en-US" altLang="ja-JP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f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n-US" altLang="ja-JP" dirty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altLang="ja-JP" i="1" dirty="0" err="1">
                <a:latin typeface="Symbol" pitchFamily="18" charset="2"/>
                <a:cs typeface="Times New Roman" pitchFamily="18" charset="0"/>
              </a:rPr>
              <a:t>q</a:t>
            </a:r>
            <a:r>
              <a:rPr lang="en-US" altLang="ja-JP" dirty="0">
                <a:latin typeface="Symbol" pitchFamily="18" charset="2"/>
                <a:cs typeface="Times New Roman" pitchFamily="18" charset="0"/>
              </a:rPr>
              <a:t>)</a:t>
            </a:r>
            <a:r>
              <a:rPr lang="ja-JP" altLang="en-US" dirty="0">
                <a:latin typeface="Symbol" pitchFamily="18" charset="2"/>
                <a:cs typeface="Times New Roman" pitchFamily="18" charset="0"/>
              </a:rPr>
              <a:t>の加速度がかかる．</a:t>
            </a:r>
            <a:endParaRPr lang="en-US" altLang="ja-JP" dirty="0">
              <a:latin typeface="Symbol" pitchFamily="18" charset="2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ここで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は速度，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は地球の自転の角速度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(2π/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自転時間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は緯度である．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609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タイトル 1"/>
          <p:cNvSpPr>
            <a:spLocks noGrp="1"/>
          </p:cNvSpPr>
          <p:nvPr>
            <p:ph type="title"/>
          </p:nvPr>
        </p:nvSpPr>
        <p:spPr>
          <a:xfrm>
            <a:off x="495335" y="79367"/>
            <a:ext cx="5169236" cy="829353"/>
          </a:xfrm>
          <a:noFill/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tx1"/>
                </a:solidFill>
              </a:rPr>
              <a:t>準備：角速度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803369"/>
            <a:ext cx="8229601" cy="463327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dirty="0"/>
              <a:t>速度は距離</a:t>
            </a:r>
            <a:r>
              <a:rPr lang="en-US" altLang="ja-JP" dirty="0"/>
              <a:t>/</a:t>
            </a:r>
            <a:r>
              <a:rPr lang="ja-JP" altLang="en-US" dirty="0"/>
              <a:t>時間だった，回転の速い遅いもどうように，回転についての速度（ 角 速度 という）を定義すれば便利である．</a:t>
            </a:r>
            <a:endParaRPr lang="en-US" altLang="ja-JP" dirty="0"/>
          </a:p>
          <a:p>
            <a:pPr>
              <a:defRPr/>
            </a:pPr>
            <a:r>
              <a:rPr lang="ja-JP" altLang="en-US" sz="2400" dirty="0"/>
              <a:t>そこで周期を</a:t>
            </a:r>
            <a:r>
              <a:rPr lang="en-US" altLang="ja-JP" sz="2400" dirty="0"/>
              <a:t>T</a:t>
            </a:r>
            <a:r>
              <a:rPr lang="ja-JP" altLang="en-US" dirty="0"/>
              <a:t>として，</a:t>
            </a:r>
            <a:r>
              <a:rPr lang="ja-JP" altLang="en-US" sz="2400" dirty="0">
                <a:solidFill>
                  <a:srgbClr val="FF0000"/>
                </a:solidFill>
              </a:rPr>
              <a:t>角</a:t>
            </a:r>
            <a:r>
              <a:rPr lang="ja-JP" altLang="en-US" dirty="0">
                <a:solidFill>
                  <a:srgbClr val="FF0000"/>
                </a:solidFill>
              </a:rPr>
              <a:t>速度</a:t>
            </a:r>
            <a:r>
              <a:rPr lang="ja-JP" altLang="en-US" sz="2400" dirty="0"/>
              <a:t>を　　　　　　と定義する</a:t>
            </a:r>
            <a:endParaRPr lang="en-US" altLang="ja-JP" sz="2400" dirty="0"/>
          </a:p>
          <a:p>
            <a:pPr>
              <a:defRPr/>
            </a:pPr>
            <a:endParaRPr lang="en-US" altLang="ja-JP" sz="2400" dirty="0"/>
          </a:p>
          <a:p>
            <a:pPr>
              <a:defRPr/>
            </a:pPr>
            <a:endParaRPr lang="en-US" altLang="ja-JP" sz="2400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r>
              <a:rPr lang="ja-JP" altLang="en-US" sz="2400" dirty="0"/>
              <a:t>角速度 </a:t>
            </a:r>
            <a:r>
              <a:rPr lang="en-US" altLang="ja-JP" sz="2400" i="1" dirty="0">
                <a:latin typeface="Symbol" pitchFamily="18" charset="2"/>
                <a:cs typeface="Times New Roman" pitchFamily="18" charset="0"/>
              </a:rPr>
              <a:t>w </a:t>
            </a:r>
            <a:r>
              <a:rPr lang="ja-JP" altLang="en-US" sz="2400" dirty="0"/>
              <a:t>と，</a:t>
            </a:r>
            <a:r>
              <a:rPr lang="ja-JP" altLang="en-US" sz="2400" dirty="0">
                <a:latin typeface="+mn-ea"/>
              </a:rPr>
              <a:t>半径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ja-JP" altLang="en-US" sz="2400" dirty="0">
                <a:latin typeface="+mn-ea"/>
              </a:rPr>
              <a:t>の地点での</a:t>
            </a:r>
            <a:r>
              <a:rPr lang="ja-JP" altLang="en-US" sz="2400" dirty="0"/>
              <a:t>速度</a:t>
            </a:r>
            <a:r>
              <a:rPr lang="en-US" altLang="ja-JP" sz="2400" i="1" dirty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v</a:t>
            </a:r>
            <a:r>
              <a:rPr lang="ja-JP" altLang="en-US" sz="2400" dirty="0"/>
              <a:t>との関係</a:t>
            </a:r>
            <a:r>
              <a:rPr lang="ja-JP" altLang="en-US" dirty="0"/>
              <a:t>を考えよう．</a:t>
            </a:r>
            <a:endParaRPr lang="en-US" altLang="ja-JP" sz="2400" i="1" dirty="0">
              <a:latin typeface="Symbol" pitchFamily="18" charset="2"/>
            </a:endParaRPr>
          </a:p>
          <a:p>
            <a:pPr lvl="1">
              <a:defRPr/>
            </a:pPr>
            <a:r>
              <a:rPr lang="ja-JP" altLang="en-US" sz="2800" dirty="0">
                <a:latin typeface="+mn-ea"/>
              </a:rPr>
              <a:t>一周する際に，移動する距離は 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800" dirty="0">
                <a:latin typeface="Symbol" pitchFamily="18" charset="2"/>
                <a:cs typeface="Times New Roman" pitchFamily="18" charset="0"/>
              </a:rPr>
              <a:t>p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 lvl="1"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よって速度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は，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1000"/>
              </a:spcBef>
              <a:buNone/>
              <a:defRPr/>
            </a:pP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周期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と 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を使って書くと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1499"/>
              </a:spcBef>
              <a:buNone/>
              <a:defRPr/>
            </a:pP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　　</a:t>
            </a:r>
            <a:r>
              <a:rPr lang="en-US" altLang="ja-JP" sz="2800" i="1" dirty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ja-JP" altLang="en-US" sz="2800" dirty="0">
                <a:latin typeface="Times New Roman" pitchFamily="18" charset="0"/>
                <a:cs typeface="Times New Roman" pitchFamily="18" charset="0"/>
              </a:rPr>
              <a:t>を使って書くと</a:t>
            </a: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577301"/>
              </p:ext>
            </p:extLst>
          </p:nvPr>
        </p:nvGraphicFramePr>
        <p:xfrm>
          <a:off x="4484763" y="1556792"/>
          <a:ext cx="1036443" cy="867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0" name="Equation" r:id="rId4" imgW="507960" imgH="393480" progId="Equation.DSMT4">
                  <p:embed/>
                </p:oleObj>
              </mc:Choice>
              <mc:Fallback>
                <p:oleObj name="Equation" r:id="rId4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763" y="1556792"/>
                        <a:ext cx="1036443" cy="867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648049"/>
              </p:ext>
            </p:extLst>
          </p:nvPr>
        </p:nvGraphicFramePr>
        <p:xfrm>
          <a:off x="4644565" y="4653136"/>
          <a:ext cx="1212850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1" name="Equation" r:id="rId6" imgW="533160" imgH="634680" progId="Equation.DSMT4">
                  <p:embed/>
                </p:oleObj>
              </mc:Choice>
              <mc:Fallback>
                <p:oleObj name="Equation" r:id="rId6" imgW="53316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565" y="4653136"/>
                        <a:ext cx="1212850" cy="155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5162306" y="4718065"/>
            <a:ext cx="883049" cy="85331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146755" y="5598252"/>
            <a:ext cx="883049" cy="85331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コンテンツ プレースホルダ 2"/>
          <p:cNvSpPr txBox="1">
            <a:spLocks/>
          </p:cNvSpPr>
          <p:nvPr/>
        </p:nvSpPr>
        <p:spPr>
          <a:xfrm>
            <a:off x="395913" y="2492896"/>
            <a:ext cx="6824324" cy="532817"/>
          </a:xfrm>
          <a:prstGeom prst="rect">
            <a:avLst/>
          </a:prstGeom>
        </p:spPr>
        <p:txBody>
          <a:bodyPr vert="horz" lIns="91424" tIns="45712" rIns="91424" bIns="45712">
            <a:noAutofit/>
          </a:bodyPr>
          <a:lstStyle/>
          <a:p>
            <a:pPr marL="274274" indent="-274274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ja-JP" altLang="en-US" sz="2400" dirty="0">
                <a:latin typeface="+mn-lt"/>
                <a:ea typeface="+mn-ea"/>
              </a:rPr>
              <a:t>角速度はベクトルで表すことができ，その</a:t>
            </a:r>
            <a:r>
              <a:rPr lang="ja-JP" altLang="en-US" sz="2500" dirty="0"/>
              <a:t>大きさは角速度の大きさ，向きは右図のとおり，定義する．</a:t>
            </a:r>
            <a:endParaRPr lang="en-US" altLang="ja-JP" sz="2500" dirty="0"/>
          </a:p>
          <a:p>
            <a:pPr marL="274274" indent="-274274" defTabSz="812719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altLang="ja-JP" sz="24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09272" y="2690334"/>
            <a:ext cx="504825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環状矢印 23"/>
          <p:cNvSpPr/>
          <p:nvPr/>
        </p:nvSpPr>
        <p:spPr>
          <a:xfrm rot="20990090" flipH="1">
            <a:off x="7213192" y="2491532"/>
            <a:ext cx="862148" cy="692332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rot="5400000" flipH="1" flipV="1">
            <a:off x="7292581" y="2572011"/>
            <a:ext cx="902432" cy="995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6029849" y="4272752"/>
            <a:ext cx="2862631" cy="18141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1" name="直線矢印コネクタ 20"/>
          <p:cNvCxnSpPr>
            <a:stCxn id="19" idx="7"/>
          </p:cNvCxnSpPr>
          <p:nvPr/>
        </p:nvCxnSpPr>
        <p:spPr>
          <a:xfrm rot="16200000" flipV="1">
            <a:off x="7968713" y="4033884"/>
            <a:ext cx="401498" cy="6075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endCxn id="19" idx="7"/>
          </p:cNvCxnSpPr>
          <p:nvPr/>
        </p:nvCxnSpPr>
        <p:spPr>
          <a:xfrm rot="5400000" flipH="1" flipV="1">
            <a:off x="7634383" y="4365213"/>
            <a:ext cx="665655" cy="1012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環状矢印 26"/>
          <p:cNvSpPr/>
          <p:nvPr/>
        </p:nvSpPr>
        <p:spPr>
          <a:xfrm rot="20990090" flipH="1">
            <a:off x="7035688" y="4610811"/>
            <a:ext cx="862148" cy="692332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環状矢印 27"/>
          <p:cNvSpPr/>
          <p:nvPr/>
        </p:nvSpPr>
        <p:spPr>
          <a:xfrm rot="10190090" flipH="1">
            <a:off x="7031335" y="4750147"/>
            <a:ext cx="862148" cy="692332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rot="5400000" flipH="1" flipV="1">
            <a:off x="7036698" y="4756603"/>
            <a:ext cx="902432" cy="995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613510"/>
              </p:ext>
            </p:extLst>
          </p:nvPr>
        </p:nvGraphicFramePr>
        <p:xfrm>
          <a:off x="7913960" y="4765683"/>
          <a:ext cx="480657" cy="42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2" name="Equation" r:id="rId9" imgW="126720" imgH="164880" progId="Equation.DSMT4">
                  <p:embed/>
                </p:oleObj>
              </mc:Choice>
              <mc:Fallback>
                <p:oleObj name="Equation" r:id="rId9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3960" y="4765683"/>
                        <a:ext cx="480657" cy="42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229566"/>
              </p:ext>
            </p:extLst>
          </p:nvPr>
        </p:nvGraphicFramePr>
        <p:xfrm>
          <a:off x="8218038" y="3998038"/>
          <a:ext cx="518102" cy="463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3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8038" y="3998038"/>
                        <a:ext cx="518102" cy="463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756066"/>
              </p:ext>
            </p:extLst>
          </p:nvPr>
        </p:nvGraphicFramePr>
        <p:xfrm>
          <a:off x="7305204" y="3861048"/>
          <a:ext cx="477028" cy="462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4" name="Equation" r:id="rId13" imgW="152280" imgH="177480" progId="Equation.DSMT4">
                  <p:embed/>
                </p:oleObj>
              </mc:Choice>
              <mc:Fallback>
                <p:oleObj name="Equation" r:id="rId13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204" y="3861048"/>
                        <a:ext cx="477028" cy="462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7480384" y="5003974"/>
            <a:ext cx="122744" cy="159308"/>
          </a:xfrm>
          <a:prstGeom prst="rect">
            <a:avLst/>
          </a:prstGeom>
          <a:solidFill>
            <a:schemeClr val="bg1"/>
          </a:solidFill>
          <a:ln w="12700"/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72" tIns="40636" rIns="81272" bIns="40636"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8297880" y="4457552"/>
            <a:ext cx="122744" cy="159308"/>
          </a:xfrm>
          <a:prstGeom prst="rect">
            <a:avLst/>
          </a:prstGeom>
          <a:solidFill>
            <a:schemeClr val="bg1"/>
          </a:solidFill>
          <a:ln w="12700"/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72" tIns="40636" rIns="81272" bIns="40636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412580" y="1196752"/>
            <a:ext cx="360040" cy="426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990858" y="1587632"/>
            <a:ext cx="589254" cy="7685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5474238" y="3890791"/>
            <a:ext cx="681938" cy="426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608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5" grpId="0" animBg="1"/>
      <p:bldP spid="36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平らな面が回転する場合の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コリオリ力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1680" y="4725144"/>
            <a:ext cx="5607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レコードプレーヤーのように，平らな面が回転する場合を，</a:t>
            </a:r>
            <a:endParaRPr lang="en-US" altLang="ja-JP" dirty="0"/>
          </a:p>
          <a:p>
            <a:r>
              <a:rPr kumimoji="1" lang="ja-JP" altLang="en-US" dirty="0"/>
              <a:t>まず考えよう．</a:t>
            </a:r>
          </a:p>
        </p:txBody>
      </p:sp>
    </p:spTree>
    <p:extLst>
      <p:ext uri="{BB962C8B-B14F-4D97-AF65-F5344CB8AC3E}">
        <p14:creationId xmlns:p14="http://schemas.microsoft.com/office/powerpoint/2010/main" val="386498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円/楕円 25"/>
          <p:cNvSpPr/>
          <p:nvPr/>
        </p:nvSpPr>
        <p:spPr>
          <a:xfrm>
            <a:off x="3471863" y="3862394"/>
            <a:ext cx="119062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74639"/>
            <a:ext cx="89789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>
                <a:solidFill>
                  <a:schemeClr val="tx1"/>
                </a:solidFill>
              </a:rPr>
              <a:t>慣性系（等速直線運動）慣性系を見る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（並行移動）</a:t>
            </a:r>
            <a:endParaRPr lang="ja-JP" altLang="ja-JP" dirty="0">
              <a:solidFill>
                <a:schemeClr val="tx1"/>
              </a:solidFill>
            </a:endParaRPr>
          </a:p>
        </p:txBody>
      </p:sp>
      <p:sp>
        <p:nvSpPr>
          <p:cNvPr id="2057" name="コンテンツ プレースホルダ 30"/>
          <p:cNvSpPr>
            <a:spLocks noGrp="1"/>
          </p:cNvSpPr>
          <p:nvPr>
            <p:ph idx="1"/>
          </p:nvPr>
        </p:nvSpPr>
        <p:spPr>
          <a:xfrm>
            <a:off x="457204" y="5607057"/>
            <a:ext cx="8229601" cy="519113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 flipV="1">
            <a:off x="3535366" y="3492503"/>
            <a:ext cx="992187" cy="417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2463800" y="3938589"/>
            <a:ext cx="184698" cy="36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endParaRPr lang="ja-JP" altLang="ja-JP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984626" y="3778255"/>
          <a:ext cx="36671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Equation" r:id="rId4" imgW="114120" imgH="139680" progId="Equation.DSMT4">
                  <p:embed/>
                </p:oleObj>
              </mc:Choice>
              <mc:Fallback>
                <p:oleObj name="Equation" r:id="rId4" imgW="1141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6" y="3778255"/>
                        <a:ext cx="366712" cy="376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13075" y="3646492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38" y="2809876"/>
            <a:ext cx="5699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86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38" y="2809876"/>
            <a:ext cx="569912" cy="5222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sp>
        <p:nvSpPr>
          <p:cNvPr id="27" name="円/楕円 26"/>
          <p:cNvSpPr/>
          <p:nvPr/>
        </p:nvSpPr>
        <p:spPr>
          <a:xfrm>
            <a:off x="5594352" y="2430469"/>
            <a:ext cx="119063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471863" y="3862394"/>
            <a:ext cx="119062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79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74639"/>
            <a:ext cx="89789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4000" dirty="0">
                <a:solidFill>
                  <a:schemeClr val="tx1"/>
                </a:solidFill>
              </a:rPr>
              <a:t>慣性系から慣性系を見る（並行移動）</a:t>
            </a:r>
            <a:endParaRPr lang="ja-JP" altLang="ja-JP" sz="4000" dirty="0">
              <a:solidFill>
                <a:schemeClr val="tx1"/>
              </a:solidFill>
            </a:endParaRPr>
          </a:p>
        </p:txBody>
      </p:sp>
      <p:sp>
        <p:nvSpPr>
          <p:cNvPr id="3088" name="コンテンツ プレースホルダ 30"/>
          <p:cNvSpPr>
            <a:spLocks noGrp="1"/>
          </p:cNvSpPr>
          <p:nvPr>
            <p:ph idx="1"/>
          </p:nvPr>
        </p:nvSpPr>
        <p:spPr>
          <a:xfrm>
            <a:off x="457204" y="5607057"/>
            <a:ext cx="8229601" cy="519113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/>
              <a:t>並行移動</a:t>
            </a:r>
            <a:r>
              <a:rPr lang="en-US" altLang="ja-JP" dirty="0"/>
              <a:t>(</a:t>
            </a:r>
            <a:r>
              <a:rPr lang="ja-JP" altLang="en-US" dirty="0"/>
              <a:t>札幌で</a:t>
            </a:r>
            <a:r>
              <a:rPr lang="en-US" altLang="ja-JP" dirty="0"/>
              <a:t>340m/s)</a:t>
            </a:r>
            <a:r>
              <a:rPr lang="ja-JP" altLang="en-US" dirty="0"/>
              <a:t>していても，していなくても関係なし</a:t>
            </a:r>
          </a:p>
        </p:txBody>
      </p:sp>
      <p:sp>
        <p:nvSpPr>
          <p:cNvPr id="3080" name="Line 6"/>
          <p:cNvSpPr>
            <a:spLocks noChangeShapeType="1"/>
          </p:cNvSpPr>
          <p:nvPr/>
        </p:nvSpPr>
        <p:spPr bwMode="auto">
          <a:xfrm flipV="1">
            <a:off x="3535366" y="29194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463800" y="3938589"/>
            <a:ext cx="184698" cy="36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endParaRPr lang="ja-JP" altLang="ja-JP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530728" y="3322641"/>
          <a:ext cx="974726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2" name="Equation" r:id="rId5" imgW="482400" imgH="177480" progId="Equation.DSMT4">
                  <p:embed/>
                </p:oleObj>
              </mc:Choice>
              <mc:Fallback>
                <p:oleObj name="Equation" r:id="rId5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8" y="3322641"/>
                        <a:ext cx="974726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3333753" y="2457456"/>
          <a:ext cx="474663" cy="471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3" name="Equation" r:id="rId7" imgW="203040" imgH="203040" progId="Equation.DSMT4">
                  <p:embed/>
                </p:oleObj>
              </mc:Choice>
              <mc:Fallback>
                <p:oleObj name="Equation" r:id="rId7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3" y="2457456"/>
                        <a:ext cx="474663" cy="4714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Line 5"/>
          <p:cNvSpPr>
            <a:spLocks noChangeShapeType="1"/>
          </p:cNvSpPr>
          <p:nvPr/>
        </p:nvSpPr>
        <p:spPr bwMode="auto">
          <a:xfrm flipH="1" flipV="1">
            <a:off x="5676905" y="2481269"/>
            <a:ext cx="190499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3095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28951" y="3625853"/>
            <a:ext cx="590550" cy="6080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sp>
        <p:nvSpPr>
          <p:cNvPr id="3084" name="Line 6"/>
          <p:cNvSpPr>
            <a:spLocks noChangeShapeType="1"/>
          </p:cNvSpPr>
          <p:nvPr/>
        </p:nvSpPr>
        <p:spPr bwMode="auto">
          <a:xfrm flipV="1">
            <a:off x="3346450" y="24876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3436941" y="2832106"/>
            <a:ext cx="242887" cy="869951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945" h="870332">
                <a:moveTo>
                  <a:pt x="0" y="870332"/>
                </a:moveTo>
                <a:cubicBezTo>
                  <a:pt x="36723" y="794591"/>
                  <a:pt x="180230" y="620875"/>
                  <a:pt x="209608" y="475820"/>
                </a:cubicBezTo>
                <a:cubicBezTo>
                  <a:pt x="242945" y="283876"/>
                  <a:pt x="235802" y="156225"/>
                  <a:pt x="209608" y="0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086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5304" y="2378080"/>
            <a:ext cx="569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28927" y="3194055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Line 5"/>
          <p:cNvSpPr>
            <a:spLocks noChangeShapeType="1"/>
          </p:cNvSpPr>
          <p:nvPr/>
        </p:nvSpPr>
        <p:spPr bwMode="auto">
          <a:xfrm flipH="1" flipV="1">
            <a:off x="3344865" y="3486155"/>
            <a:ext cx="190499" cy="4333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3090" name="Line 4"/>
          <p:cNvSpPr>
            <a:spLocks noChangeShapeType="1"/>
          </p:cNvSpPr>
          <p:nvPr/>
        </p:nvSpPr>
        <p:spPr bwMode="auto">
          <a:xfrm flipV="1">
            <a:off x="3535365" y="2500317"/>
            <a:ext cx="2149475" cy="140176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38" name="フリーフォーム 37"/>
          <p:cNvSpPr/>
          <p:nvPr/>
        </p:nvSpPr>
        <p:spPr>
          <a:xfrm flipH="1" flipV="1">
            <a:off x="3776665" y="2743206"/>
            <a:ext cx="1974850" cy="161925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066" h="586457">
                <a:moveTo>
                  <a:pt x="0" y="586457"/>
                </a:moveTo>
                <a:cubicBezTo>
                  <a:pt x="36723" y="510716"/>
                  <a:pt x="132797" y="18094"/>
                  <a:pt x="162175" y="32492"/>
                </a:cubicBezTo>
                <a:cubicBezTo>
                  <a:pt x="195512" y="0"/>
                  <a:pt x="242777" y="151386"/>
                  <a:pt x="250066" y="393785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92" name="テキスト ボックス 19"/>
          <p:cNvSpPr txBox="1">
            <a:spLocks noChangeArrowheads="1"/>
          </p:cNvSpPr>
          <p:nvPr/>
        </p:nvSpPr>
        <p:spPr bwMode="auto">
          <a:xfrm>
            <a:off x="4571241" y="4471989"/>
            <a:ext cx="4549611" cy="73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r>
              <a:rPr lang="ja-JP" altLang="en-US" sz="2100" dirty="0"/>
              <a:t>大文字の</a:t>
            </a:r>
            <a:r>
              <a:rPr lang="en-US" altLang="ja-JP" sz="21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ja-JP" altLang="en-US" sz="2100" dirty="0"/>
              <a:t>は座標系が動く速度，</a:t>
            </a:r>
            <a:endParaRPr lang="en-US" altLang="ja-JP" sz="2100" dirty="0"/>
          </a:p>
          <a:p>
            <a:r>
              <a:rPr lang="ja-JP" altLang="en-US" sz="2100" dirty="0"/>
              <a:t>小文字の</a:t>
            </a:r>
            <a:r>
              <a:rPr lang="en-US" altLang="ja-JP" sz="21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ja-JP" altLang="en-US" sz="2100" dirty="0"/>
              <a:t>は座標系に対する相対速度</a:t>
            </a:r>
          </a:p>
        </p:txBody>
      </p:sp>
      <p:sp>
        <p:nvSpPr>
          <p:cNvPr id="21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5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円/楕円 25"/>
          <p:cNvSpPr/>
          <p:nvPr/>
        </p:nvSpPr>
        <p:spPr>
          <a:xfrm>
            <a:off x="3471863" y="3862394"/>
            <a:ext cx="119062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01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chemeClr val="tx1"/>
                </a:solidFill>
              </a:rPr>
              <a:t>慣性系から回転系を見る</a:t>
            </a:r>
            <a:endParaRPr lang="ja-JP" altLang="ja-JP" dirty="0">
              <a:solidFill>
                <a:schemeClr val="tx1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3535368" y="3579815"/>
            <a:ext cx="793749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928693" y="3916369"/>
            <a:ext cx="2600325" cy="1155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13" name="環状矢印 12"/>
          <p:cNvSpPr/>
          <p:nvPr/>
        </p:nvSpPr>
        <p:spPr>
          <a:xfrm rot="9737511" flipV="1">
            <a:off x="414343" y="4557718"/>
            <a:ext cx="1000125" cy="1000125"/>
          </a:xfrm>
          <a:prstGeom prst="circularArrow">
            <a:avLst>
              <a:gd name="adj1" fmla="val 9432"/>
              <a:gd name="adj2" fmla="val 1489715"/>
              <a:gd name="adj3" fmla="val 19813488"/>
              <a:gd name="adj4" fmla="val 937013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15" name="直線コネクタ 14"/>
          <p:cNvCxnSpPr>
            <a:stCxn id="4103" idx="0"/>
          </p:cNvCxnSpPr>
          <p:nvPr/>
        </p:nvCxnSpPr>
        <p:spPr>
          <a:xfrm rot="5400000" flipH="1" flipV="1">
            <a:off x="2750348" y="3178972"/>
            <a:ext cx="71437" cy="3714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14302" y="4097339"/>
          <a:ext cx="1255712" cy="409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2" y="4097339"/>
                        <a:ext cx="1255712" cy="4095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7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13075" y="3646492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38" y="2809876"/>
            <a:ext cx="5699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357444" y="4225926"/>
          <a:ext cx="2301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8" imgW="114120" imgH="126720" progId="Equation.DSMT4">
                  <p:embed/>
                </p:oleObj>
              </mc:Choice>
              <mc:Fallback>
                <p:oleObj name="Equation" r:id="rId8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44" y="4225926"/>
                        <a:ext cx="230187" cy="255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783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/>
          <p:nvPr/>
        </p:nvSpPr>
        <p:spPr>
          <a:xfrm>
            <a:off x="5594352" y="2430469"/>
            <a:ext cx="119063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471863" y="3862394"/>
            <a:ext cx="119062" cy="1095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chemeClr val="tx1"/>
                </a:solidFill>
              </a:rPr>
              <a:t>慣性系で見ると</a:t>
            </a:r>
            <a:endParaRPr lang="ja-JP" altLang="ja-JP" dirty="0">
              <a:solidFill>
                <a:schemeClr val="tx1"/>
              </a:solidFill>
            </a:endParaRPr>
          </a:p>
        </p:txBody>
      </p:sp>
      <p:sp>
        <p:nvSpPr>
          <p:cNvPr id="5129" name="Line 4"/>
          <p:cNvSpPr>
            <a:spLocks noChangeShapeType="1"/>
          </p:cNvSpPr>
          <p:nvPr/>
        </p:nvSpPr>
        <p:spPr bwMode="auto">
          <a:xfrm flipV="1">
            <a:off x="3535365" y="2500317"/>
            <a:ext cx="2149475" cy="1401763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5130" name="Line 6"/>
          <p:cNvSpPr>
            <a:spLocks noChangeShapeType="1"/>
          </p:cNvSpPr>
          <p:nvPr/>
        </p:nvSpPr>
        <p:spPr bwMode="auto">
          <a:xfrm flipV="1">
            <a:off x="3535366" y="29194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5131" name="Line 7"/>
          <p:cNvSpPr>
            <a:spLocks noChangeShapeType="1"/>
          </p:cNvSpPr>
          <p:nvPr/>
        </p:nvSpPr>
        <p:spPr bwMode="auto">
          <a:xfrm flipV="1">
            <a:off x="928693" y="3916369"/>
            <a:ext cx="2600325" cy="1155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30728" y="3322641"/>
          <a:ext cx="974726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" name="Equation" r:id="rId4" imgW="482400" imgH="177480" progId="Equation.DSMT4">
                  <p:embed/>
                </p:oleObj>
              </mc:Choice>
              <mc:Fallback>
                <p:oleObj name="Equation" r:id="rId4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8" y="3322641"/>
                        <a:ext cx="974726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663171" y="2240925"/>
          <a:ext cx="1473859" cy="52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1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171" y="2240925"/>
                        <a:ext cx="1473859" cy="5229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環状矢印 12"/>
          <p:cNvSpPr/>
          <p:nvPr/>
        </p:nvSpPr>
        <p:spPr>
          <a:xfrm rot="9737511" flipV="1">
            <a:off x="414343" y="4557718"/>
            <a:ext cx="1000125" cy="1000125"/>
          </a:xfrm>
          <a:prstGeom prst="circularArrow">
            <a:avLst>
              <a:gd name="adj1" fmla="val 9432"/>
              <a:gd name="adj2" fmla="val 1489715"/>
              <a:gd name="adj3" fmla="val 19813488"/>
              <a:gd name="adj4" fmla="val 937013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15" name="直線コネクタ 14"/>
          <p:cNvCxnSpPr>
            <a:stCxn id="5131" idx="0"/>
          </p:cNvCxnSpPr>
          <p:nvPr/>
        </p:nvCxnSpPr>
        <p:spPr>
          <a:xfrm rot="5400000" flipH="1" flipV="1">
            <a:off x="2750348" y="3178972"/>
            <a:ext cx="71437" cy="3714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14009" y="4097815"/>
          <a:ext cx="1255441" cy="408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2" name="Equation" r:id="rId8" imgW="622080" imgH="203040" progId="Equation.DSMT4">
                  <p:embed/>
                </p:oleObj>
              </mc:Choice>
              <mc:Fallback>
                <p:oleObj name="Equation" r:id="rId8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09" y="4097815"/>
                        <a:ext cx="1255441" cy="4089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Line 7"/>
          <p:cNvSpPr>
            <a:spLocks noChangeShapeType="1"/>
          </p:cNvSpPr>
          <p:nvPr/>
        </p:nvSpPr>
        <p:spPr bwMode="auto">
          <a:xfrm flipV="1">
            <a:off x="925518" y="3487742"/>
            <a:ext cx="2416175" cy="15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5136" name="Line 5"/>
          <p:cNvSpPr>
            <a:spLocks noChangeShapeType="1"/>
          </p:cNvSpPr>
          <p:nvPr/>
        </p:nvSpPr>
        <p:spPr bwMode="auto">
          <a:xfrm flipH="1" flipV="1">
            <a:off x="3344865" y="3486155"/>
            <a:ext cx="190499" cy="4333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sp>
        <p:nvSpPr>
          <p:cNvPr id="5137" name="Line 5"/>
          <p:cNvSpPr>
            <a:spLocks noChangeShapeType="1"/>
          </p:cNvSpPr>
          <p:nvPr/>
        </p:nvSpPr>
        <p:spPr bwMode="auto">
          <a:xfrm flipH="1" flipV="1">
            <a:off x="5676905" y="2481269"/>
            <a:ext cx="190499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3095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13075" y="3646492"/>
            <a:ext cx="590550" cy="6080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sp>
        <p:nvSpPr>
          <p:cNvPr id="5139" name="Line 6"/>
          <p:cNvSpPr>
            <a:spLocks noChangeShapeType="1"/>
          </p:cNvSpPr>
          <p:nvPr/>
        </p:nvSpPr>
        <p:spPr bwMode="auto">
          <a:xfrm flipV="1">
            <a:off x="3346450" y="2487618"/>
            <a:ext cx="2336800" cy="990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4" tIns="45712" rIns="91424" bIns="45712"/>
          <a:lstStyle/>
          <a:p>
            <a:endParaRPr lang="ja-JP" altLang="en-US"/>
          </a:p>
        </p:txBody>
      </p:sp>
      <p:pic>
        <p:nvPicPr>
          <p:cNvPr id="8199" name="Picture 7" descr="C:\Documents and Settings\minobe\Local Settings\Temporary Internet Files\Content.IE5\FIGZVPWL\MCj0428745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86438" y="2809876"/>
            <a:ext cx="569912" cy="5222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  <p:pic>
        <p:nvPicPr>
          <p:cNvPr id="5141" name="Picture 23" descr="C:\Documents and Settings\minobe\Local Settings\Temporary Internet Files\Content.IE5\I1DURI58\MCj0428751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24166" y="3214692"/>
            <a:ext cx="59055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フリーフォーム 35"/>
          <p:cNvSpPr/>
          <p:nvPr/>
        </p:nvSpPr>
        <p:spPr>
          <a:xfrm>
            <a:off x="3436941" y="2832106"/>
            <a:ext cx="242887" cy="869951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945" h="870332">
                <a:moveTo>
                  <a:pt x="0" y="870332"/>
                </a:moveTo>
                <a:cubicBezTo>
                  <a:pt x="36723" y="794591"/>
                  <a:pt x="180230" y="620875"/>
                  <a:pt x="209608" y="475820"/>
                </a:cubicBezTo>
                <a:cubicBezTo>
                  <a:pt x="242945" y="283876"/>
                  <a:pt x="235802" y="156225"/>
                  <a:pt x="209608" y="0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/>
          <p:nvPr/>
        </p:nvSpPr>
        <p:spPr>
          <a:xfrm flipH="1" flipV="1">
            <a:off x="3776665" y="2743206"/>
            <a:ext cx="1974850" cy="161925"/>
          </a:xfrm>
          <a:custGeom>
            <a:avLst/>
            <a:gdLst>
              <a:gd name="connsiteX0" fmla="*/ 0 w 536154"/>
              <a:gd name="connsiteY0" fmla="*/ 108332 h 560024"/>
              <a:gd name="connsiteX1" fmla="*/ 330506 w 536154"/>
              <a:gd name="connsiteY1" fmla="*/ 64265 h 560024"/>
              <a:gd name="connsiteX2" fmla="*/ 506776 w 536154"/>
              <a:gd name="connsiteY2" fmla="*/ 493923 h 560024"/>
              <a:gd name="connsiteX3" fmla="*/ 506776 w 536154"/>
              <a:gd name="connsiteY3" fmla="*/ 460872 h 560024"/>
              <a:gd name="connsiteX0" fmla="*/ 0 w 532482"/>
              <a:gd name="connsiteY0" fmla="*/ 870332 h 1393634"/>
              <a:gd name="connsiteX1" fmla="*/ 330506 w 532482"/>
              <a:gd name="connsiteY1" fmla="*/ 826265 h 1393634"/>
              <a:gd name="connsiteX2" fmla="*/ 506776 w 532482"/>
              <a:gd name="connsiteY2" fmla="*/ 1255923 h 1393634"/>
              <a:gd name="connsiteX3" fmla="*/ 176270 w 532482"/>
              <a:gd name="connsiteY3" fmla="*/ 0 h 1393634"/>
              <a:gd name="connsiteX0" fmla="*/ 0 w 359884"/>
              <a:gd name="connsiteY0" fmla="*/ 870332 h 886858"/>
              <a:gd name="connsiteX1" fmla="*/ 330506 w 359884"/>
              <a:gd name="connsiteY1" fmla="*/ 826265 h 886858"/>
              <a:gd name="connsiteX2" fmla="*/ 176270 w 359884"/>
              <a:gd name="connsiteY2" fmla="*/ 506776 h 886858"/>
              <a:gd name="connsiteX3" fmla="*/ 176270 w 359884"/>
              <a:gd name="connsiteY3" fmla="*/ 0 h 886858"/>
              <a:gd name="connsiteX0" fmla="*/ 0 w 383754"/>
              <a:gd name="connsiteY0" fmla="*/ 870332 h 886858"/>
              <a:gd name="connsiteX1" fmla="*/ 330506 w 383754"/>
              <a:gd name="connsiteY1" fmla="*/ 826265 h 886858"/>
              <a:gd name="connsiteX2" fmla="*/ 143220 w 383754"/>
              <a:gd name="connsiteY2" fmla="*/ 638978 h 886858"/>
              <a:gd name="connsiteX3" fmla="*/ 176270 w 383754"/>
              <a:gd name="connsiteY3" fmla="*/ 506776 h 886858"/>
              <a:gd name="connsiteX4" fmla="*/ 176270 w 383754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43221 w 190959"/>
              <a:gd name="connsiteY3" fmla="*/ 638978 h 886858"/>
              <a:gd name="connsiteX4" fmla="*/ 176270 w 190959"/>
              <a:gd name="connsiteY4" fmla="*/ 506776 h 886858"/>
              <a:gd name="connsiteX5" fmla="*/ 176270 w 190959"/>
              <a:gd name="connsiteY5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43220 w 190959"/>
              <a:gd name="connsiteY2" fmla="*/ 63897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99153 w 190959"/>
              <a:gd name="connsiteY2" fmla="*/ 815248 h 886858"/>
              <a:gd name="connsiteX3" fmla="*/ 176270 w 190959"/>
              <a:gd name="connsiteY3" fmla="*/ 506776 h 886858"/>
              <a:gd name="connsiteX4" fmla="*/ 176270 w 190959"/>
              <a:gd name="connsiteY4" fmla="*/ 0 h 886858"/>
              <a:gd name="connsiteX0" fmla="*/ 0 w 190959"/>
              <a:gd name="connsiteY0" fmla="*/ 870332 h 886858"/>
              <a:gd name="connsiteX1" fmla="*/ 110169 w 190959"/>
              <a:gd name="connsiteY1" fmla="*/ 826265 h 886858"/>
              <a:gd name="connsiteX2" fmla="*/ 176270 w 190959"/>
              <a:gd name="connsiteY2" fmla="*/ 506776 h 886858"/>
              <a:gd name="connsiteX3" fmla="*/ 176270 w 190959"/>
              <a:gd name="connsiteY3" fmla="*/ 0 h 886858"/>
              <a:gd name="connsiteX0" fmla="*/ 0 w 190959"/>
              <a:gd name="connsiteY0" fmla="*/ 870332 h 870332"/>
              <a:gd name="connsiteX1" fmla="*/ 110169 w 190959"/>
              <a:gd name="connsiteY1" fmla="*/ 766733 h 870332"/>
              <a:gd name="connsiteX2" fmla="*/ 176270 w 190959"/>
              <a:gd name="connsiteY2" fmla="*/ 506776 h 870332"/>
              <a:gd name="connsiteX3" fmla="*/ 176270 w 190959"/>
              <a:gd name="connsiteY3" fmla="*/ 0 h 870332"/>
              <a:gd name="connsiteX0" fmla="*/ 0 w 190959"/>
              <a:gd name="connsiteY0" fmla="*/ 870332 h 870332"/>
              <a:gd name="connsiteX1" fmla="*/ 176270 w 190959"/>
              <a:gd name="connsiteY1" fmla="*/ 506776 h 870332"/>
              <a:gd name="connsiteX2" fmla="*/ 176270 w 190959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506776 h 870332"/>
              <a:gd name="connsiteX2" fmla="*/ 176270 w 176270"/>
              <a:gd name="connsiteY2" fmla="*/ 0 h 870332"/>
              <a:gd name="connsiteX0" fmla="*/ 0 w 176270"/>
              <a:gd name="connsiteY0" fmla="*/ 870332 h 870332"/>
              <a:gd name="connsiteX1" fmla="*/ 176270 w 176270"/>
              <a:gd name="connsiteY1" fmla="*/ 475820 h 870332"/>
              <a:gd name="connsiteX2" fmla="*/ 176270 w 176270"/>
              <a:gd name="connsiteY2" fmla="*/ 0 h 870332"/>
              <a:gd name="connsiteX0" fmla="*/ 0 w 209607"/>
              <a:gd name="connsiteY0" fmla="*/ 870332 h 870332"/>
              <a:gd name="connsiteX1" fmla="*/ 176270 w 209607"/>
              <a:gd name="connsiteY1" fmla="*/ 475820 h 870332"/>
              <a:gd name="connsiteX2" fmla="*/ 176270 w 209607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42945"/>
              <a:gd name="connsiteY0" fmla="*/ 870332 h 870332"/>
              <a:gd name="connsiteX1" fmla="*/ 209608 w 242945"/>
              <a:gd name="connsiteY1" fmla="*/ 475820 h 870332"/>
              <a:gd name="connsiteX2" fmla="*/ 209608 w 242945"/>
              <a:gd name="connsiteY2" fmla="*/ 0 h 870332"/>
              <a:gd name="connsiteX0" fmla="*/ 0 w 263704"/>
              <a:gd name="connsiteY0" fmla="*/ 586457 h 1028362"/>
              <a:gd name="connsiteX1" fmla="*/ 209608 w 263704"/>
              <a:gd name="connsiteY1" fmla="*/ 191945 h 1028362"/>
              <a:gd name="connsiteX2" fmla="*/ 237510 w 263704"/>
              <a:gd name="connsiteY2" fmla="*/ 872138 h 1028362"/>
              <a:gd name="connsiteX0" fmla="*/ 0 w 242945"/>
              <a:gd name="connsiteY0" fmla="*/ 586457 h 872138"/>
              <a:gd name="connsiteX1" fmla="*/ 209608 w 242945"/>
              <a:gd name="connsiteY1" fmla="*/ 191945 h 872138"/>
              <a:gd name="connsiteX2" fmla="*/ 237510 w 242945"/>
              <a:gd name="connsiteY2" fmla="*/ 872138 h 872138"/>
              <a:gd name="connsiteX0" fmla="*/ 0 w 250066"/>
              <a:gd name="connsiteY0" fmla="*/ 586457 h 586457"/>
              <a:gd name="connsiteX1" fmla="*/ 209608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586457 h 586457"/>
              <a:gd name="connsiteX1" fmla="*/ 178916 w 250066"/>
              <a:gd name="connsiteY1" fmla="*/ 191945 h 586457"/>
              <a:gd name="connsiteX2" fmla="*/ 250066 w 250066"/>
              <a:gd name="connsiteY2" fmla="*/ 393785 h 586457"/>
              <a:gd name="connsiteX0" fmla="*/ 0 w 250066"/>
              <a:gd name="connsiteY0" fmla="*/ 745909 h 745909"/>
              <a:gd name="connsiteX1" fmla="*/ 162175 w 250066"/>
              <a:gd name="connsiteY1" fmla="*/ 191944 h 745909"/>
              <a:gd name="connsiteX2" fmla="*/ 250066 w 250066"/>
              <a:gd name="connsiteY2" fmla="*/ 553237 h 745909"/>
              <a:gd name="connsiteX0" fmla="*/ 0 w 250066"/>
              <a:gd name="connsiteY0" fmla="*/ 586457 h 586457"/>
              <a:gd name="connsiteX1" fmla="*/ 162175 w 250066"/>
              <a:gd name="connsiteY1" fmla="*/ 32492 h 586457"/>
              <a:gd name="connsiteX2" fmla="*/ 250066 w 250066"/>
              <a:gd name="connsiteY2" fmla="*/ 393785 h 58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066" h="586457">
                <a:moveTo>
                  <a:pt x="0" y="586457"/>
                </a:moveTo>
                <a:cubicBezTo>
                  <a:pt x="36723" y="510716"/>
                  <a:pt x="132797" y="18094"/>
                  <a:pt x="162175" y="32492"/>
                </a:cubicBezTo>
                <a:cubicBezTo>
                  <a:pt x="195512" y="0"/>
                  <a:pt x="242777" y="151386"/>
                  <a:pt x="250066" y="393785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4" tIns="45712" rIns="91424" bIns="45712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テキスト ボックス 19"/>
          <p:cNvSpPr txBox="1">
            <a:spLocks noChangeArrowheads="1"/>
          </p:cNvSpPr>
          <p:nvPr/>
        </p:nvSpPr>
        <p:spPr bwMode="auto">
          <a:xfrm>
            <a:off x="4422077" y="4301240"/>
            <a:ext cx="4613731" cy="41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>
            <a:spAutoFit/>
          </a:bodyPr>
          <a:lstStyle/>
          <a:p>
            <a:r>
              <a:rPr lang="ja-JP" altLang="en-US" sz="2100" dirty="0"/>
              <a:t>ボールの移動は並行移動の場合と同じ</a:t>
            </a: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357444" y="4225926"/>
          <a:ext cx="2301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3" name="Equation" r:id="rId12" imgW="114120" imgH="126720" progId="Equation.DSMT4">
                  <p:embed/>
                </p:oleObj>
              </mc:Choice>
              <mc:Fallback>
                <p:oleObj name="Equation" r:id="rId12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44" y="4225926"/>
                        <a:ext cx="230187" cy="255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452"/>
            <a:ext cx="179512" cy="216024"/>
          </a:xfrm>
          <a:solidFill>
            <a:schemeClr val="bg2"/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534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11371</TotalTime>
  <Words>1501</Words>
  <Application>Microsoft Office PowerPoint</Application>
  <PresentationFormat>画面に合わせる (4:3)</PresentationFormat>
  <Paragraphs>116</Paragraphs>
  <Slides>19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8" baseType="lpstr">
      <vt:lpstr>HGP明朝E</vt:lpstr>
      <vt:lpstr>Arial</vt:lpstr>
      <vt:lpstr>Calibri</vt:lpstr>
      <vt:lpstr>Candara</vt:lpstr>
      <vt:lpstr>Symbol</vt:lpstr>
      <vt:lpstr>Times New Roman</vt:lpstr>
      <vt:lpstr>Wingdings 2</vt:lpstr>
      <vt:lpstr>ウェーブ</vt:lpstr>
      <vt:lpstr>Equation</vt:lpstr>
      <vt:lpstr>コリオリ力の復習資料</vt:lpstr>
      <vt:lpstr>コリオリ力のまとめのまとめ（復習資料から）</vt:lpstr>
      <vt:lpstr>大気と海洋の最大の特徴＝回転している</vt:lpstr>
      <vt:lpstr>準備：角速度</vt:lpstr>
      <vt:lpstr>平らな面が回転する場合の コリオリ力</vt:lpstr>
      <vt:lpstr>慣性系（等速直線運動）慣性系を見る （並行移動）</vt:lpstr>
      <vt:lpstr>慣性系から慣性系を見る（並行移動）</vt:lpstr>
      <vt:lpstr>慣性系から回転系を見る</vt:lpstr>
      <vt:lpstr>慣性系で見ると</vt:lpstr>
      <vt:lpstr>慣性系で見ると</vt:lpstr>
      <vt:lpstr>回転系で見ると</vt:lpstr>
      <vt:lpstr>まとめて書くと</vt:lpstr>
      <vt:lpstr>逆に投げてもやはり右に曲がる</vt:lpstr>
      <vt:lpstr>コリオリ力を含めた運動方程式</vt:lpstr>
      <vt:lpstr>地球上でのコリオリ力</vt:lpstr>
      <vt:lpstr>コリオリパラメータ</vt:lpstr>
      <vt:lpstr>地球上でのコリオリ力</vt:lpstr>
      <vt:lpstr>コリオリ力のまとめ ２枚目のスライドと同じです．初回に全問正解できなかった方も，復習資料をしっかりやったなら，今度は正解できるでしょう．</vt:lpstr>
      <vt:lpstr>コリオリ力のまとめ（２枚目のスライドと同じです）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海洋の構造</dc:title>
  <dc:creator>minobe</dc:creator>
  <cp:lastModifiedBy>Shoshiro Minobe</cp:lastModifiedBy>
  <cp:revision>233</cp:revision>
  <cp:lastPrinted>2013-11-11T01:59:39Z</cp:lastPrinted>
  <dcterms:created xsi:type="dcterms:W3CDTF">2013-10-01T10:12:22Z</dcterms:created>
  <dcterms:modified xsi:type="dcterms:W3CDTF">2020-10-09T07:29:02Z</dcterms:modified>
</cp:coreProperties>
</file>