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2" r:id="rId2"/>
    <p:sldId id="261" r:id="rId3"/>
    <p:sldId id="263" r:id="rId4"/>
    <p:sldId id="262" r:id="rId5"/>
    <p:sldId id="291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5" autoAdjust="0"/>
    <p:restoredTop sz="92959" autoAdjust="0"/>
  </p:normalViewPr>
  <p:slideViewPr>
    <p:cSldViewPr snapToGrid="0">
      <p:cViewPr varScale="1">
        <p:scale>
          <a:sx n="106" d="100"/>
          <a:sy n="106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7A40F194-9A55-453A-9DF4-728F8EBDD244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02BA513-1F3F-4335-9367-75DF004BA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342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2E524228-EE1F-4FDC-A49E-9BD1C9D0A11C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71CD22-0355-451E-BACE-4DD33D2F80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957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78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9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0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1pPr>
            <a:lvl2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2pPr>
            <a:lvl3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3pPr>
            <a:lvl4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4pPr>
            <a:lvl5pPr>
              <a:defRPr>
                <a:latin typeface="ＭＳ Ｐ明朝" panose="02020600040205080304" pitchFamily="18" charset="-128"/>
                <a:ea typeface="ＭＳ Ｐ明朝" panose="02020600040205080304" pitchFamily="18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6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34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59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2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8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574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64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0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E2F57-A7A5-4FE9-89CE-B70508CA33E1}" type="datetimeFigureOut">
              <a:rPr kumimoji="1" lang="ja-JP" altLang="en-US" smtClean="0"/>
              <a:t>2018/10/19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90049-2756-4A1E-B012-92C938484A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78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Ｐ明朝" panose="02020600040205080304" pitchFamily="18" charset="-128"/>
          <a:ea typeface="ＭＳ Ｐ明朝" panose="02020600040205080304" pitchFamily="18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A2A431-A411-422E-9E94-C0CB155329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伝播方程式と</a:t>
            </a:r>
            <a:br>
              <a:rPr kumimoji="1" lang="en-US" altLang="ja-JP" dirty="0"/>
            </a:br>
            <a:r>
              <a:rPr kumimoji="1" lang="ja-JP" altLang="en-US" dirty="0"/>
              <a:t>波動方程式の復習資料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4F4D4C-12D2-4D9F-92CA-0B4408D6A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見延　庄士郎（北大・理・海洋気候）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2D4433-FCF4-4454-8917-4D6B9F3CBFF1}"/>
              </a:ext>
            </a:extLst>
          </p:cNvPr>
          <p:cNvSpPr txBox="1"/>
          <p:nvPr/>
        </p:nvSpPr>
        <p:spPr>
          <a:xfrm>
            <a:off x="1348967" y="4611469"/>
            <a:ext cx="7016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このファイルをダウンロードして，</a:t>
            </a:r>
            <a:r>
              <a:rPr kumimoji="1" lang="ja-JP" altLang="en-US" dirty="0"/>
              <a:t>パソコンでクリックしていけば，隠れている情報が表示されます．</a:t>
            </a:r>
          </a:p>
        </p:txBody>
      </p:sp>
    </p:spTree>
    <p:extLst>
      <p:ext uri="{BB962C8B-B14F-4D97-AF65-F5344CB8AC3E}">
        <p14:creationId xmlns:p14="http://schemas.microsoft.com/office/powerpoint/2010/main" val="90544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9101" y="140683"/>
            <a:ext cx="8345562" cy="693726"/>
          </a:xfrm>
        </p:spPr>
        <p:txBody>
          <a:bodyPr>
            <a:normAutofit/>
          </a:bodyPr>
          <a:lstStyle/>
          <a:p>
            <a:r>
              <a:rPr lang="ja-JP" altLang="en-US" sz="3000" dirty="0"/>
              <a:t>伝播方程式（一階線形偏微分方程式）の基礎</a:t>
            </a:r>
            <a:r>
              <a:rPr lang="en-US" altLang="ja-JP" sz="3000" dirty="0"/>
              <a:t>1/2</a:t>
            </a:r>
            <a:endParaRPr kumimoji="1" lang="ja-JP" altLang="en-US" sz="3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3002" y="987089"/>
            <a:ext cx="8621486" cy="2002981"/>
          </a:xfrm>
        </p:spPr>
        <p:txBody>
          <a:bodyPr>
            <a:normAutofit/>
          </a:bodyPr>
          <a:lstStyle/>
          <a:p>
            <a:r>
              <a:rPr kumimoji="1" lang="ja-JP" altLang="en-US" sz="2000" dirty="0"/>
              <a:t>空間一次</a:t>
            </a:r>
            <a:r>
              <a:rPr lang="ja-JP" altLang="en-US" sz="2000" dirty="0"/>
              <a:t>元</a:t>
            </a:r>
            <a:r>
              <a:rPr lang="en-US" altLang="ja-JP" sz="2000" dirty="0"/>
              <a:t>(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dirty="0"/>
              <a:t>)</a:t>
            </a:r>
            <a:r>
              <a:rPr lang="ja-JP" altLang="en-US" sz="2000" dirty="0"/>
              <a:t>の場合，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sz="20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dirty="0"/>
              <a:t>=0</a:t>
            </a:r>
            <a:r>
              <a:rPr lang="ja-JP" altLang="en-US" sz="2000" dirty="0"/>
              <a:t>の伝播方程式と呼ぶ．</a:t>
            </a:r>
            <a:endParaRPr lang="en-US" altLang="ja-JP" sz="2000" dirty="0"/>
          </a:p>
          <a:p>
            <a:pPr>
              <a:spcBef>
                <a:spcPts val="0"/>
              </a:spcBef>
            </a:pPr>
            <a:r>
              <a:rPr lang="ja-JP" altLang="en-US" sz="2000" dirty="0"/>
              <a:t>この式の特徴を理解するために，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u= u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=u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を上式に代入し，解となることを確認しよう．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なお解が</a:t>
            </a:r>
            <a:r>
              <a:rPr lang="en-US" altLang="ja-JP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で表されるということは次のスライドに示すように，</a:t>
            </a:r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x-t</a:t>
            </a:r>
            <a:r>
              <a:rPr lang="ja-JP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平面上の直線上を伝搬することを意味する．</a:t>
            </a:r>
            <a:endParaRPr lang="en-US" altLang="ja-JP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76100"/>
              </p:ext>
            </p:extLst>
          </p:nvPr>
        </p:nvGraphicFramePr>
        <p:xfrm>
          <a:off x="1817166" y="3764046"/>
          <a:ext cx="1972066" cy="774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Equation" r:id="rId3" imgW="1066680" imgH="419040" progId="Equation.DSMT4">
                  <p:embed/>
                </p:oleObj>
              </mc:Choice>
              <mc:Fallback>
                <p:oleObj name="Equation" r:id="rId3" imgW="1066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7166" y="3764046"/>
                        <a:ext cx="1972066" cy="7741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67583" y="2319986"/>
            <a:ext cx="4540827" cy="292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右の式変形の中で，下に示す偏微分についての合成関数の微分を使う．</a:t>
            </a:r>
            <a:endParaRPr lang="en-US" altLang="ja-JP" sz="20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796603"/>
              </p:ext>
            </p:extLst>
          </p:nvPr>
        </p:nvGraphicFramePr>
        <p:xfrm>
          <a:off x="5460875" y="3146094"/>
          <a:ext cx="2909888" cy="323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2" name="Equation" r:id="rId5" imgW="1346040" imgH="1498320" progId="Equation.DSMT4">
                  <p:embed/>
                </p:oleObj>
              </mc:Choice>
              <mc:Fallback>
                <p:oleObj name="Equation" r:id="rId5" imgW="134604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0875" y="3146094"/>
                        <a:ext cx="2909888" cy="323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337321"/>
              </p:ext>
            </p:extLst>
          </p:nvPr>
        </p:nvGraphicFramePr>
        <p:xfrm>
          <a:off x="1871141" y="4464942"/>
          <a:ext cx="1855891" cy="746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3" name="Equation" r:id="rId7" imgW="1041120" imgH="419040" progId="Equation.DSMT4">
                  <p:embed/>
                </p:oleObj>
              </mc:Choice>
              <mc:Fallback>
                <p:oleObj name="Equation" r:id="rId7" imgW="10411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71141" y="4464942"/>
                        <a:ext cx="1855891" cy="746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938068" y="3875132"/>
            <a:ext cx="275417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954098" y="4525416"/>
            <a:ext cx="275417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343344" y="4525416"/>
            <a:ext cx="275417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771389" y="5716140"/>
            <a:ext cx="37407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6663618" y="5716140"/>
            <a:ext cx="37407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矢印コネクタ 21"/>
          <p:cNvCxnSpPr>
            <a:cxnSpLocks/>
          </p:cNvCxnSpPr>
          <p:nvPr/>
        </p:nvCxnSpPr>
        <p:spPr>
          <a:xfrm>
            <a:off x="3023166" y="1711105"/>
            <a:ext cx="2748223" cy="1505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68604"/>
              </p:ext>
            </p:extLst>
          </p:nvPr>
        </p:nvGraphicFramePr>
        <p:xfrm>
          <a:off x="1651517" y="5741442"/>
          <a:ext cx="257968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" name="Equation" r:id="rId9" imgW="1193760" imgH="393480" progId="Equation.DSMT4">
                  <p:embed/>
                </p:oleObj>
              </mc:Choice>
              <mc:Fallback>
                <p:oleObj name="Equation" r:id="rId9" imgW="1193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51517" y="5741442"/>
                        <a:ext cx="2579688" cy="849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2430086" y="5965192"/>
            <a:ext cx="275417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789232" y="5938788"/>
            <a:ext cx="467895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772"/>
            <a:ext cx="179512" cy="21602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A9AF449F-21E2-4391-94DD-2E4AC9AFB38F}"/>
              </a:ext>
            </a:extLst>
          </p:cNvPr>
          <p:cNvCxnSpPr>
            <a:cxnSpLocks/>
          </p:cNvCxnSpPr>
          <p:nvPr/>
        </p:nvCxnSpPr>
        <p:spPr>
          <a:xfrm flipH="1">
            <a:off x="241638" y="4581297"/>
            <a:ext cx="367470" cy="35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CCF75426-3FB3-4B28-89B1-5476E4074D55}"/>
              </a:ext>
            </a:extLst>
          </p:cNvPr>
          <p:cNvCxnSpPr>
            <a:cxnSpLocks/>
          </p:cNvCxnSpPr>
          <p:nvPr/>
        </p:nvCxnSpPr>
        <p:spPr>
          <a:xfrm>
            <a:off x="599140" y="4579872"/>
            <a:ext cx="367470" cy="35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F93B422-C71B-4073-8208-37B53918F09A}"/>
              </a:ext>
            </a:extLst>
          </p:cNvPr>
          <p:cNvSpPr txBox="1"/>
          <p:nvPr/>
        </p:nvSpPr>
        <p:spPr>
          <a:xfrm>
            <a:off x="478933" y="350455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u</a:t>
            </a:r>
            <a:endParaRPr kumimoji="1" lang="ja-JP" altLang="en-US" i="1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AF3B91F-1158-4842-86DB-F7720C8FA77F}"/>
              </a:ext>
            </a:extLst>
          </p:cNvPr>
          <p:cNvSpPr txBox="1"/>
          <p:nvPr/>
        </p:nvSpPr>
        <p:spPr>
          <a:xfrm>
            <a:off x="76370" y="48571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x</a:t>
            </a:r>
            <a:endParaRPr kumimoji="1" lang="ja-JP" altLang="en-US" i="1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CE81DDC-4822-4036-82E0-DBCBED8CAD03}"/>
              </a:ext>
            </a:extLst>
          </p:cNvPr>
          <p:cNvSpPr txBox="1"/>
          <p:nvPr/>
        </p:nvSpPr>
        <p:spPr>
          <a:xfrm>
            <a:off x="824133" y="4857169"/>
            <a:ext cx="26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/>
              <a:t>t</a:t>
            </a:r>
            <a:endParaRPr kumimoji="1" lang="ja-JP" altLang="en-US" i="1" dirty="0"/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07E3475-5DF4-4309-BD95-1C8ED2E2ABF4}"/>
              </a:ext>
            </a:extLst>
          </p:cNvPr>
          <p:cNvCxnSpPr>
            <a:cxnSpLocks/>
          </p:cNvCxnSpPr>
          <p:nvPr/>
        </p:nvCxnSpPr>
        <p:spPr>
          <a:xfrm flipV="1">
            <a:off x="601022" y="3881150"/>
            <a:ext cx="0" cy="35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AF5CD1D-AE74-4655-B5BC-51FF6FDDCFA7}"/>
              </a:ext>
            </a:extLst>
          </p:cNvPr>
          <p:cNvSpPr txBox="1"/>
          <p:nvPr/>
        </p:nvSpPr>
        <p:spPr>
          <a:xfrm>
            <a:off x="441013" y="41716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latin typeface="Symbol" panose="05050102010706020507" pitchFamily="18" charset="2"/>
              </a:rPr>
              <a:t>x</a:t>
            </a:r>
            <a:endParaRPr kumimoji="1" lang="ja-JP" altLang="en-US" i="1" dirty="0">
              <a:latin typeface="Symbol" panose="05050102010706020507" pitchFamily="18" charset="2"/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E3EE2C6C-4E10-4420-8318-424C5BA471E1}"/>
              </a:ext>
            </a:extLst>
          </p:cNvPr>
          <p:cNvCxnSpPr>
            <a:cxnSpLocks/>
          </p:cNvCxnSpPr>
          <p:nvPr/>
        </p:nvCxnSpPr>
        <p:spPr>
          <a:xfrm>
            <a:off x="4208477" y="4293881"/>
            <a:ext cx="1468046" cy="5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F06A99D4-2B39-45A5-BA51-114BF1309844}"/>
              </a:ext>
            </a:extLst>
          </p:cNvPr>
          <p:cNvCxnSpPr>
            <a:cxnSpLocks/>
          </p:cNvCxnSpPr>
          <p:nvPr/>
        </p:nvCxnSpPr>
        <p:spPr>
          <a:xfrm flipV="1">
            <a:off x="4137434" y="4307202"/>
            <a:ext cx="3023857" cy="484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1E9FA7A1-C008-49DC-971F-0CDC9439F454}"/>
              </a:ext>
            </a:extLst>
          </p:cNvPr>
          <p:cNvSpPr/>
          <p:nvPr/>
        </p:nvSpPr>
        <p:spPr>
          <a:xfrm>
            <a:off x="1343590" y="5323491"/>
            <a:ext cx="2210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ここで 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ja-JP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なので</a:t>
            </a:r>
            <a:endParaRPr lang="ja-JP" altLang="en-US" dirty="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9BDA5B76-D765-40EC-8BAE-492F36B52DDD}"/>
              </a:ext>
            </a:extLst>
          </p:cNvPr>
          <p:cNvSpPr/>
          <p:nvPr/>
        </p:nvSpPr>
        <p:spPr>
          <a:xfrm>
            <a:off x="1205437" y="3058863"/>
            <a:ext cx="3653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u= u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=u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であるということは，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左図の依存関係があるので，</a:t>
            </a:r>
            <a:endParaRPr lang="ja-JP" altLang="en-US" dirty="0"/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4A121821-31D2-4DC6-87E6-6374BA2B32A2}"/>
              </a:ext>
            </a:extLst>
          </p:cNvPr>
          <p:cNvCxnSpPr>
            <a:cxnSpLocks/>
          </p:cNvCxnSpPr>
          <p:nvPr/>
        </p:nvCxnSpPr>
        <p:spPr>
          <a:xfrm flipH="1" flipV="1">
            <a:off x="4137434" y="1351962"/>
            <a:ext cx="1511930" cy="84269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DBC213E-A488-45B7-896E-9808F40E9911}"/>
              </a:ext>
            </a:extLst>
          </p:cNvPr>
          <p:cNvSpPr txBox="1"/>
          <p:nvPr/>
        </p:nvSpPr>
        <p:spPr>
          <a:xfrm>
            <a:off x="5571210" y="2194654"/>
            <a:ext cx="3039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下付き添え字は微分の意味です．たとえば，</a:t>
            </a:r>
          </a:p>
        </p:txBody>
      </p:sp>
      <p:graphicFrame>
        <p:nvGraphicFramePr>
          <p:cNvPr id="33" name="オブジェクト 32">
            <a:extLst>
              <a:ext uri="{FF2B5EF4-FFF2-40B4-BE49-F238E27FC236}">
                <a16:creationId xmlns:a16="http://schemas.microsoft.com/office/drawing/2014/main" id="{F18311BF-51C1-4378-8726-98B2F1941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631890"/>
              </p:ext>
            </p:extLst>
          </p:nvPr>
        </p:nvGraphicFramePr>
        <p:xfrm>
          <a:off x="6581869" y="2496119"/>
          <a:ext cx="1892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5" name="Equation" r:id="rId11" imgW="1892160" imgH="419040" progId="Equation.DSMT4">
                  <p:embed/>
                </p:oleObj>
              </mc:Choice>
              <mc:Fallback>
                <p:oleObj name="Equation" r:id="rId11" imgW="1892160" imgH="419040" progId="Equation.DSMT4">
                  <p:embed/>
                  <p:pic>
                    <p:nvPicPr>
                      <p:cNvPr id="33" name="オブジェクト 32">
                        <a:extLst>
                          <a:ext uri="{FF2B5EF4-FFF2-40B4-BE49-F238E27FC236}">
                            <a16:creationId xmlns:a16="http://schemas.microsoft.com/office/drawing/2014/main" id="{18911D13-B1B2-4C9F-B148-4FA55620EA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81869" y="2496119"/>
                        <a:ext cx="18923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25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9101" y="140682"/>
            <a:ext cx="7886700" cy="1325563"/>
          </a:xfrm>
        </p:spPr>
        <p:txBody>
          <a:bodyPr/>
          <a:lstStyle/>
          <a:p>
            <a:r>
              <a:rPr lang="ja-JP" altLang="en-US" dirty="0"/>
              <a:t>伝播方程式（一階線形偏微分方程式）の基礎</a:t>
            </a:r>
            <a:r>
              <a:rPr lang="en-US" altLang="ja-JP" dirty="0"/>
              <a:t>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9101" y="1576242"/>
            <a:ext cx="7615469" cy="1707285"/>
          </a:xfrm>
        </p:spPr>
        <p:txBody>
          <a:bodyPr>
            <a:normAutofit/>
          </a:bodyPr>
          <a:lstStyle/>
          <a:p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u=u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が解であるということは，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一定であれば，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ja-JP" altLang="en-US" sz="2000" dirty="0">
                <a:latin typeface="Symbol" panose="05050102010706020507" pitchFamily="18" charset="2"/>
                <a:cs typeface="Times New Roman" panose="02020603050405020304" pitchFamily="18" charset="0"/>
              </a:rPr>
              <a:t>が一定で，したがって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000" i="1" dirty="0">
                <a:latin typeface="Symbol" panose="05050102010706020507" pitchFamily="18" charset="2"/>
                <a:cs typeface="Times New Roman" panose="02020603050405020304" pitchFamily="18" charset="0"/>
              </a:rPr>
              <a:t>x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も一定となる．</a:t>
            </a: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ja-JP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一定とは，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x-t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平面の直線にほかならない．</a:t>
            </a:r>
            <a:endParaRPr lang="en-US" altLang="ja-JP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30" y="2771285"/>
            <a:ext cx="2708621" cy="188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19" y="2877345"/>
            <a:ext cx="2424633" cy="170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41976"/>
            <a:ext cx="179512" cy="21602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252EEF-09A8-4CCB-83FE-250A2174369C}"/>
              </a:ext>
            </a:extLst>
          </p:cNvPr>
          <p:cNvSpPr txBox="1"/>
          <p:nvPr/>
        </p:nvSpPr>
        <p:spPr>
          <a:xfrm>
            <a:off x="2223740" y="446083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x</a:t>
            </a:r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18C2D1-A0EC-4785-BD35-263A397F8360}"/>
              </a:ext>
            </a:extLst>
          </p:cNvPr>
          <p:cNvSpPr txBox="1"/>
          <p:nvPr/>
        </p:nvSpPr>
        <p:spPr>
          <a:xfrm>
            <a:off x="1331967" y="2569567"/>
            <a:ext cx="5654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左右の図は同じ情報を色塗りと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左</a:t>
            </a:r>
            <a:r>
              <a:rPr kumimoji="1" lang="en-US" altLang="ja-JP" sz="1400" dirty="0"/>
              <a:t>)</a:t>
            </a:r>
            <a:r>
              <a:rPr kumimoji="1" lang="ja-JP" altLang="en-US" sz="1400" dirty="0" err="1"/>
              <a:t>，</a:t>
            </a:r>
            <a:r>
              <a:rPr kumimoji="1" lang="ja-JP" altLang="en-US" sz="1400" dirty="0"/>
              <a:t>俯瞰した高さと色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右</a:t>
            </a:r>
            <a:r>
              <a:rPr kumimoji="1" lang="en-US" altLang="ja-JP" sz="1400" dirty="0"/>
              <a:t>)</a:t>
            </a:r>
            <a:r>
              <a:rPr lang="ja-JP" altLang="en-US" sz="1400" dirty="0"/>
              <a:t>で描いている．</a:t>
            </a:r>
            <a:endParaRPr kumimoji="1" lang="ja-JP" altLang="en-US" sz="1400" dirty="0"/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C1DC4936-93AC-4920-BCDC-0689BDBAC903}"/>
              </a:ext>
            </a:extLst>
          </p:cNvPr>
          <p:cNvSpPr txBox="1">
            <a:spLocks/>
          </p:cNvSpPr>
          <p:nvPr/>
        </p:nvSpPr>
        <p:spPr>
          <a:xfrm>
            <a:off x="351288" y="4644595"/>
            <a:ext cx="8792712" cy="170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結局，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600" dirty="0"/>
              <a:t>=0 (</a:t>
            </a:r>
            <a:r>
              <a:rPr lang="en-US" altLang="ja-JP" sz="2600" i="1" dirty="0"/>
              <a:t>c</a:t>
            </a:r>
            <a:r>
              <a:rPr lang="ja-JP" altLang="en-US" sz="2600" dirty="0"/>
              <a:t>は正の定数</a:t>
            </a:r>
            <a:r>
              <a:rPr lang="en-US" altLang="ja-JP" sz="2600" dirty="0"/>
              <a:t>)</a:t>
            </a:r>
            <a:r>
              <a:rPr lang="ja-JP" altLang="en-US" sz="2600" dirty="0"/>
              <a:t>という方程式は，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という解をもち，その解は速度 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 正 の方向への伝播を表す．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同様に，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sz="26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sz="2600" dirty="0"/>
              <a:t>=0 (</a:t>
            </a:r>
            <a:r>
              <a:rPr lang="en-US" altLang="ja-JP" sz="2600" i="1" dirty="0"/>
              <a:t>c</a:t>
            </a:r>
            <a:r>
              <a:rPr lang="ja-JP" altLang="en-US" sz="2600" dirty="0"/>
              <a:t>は正の定数</a:t>
            </a:r>
            <a:r>
              <a:rPr lang="en-US" altLang="ja-JP" sz="2600" dirty="0"/>
              <a:t>)</a:t>
            </a:r>
            <a:r>
              <a:rPr lang="ja-JP" altLang="en-US" sz="2600" dirty="0"/>
              <a:t>という方程式は，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という解をもち，その解は速度</a:t>
            </a:r>
            <a:r>
              <a:rPr lang="en-US" altLang="ja-JP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 負 の方向への伝播を表す．</a:t>
            </a: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ja-JP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600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A92A2FA-6248-4622-A4C2-A5146FDD7FD9}"/>
              </a:ext>
            </a:extLst>
          </p:cNvPr>
          <p:cNvSpPr/>
          <p:nvPr/>
        </p:nvSpPr>
        <p:spPr>
          <a:xfrm>
            <a:off x="7659692" y="4644595"/>
            <a:ext cx="515587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EC0361-3498-43D0-9D8D-5D8E7604A809}"/>
              </a:ext>
            </a:extLst>
          </p:cNvPr>
          <p:cNvSpPr/>
          <p:nvPr/>
        </p:nvSpPr>
        <p:spPr>
          <a:xfrm>
            <a:off x="4236684" y="5013927"/>
            <a:ext cx="275417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28612B7-1D9C-4AAC-9BE0-24168D0BBEE4}"/>
              </a:ext>
            </a:extLst>
          </p:cNvPr>
          <p:cNvSpPr/>
          <p:nvPr/>
        </p:nvSpPr>
        <p:spPr>
          <a:xfrm>
            <a:off x="7822195" y="5498237"/>
            <a:ext cx="610878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77FF0617-E975-4423-9367-2ED750055703}"/>
              </a:ext>
            </a:extLst>
          </p:cNvPr>
          <p:cNvSpPr/>
          <p:nvPr/>
        </p:nvSpPr>
        <p:spPr>
          <a:xfrm>
            <a:off x="4434291" y="5886265"/>
            <a:ext cx="275417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45292A6-B9C3-4372-9DE6-7BC49CA603BF}"/>
              </a:ext>
            </a:extLst>
          </p:cNvPr>
          <p:cNvSpPr/>
          <p:nvPr/>
        </p:nvSpPr>
        <p:spPr>
          <a:xfrm>
            <a:off x="4854910" y="5013927"/>
            <a:ext cx="405153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D6434AE-EF70-46CB-8FA0-8C9493DC3D4D}"/>
              </a:ext>
            </a:extLst>
          </p:cNvPr>
          <p:cNvSpPr/>
          <p:nvPr/>
        </p:nvSpPr>
        <p:spPr>
          <a:xfrm>
            <a:off x="5057486" y="5864535"/>
            <a:ext cx="405153" cy="36933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18417CD-165B-4F13-A610-25ADBE195BC8}"/>
              </a:ext>
            </a:extLst>
          </p:cNvPr>
          <p:cNvCxnSpPr>
            <a:cxnSpLocks/>
          </p:cNvCxnSpPr>
          <p:nvPr/>
        </p:nvCxnSpPr>
        <p:spPr>
          <a:xfrm flipH="1" flipV="1">
            <a:off x="5523981" y="6255597"/>
            <a:ext cx="731298" cy="203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E85F71F-43E1-4B5A-A6DC-2B466E5DA313}"/>
              </a:ext>
            </a:extLst>
          </p:cNvPr>
          <p:cNvCxnSpPr>
            <a:cxnSpLocks/>
          </p:cNvCxnSpPr>
          <p:nvPr/>
        </p:nvCxnSpPr>
        <p:spPr>
          <a:xfrm flipH="1" flipV="1">
            <a:off x="5260063" y="5383259"/>
            <a:ext cx="995216" cy="85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C0E5331-EDB1-4E7D-BB35-A0E30E6F0998}"/>
              </a:ext>
            </a:extLst>
          </p:cNvPr>
          <p:cNvSpPr txBox="1"/>
          <p:nvPr/>
        </p:nvSpPr>
        <p:spPr>
          <a:xfrm>
            <a:off x="6255279" y="6227178"/>
            <a:ext cx="1721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正か負を入れる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634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55826" y="0"/>
            <a:ext cx="7886700" cy="789906"/>
          </a:xfrm>
        </p:spPr>
        <p:txBody>
          <a:bodyPr/>
          <a:lstStyle/>
          <a:p>
            <a:r>
              <a:rPr kumimoji="1" lang="ja-JP" altLang="en-US" dirty="0"/>
              <a:t>波動方程式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040001"/>
            <a:ext cx="7886700" cy="52501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kumimoji="1" lang="ja-JP" altLang="en-US" dirty="0"/>
              <a:t>空間二次元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ja-JP" dirty="0"/>
              <a:t>)</a:t>
            </a:r>
            <a:r>
              <a:rPr lang="ja-JP" altLang="en-US" dirty="0"/>
              <a:t>の場合は</a:t>
            </a:r>
            <a:r>
              <a:rPr kumimoji="1" lang="en-US" altLang="ja-JP" dirty="0"/>
              <a:t>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altLang="ja-JP" dirty="0"/>
              <a:t>=0 </a:t>
            </a:r>
            <a:r>
              <a:rPr lang="ja-JP" altLang="en-US" dirty="0"/>
              <a:t>を，</a:t>
            </a:r>
            <a:r>
              <a:rPr kumimoji="1" lang="ja-JP" altLang="en-US" dirty="0"/>
              <a:t>空間一次</a:t>
            </a:r>
            <a:r>
              <a:rPr lang="ja-JP" altLang="en-US" dirty="0"/>
              <a:t>元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)</a:t>
            </a:r>
            <a:r>
              <a:rPr lang="ja-JP" altLang="en-US" dirty="0"/>
              <a:t>の場合，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altLang="ja-JP" dirty="0"/>
              <a:t>=0 </a:t>
            </a:r>
            <a:r>
              <a:rPr lang="ja-JP" altLang="en-US" dirty="0"/>
              <a:t>を 波動 方程式と呼ぶ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ja-JP" altLang="en-US" dirty="0"/>
              <a:t>は未知変数，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dirty="0"/>
              <a:t>は定数</a:t>
            </a:r>
            <a:r>
              <a:rPr lang="en-US" altLang="ja-JP" dirty="0"/>
              <a:t>)</a:t>
            </a: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空間一次元では，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の正の方向と負の方向にそれぞれ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dirty="0"/>
              <a:t>の速度で伝播する．</a:t>
            </a:r>
            <a:r>
              <a:rPr kumimoji="1" lang="ja-JP" altLang="en-US" dirty="0"/>
              <a:t>このこ</a:t>
            </a:r>
            <a:r>
              <a:rPr lang="ja-JP" altLang="en-US" dirty="0"/>
              <a:t>とは，以下のように簡単に理解できる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</a:t>
            </a:r>
            <a:r>
              <a:rPr lang="ja-JP" altLang="en-US" dirty="0"/>
              <a:t>または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</a:t>
            </a:r>
            <a:r>
              <a:rPr lang="ja-JP" altLang="en-US" dirty="0"/>
              <a:t>が解である．</a:t>
            </a:r>
            <a:endParaRPr lang="en-US" altLang="ja-JP" dirty="0"/>
          </a:p>
          <a:p>
            <a:r>
              <a:rPr lang="ja-JP" altLang="en-US" dirty="0"/>
              <a:t>これらは二つ前のスライドから，それぞれ，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の 負 の方向に速度 </a:t>
            </a:r>
            <a:r>
              <a:rPr lang="en-US" altLang="ja-JP" i="1" dirty="0"/>
              <a:t>c</a:t>
            </a:r>
            <a:r>
              <a:rPr lang="en-US" altLang="ja-JP" dirty="0"/>
              <a:t> </a:t>
            </a:r>
            <a:r>
              <a:rPr lang="ja-JP" altLang="en-US" dirty="0"/>
              <a:t>で伝播</a:t>
            </a:r>
            <a:r>
              <a:rPr lang="en-US" altLang="ja-JP" dirty="0"/>
              <a:t>,</a:t>
            </a:r>
            <a:r>
              <a:rPr lang="ja-JP" altLang="en-US" dirty="0"/>
              <a:t>　正 の方向に速度 </a:t>
            </a:r>
            <a:r>
              <a:rPr lang="en-US" altLang="ja-JP" i="1" dirty="0"/>
              <a:t>c</a:t>
            </a:r>
            <a:r>
              <a:rPr lang="en-US" altLang="ja-JP" dirty="0"/>
              <a:t> </a:t>
            </a:r>
            <a:r>
              <a:rPr lang="ja-JP" altLang="en-US" dirty="0"/>
              <a:t>で伝播する解をもつ．</a:t>
            </a:r>
          </a:p>
          <a:p>
            <a:endParaRPr kumimoji="1" lang="en-US" altLang="ja-JP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50923"/>
              </p:ext>
            </p:extLst>
          </p:nvPr>
        </p:nvGraphicFramePr>
        <p:xfrm>
          <a:off x="793750" y="3261581"/>
          <a:ext cx="80978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3" imgW="3746160" imgH="431640" progId="Equation.DSMT4">
                  <p:embed/>
                </p:oleObj>
              </mc:Choice>
              <mc:Fallback>
                <p:oleObj name="Equation" r:id="rId3" imgW="3746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3750" y="3261581"/>
                        <a:ext cx="8097838" cy="933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156601" y="3344393"/>
            <a:ext cx="1239858" cy="85063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671076" y="3315025"/>
            <a:ext cx="1239858" cy="85063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725061" y="4706236"/>
            <a:ext cx="435652" cy="52666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049606" y="5232903"/>
            <a:ext cx="435652" cy="398343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48709" y="5167535"/>
            <a:ext cx="435652" cy="526667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319116" y="5167535"/>
            <a:ext cx="435652" cy="463712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5396459" y="1478934"/>
            <a:ext cx="767332" cy="546809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964488" y="6635772"/>
            <a:ext cx="179512" cy="216024"/>
          </a:xfrm>
          <a:solidFill>
            <a:schemeClr val="accent2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fld id="{F2B890DB-299A-4266-867C-3C08D9DAD280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23590B2-879E-47BF-AE31-472AA9734EA8}"/>
              </a:ext>
            </a:extLst>
          </p:cNvPr>
          <p:cNvCxnSpPr>
            <a:cxnSpLocks/>
          </p:cNvCxnSpPr>
          <p:nvPr/>
        </p:nvCxnSpPr>
        <p:spPr>
          <a:xfrm flipH="1" flipV="1">
            <a:off x="5207205" y="5631247"/>
            <a:ext cx="1083800" cy="482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76DF8FC-A751-463E-914D-2B62214878A6}"/>
              </a:ext>
            </a:extLst>
          </p:cNvPr>
          <p:cNvCxnSpPr>
            <a:cxnSpLocks/>
          </p:cNvCxnSpPr>
          <p:nvPr/>
        </p:nvCxnSpPr>
        <p:spPr>
          <a:xfrm flipV="1">
            <a:off x="7849676" y="5232903"/>
            <a:ext cx="0" cy="63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AE5380E-9E4F-409D-9556-ECD6CCDF7999}"/>
              </a:ext>
            </a:extLst>
          </p:cNvPr>
          <p:cNvSpPr txBox="1"/>
          <p:nvPr/>
        </p:nvSpPr>
        <p:spPr>
          <a:xfrm>
            <a:off x="6291005" y="5881342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正か負を入れる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6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356E53-7321-4C3F-8A63-94337FBD9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24775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伝播・波動方程式のまとめ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A0FD91-A6F5-45F7-82D1-4288F57B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3182"/>
            <a:ext cx="7886700" cy="4943781"/>
          </a:xfrm>
        </p:spPr>
        <p:txBody>
          <a:bodyPr/>
          <a:lstStyle/>
          <a:p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(</a:t>
            </a:r>
            <a:r>
              <a:rPr lang="en-US" altLang="ja-JP" i="1" dirty="0"/>
              <a:t>c</a:t>
            </a:r>
            <a:r>
              <a:rPr lang="ja-JP" altLang="en-US" dirty="0"/>
              <a:t>は正の定数</a:t>
            </a:r>
            <a:r>
              <a:rPr lang="en-US" altLang="ja-JP" dirty="0"/>
              <a:t>)</a:t>
            </a:r>
            <a:r>
              <a:rPr lang="ja-JP" altLang="en-US" dirty="0"/>
              <a:t>という方程式は，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という解をもち，この解は速度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 正 の方向への伝播を表す．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(</a:t>
            </a:r>
            <a:r>
              <a:rPr lang="en-US" altLang="ja-JP" i="1" dirty="0"/>
              <a:t>c</a:t>
            </a:r>
            <a:r>
              <a:rPr lang="ja-JP" altLang="en-US" dirty="0"/>
              <a:t>は正の定数</a:t>
            </a:r>
            <a:r>
              <a:rPr lang="en-US" altLang="ja-JP" dirty="0"/>
              <a:t>)</a:t>
            </a:r>
            <a:r>
              <a:rPr lang="ja-JP" altLang="en-US" dirty="0"/>
              <a:t>という方程式は，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という解をもち，この解は速度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で 負 の方向への伝播を表す．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/>
              <a:t>空間一次元</a:t>
            </a:r>
            <a:r>
              <a:rPr lang="en-US" altLang="ja-JP" dirty="0"/>
              <a:t>(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)</a:t>
            </a:r>
            <a:r>
              <a:rPr lang="ja-JP" altLang="en-US" dirty="0"/>
              <a:t>の場合，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en-US" altLang="ja-JP" dirty="0"/>
              <a:t>=0 </a:t>
            </a:r>
            <a:r>
              <a:rPr lang="ja-JP" altLang="en-US" dirty="0"/>
              <a:t>を 波動 方程式と呼ぶ．</a:t>
            </a:r>
            <a:endParaRPr lang="en-US" altLang="ja-JP" dirty="0"/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この式は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</a:t>
            </a:r>
            <a:r>
              <a:rPr lang="ja-JP" altLang="en-US" dirty="0"/>
              <a:t>または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en-US" altLang="ja-JP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ja-JP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=0 </a:t>
            </a:r>
            <a:r>
              <a:rPr lang="ja-JP" altLang="en-US" dirty="0"/>
              <a:t>を解として持ち，それぞれ，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ja-JP" altLang="en-US" dirty="0"/>
              <a:t>の 正 の方向に速度 </a:t>
            </a:r>
            <a:r>
              <a:rPr lang="en-US" altLang="ja-JP" i="1" dirty="0"/>
              <a:t>c</a:t>
            </a:r>
            <a:r>
              <a:rPr lang="en-US" altLang="ja-JP" dirty="0"/>
              <a:t> </a:t>
            </a:r>
            <a:r>
              <a:rPr lang="ja-JP" altLang="en-US" dirty="0"/>
              <a:t>で伝播</a:t>
            </a:r>
            <a:r>
              <a:rPr lang="en-US" altLang="ja-JP" dirty="0"/>
              <a:t>,</a:t>
            </a:r>
            <a:r>
              <a:rPr lang="ja-JP" altLang="en-US" dirty="0"/>
              <a:t>　負 の方向に速度 </a:t>
            </a:r>
            <a:r>
              <a:rPr lang="en-US" altLang="ja-JP" i="1" dirty="0"/>
              <a:t>c</a:t>
            </a:r>
            <a:r>
              <a:rPr lang="en-US" altLang="ja-JP" dirty="0"/>
              <a:t> </a:t>
            </a:r>
            <a:r>
              <a:rPr lang="ja-JP" altLang="en-US" dirty="0"/>
              <a:t>で伝播を表す．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B2A1EBD-E825-4C67-BB0C-029E25189B67}"/>
              </a:ext>
            </a:extLst>
          </p:cNvPr>
          <p:cNvSpPr/>
          <p:nvPr/>
        </p:nvSpPr>
        <p:spPr>
          <a:xfrm>
            <a:off x="7453720" y="1244842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9F5D080-540F-4BDD-97BD-7306285DC0F1}"/>
              </a:ext>
            </a:extLst>
          </p:cNvPr>
          <p:cNvSpPr/>
          <p:nvPr/>
        </p:nvSpPr>
        <p:spPr>
          <a:xfrm>
            <a:off x="5315183" y="1660780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EDFD9A7-193B-4B93-B7C2-5D69193B25D3}"/>
              </a:ext>
            </a:extLst>
          </p:cNvPr>
          <p:cNvSpPr/>
          <p:nvPr/>
        </p:nvSpPr>
        <p:spPr>
          <a:xfrm>
            <a:off x="5968108" y="1641635"/>
            <a:ext cx="406090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8A5C82-513E-4A13-94C2-53356AB14B6E}"/>
              </a:ext>
            </a:extLst>
          </p:cNvPr>
          <p:cNvSpPr/>
          <p:nvPr/>
        </p:nvSpPr>
        <p:spPr>
          <a:xfrm>
            <a:off x="7348756" y="2494259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666C68D-57BD-48FA-88F8-3B4214DCD2DF}"/>
              </a:ext>
            </a:extLst>
          </p:cNvPr>
          <p:cNvSpPr/>
          <p:nvPr/>
        </p:nvSpPr>
        <p:spPr>
          <a:xfrm>
            <a:off x="5233601" y="2918209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A4372A3-13FB-47FD-8CB5-1D0578540E12}"/>
              </a:ext>
            </a:extLst>
          </p:cNvPr>
          <p:cNvSpPr/>
          <p:nvPr/>
        </p:nvSpPr>
        <p:spPr>
          <a:xfrm>
            <a:off x="5902859" y="2918209"/>
            <a:ext cx="406091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BA1EB37-D100-448F-B1F0-EAC14E14E33D}"/>
              </a:ext>
            </a:extLst>
          </p:cNvPr>
          <p:cNvSpPr/>
          <p:nvPr/>
        </p:nvSpPr>
        <p:spPr>
          <a:xfrm>
            <a:off x="6543617" y="3787014"/>
            <a:ext cx="805139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356FD7F-BB3D-47B4-AD1C-2285273043AD}"/>
              </a:ext>
            </a:extLst>
          </p:cNvPr>
          <p:cNvSpPr/>
          <p:nvPr/>
        </p:nvSpPr>
        <p:spPr>
          <a:xfrm>
            <a:off x="2611378" y="4686035"/>
            <a:ext cx="652739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C79D8D-7610-431A-A79B-8ACA4F56EC9C}"/>
              </a:ext>
            </a:extLst>
          </p:cNvPr>
          <p:cNvSpPr/>
          <p:nvPr/>
        </p:nvSpPr>
        <p:spPr>
          <a:xfrm>
            <a:off x="5005663" y="4686120"/>
            <a:ext cx="785638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E089D27-FB7E-45D9-A4EF-E6BB15625A79}"/>
              </a:ext>
            </a:extLst>
          </p:cNvPr>
          <p:cNvSpPr/>
          <p:nvPr/>
        </p:nvSpPr>
        <p:spPr>
          <a:xfrm>
            <a:off x="3184287" y="5109985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7053738-D94B-46B2-96C7-DAEA50582E23}"/>
              </a:ext>
            </a:extLst>
          </p:cNvPr>
          <p:cNvSpPr/>
          <p:nvPr/>
        </p:nvSpPr>
        <p:spPr>
          <a:xfrm>
            <a:off x="5739924" y="5109985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57B7542-3E3B-4864-95E8-0A6E88A024E4}"/>
              </a:ext>
            </a:extLst>
          </p:cNvPr>
          <p:cNvSpPr/>
          <p:nvPr/>
        </p:nvSpPr>
        <p:spPr>
          <a:xfrm>
            <a:off x="7486952" y="5108009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6DC8848-C44B-40F9-9124-74DDC0C5F416}"/>
              </a:ext>
            </a:extLst>
          </p:cNvPr>
          <p:cNvSpPr/>
          <p:nvPr/>
        </p:nvSpPr>
        <p:spPr>
          <a:xfrm>
            <a:off x="2732951" y="5531959"/>
            <a:ext cx="329763" cy="42395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9" tIns="45706" rIns="91409" bIns="45706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1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14396</TotalTime>
  <Words>655</Words>
  <Application>Microsoft Office PowerPoint</Application>
  <PresentationFormat>画面に合わせる (4:3)</PresentationFormat>
  <Paragraphs>40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4" baseType="lpstr">
      <vt:lpstr>ＭＳ Ｐゴシック</vt:lpstr>
      <vt:lpstr>ＭＳ Ｐ明朝</vt:lpstr>
      <vt:lpstr>Arial</vt:lpstr>
      <vt:lpstr>Calibri</vt:lpstr>
      <vt:lpstr>Symbol</vt:lpstr>
      <vt:lpstr>Times New Roman</vt:lpstr>
      <vt:lpstr>Office テーマ</vt:lpstr>
      <vt:lpstr>Equation</vt:lpstr>
      <vt:lpstr>MathType 6.0 Equation</vt:lpstr>
      <vt:lpstr>伝播方程式と 波動方程式の復習資料</vt:lpstr>
      <vt:lpstr>伝播方程式（一階線形偏微分方程式）の基礎1/2</vt:lpstr>
      <vt:lpstr>伝播方程式（一階線形偏微分方程式）の基礎2/2</vt:lpstr>
      <vt:lpstr>波動方程式</vt:lpstr>
      <vt:lpstr>伝播・波動方程式のまとめ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重力波とケルビン波</dc:title>
  <dc:creator>minobe</dc:creator>
  <cp:lastModifiedBy>Shoshiro Minobe</cp:lastModifiedBy>
  <cp:revision>87</cp:revision>
  <cp:lastPrinted>2017-10-13T03:33:55Z</cp:lastPrinted>
  <dcterms:created xsi:type="dcterms:W3CDTF">2014-10-26T01:42:02Z</dcterms:created>
  <dcterms:modified xsi:type="dcterms:W3CDTF">2018-10-19T10:28:31Z</dcterms:modified>
</cp:coreProperties>
</file>